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9.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eg"/>
  <Override PartName="/ppt/media/image77.jpg" ContentType="image/jpeg"/>
  <Override PartName="/ppt/media/image80.jpg" ContentType="image/jpeg"/>
  <Override PartName="/ppt/media/image81.jpg" ContentType="image/jpeg"/>
  <Override PartName="/ppt/notesSlides/notesSlide7.xml" ContentType="application/vnd.openxmlformats-officedocument.presentationml.notesSlide+xml"/>
  <Override PartName="/ppt/media/image92.jpg" ContentType="image/jpeg"/>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media/image107.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10.jpg" ContentType="image/jpeg"/>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9"/>
  </p:notesMasterIdLst>
  <p:handoutMasterIdLst>
    <p:handoutMasterId r:id="rId160"/>
  </p:handoutMasterIdLst>
  <p:sldIdLst>
    <p:sldId id="256" r:id="rId2"/>
    <p:sldId id="518" r:id="rId3"/>
    <p:sldId id="284" r:id="rId4"/>
    <p:sldId id="491" r:id="rId5"/>
    <p:sldId id="492" r:id="rId6"/>
    <p:sldId id="493" r:id="rId7"/>
    <p:sldId id="496" r:id="rId8"/>
    <p:sldId id="494" r:id="rId9"/>
    <p:sldId id="495" r:id="rId10"/>
    <p:sldId id="322" r:id="rId11"/>
    <p:sldId id="497" r:id="rId12"/>
    <p:sldId id="500" r:id="rId13"/>
    <p:sldId id="501" r:id="rId14"/>
    <p:sldId id="502" r:id="rId15"/>
    <p:sldId id="503" r:id="rId16"/>
    <p:sldId id="504" r:id="rId17"/>
    <p:sldId id="505" r:id="rId18"/>
    <p:sldId id="315" r:id="rId19"/>
    <p:sldId id="303" r:id="rId20"/>
    <p:sldId id="487" r:id="rId21"/>
    <p:sldId id="506" r:id="rId22"/>
    <p:sldId id="508" r:id="rId23"/>
    <p:sldId id="507" r:id="rId24"/>
    <p:sldId id="509" r:id="rId25"/>
    <p:sldId id="510" r:id="rId26"/>
    <p:sldId id="511" r:id="rId27"/>
    <p:sldId id="512" r:id="rId28"/>
    <p:sldId id="513" r:id="rId29"/>
    <p:sldId id="514" r:id="rId30"/>
    <p:sldId id="515" r:id="rId31"/>
    <p:sldId id="611" r:id="rId32"/>
    <p:sldId id="612" r:id="rId33"/>
    <p:sldId id="613" r:id="rId34"/>
    <p:sldId id="614" r:id="rId35"/>
    <p:sldId id="516" r:id="rId36"/>
    <p:sldId id="519" r:id="rId37"/>
    <p:sldId id="539" r:id="rId38"/>
    <p:sldId id="521" r:id="rId39"/>
    <p:sldId id="540" r:id="rId40"/>
    <p:sldId id="522" r:id="rId41"/>
    <p:sldId id="525" r:id="rId42"/>
    <p:sldId id="517" r:id="rId43"/>
    <p:sldId id="523" r:id="rId44"/>
    <p:sldId id="524" r:id="rId45"/>
    <p:sldId id="528" r:id="rId46"/>
    <p:sldId id="526" r:id="rId47"/>
    <p:sldId id="529" r:id="rId48"/>
    <p:sldId id="531" r:id="rId49"/>
    <p:sldId id="532" r:id="rId50"/>
    <p:sldId id="533" r:id="rId51"/>
    <p:sldId id="615" r:id="rId52"/>
    <p:sldId id="534" r:id="rId53"/>
    <p:sldId id="530" r:id="rId54"/>
    <p:sldId id="535" r:id="rId55"/>
    <p:sldId id="536" r:id="rId56"/>
    <p:sldId id="537" r:id="rId57"/>
    <p:sldId id="538" r:id="rId58"/>
    <p:sldId id="623" r:id="rId59"/>
    <p:sldId id="542" r:id="rId60"/>
    <p:sldId id="616" r:id="rId61"/>
    <p:sldId id="543" r:id="rId62"/>
    <p:sldId id="625" r:id="rId63"/>
    <p:sldId id="541" r:id="rId64"/>
    <p:sldId id="596" r:id="rId65"/>
    <p:sldId id="597" r:id="rId66"/>
    <p:sldId id="598" r:id="rId67"/>
    <p:sldId id="601" r:id="rId68"/>
    <p:sldId id="602" r:id="rId69"/>
    <p:sldId id="603" r:id="rId70"/>
    <p:sldId id="604" r:id="rId71"/>
    <p:sldId id="605" r:id="rId72"/>
    <p:sldId id="606" r:id="rId73"/>
    <p:sldId id="544" r:id="rId74"/>
    <p:sldId id="545" r:id="rId75"/>
    <p:sldId id="548" r:id="rId76"/>
    <p:sldId id="546" r:id="rId77"/>
    <p:sldId id="550" r:id="rId78"/>
    <p:sldId id="551" r:id="rId79"/>
    <p:sldId id="552" r:id="rId80"/>
    <p:sldId id="553" r:id="rId81"/>
    <p:sldId id="554" r:id="rId82"/>
    <p:sldId id="556" r:id="rId83"/>
    <p:sldId id="557" r:id="rId84"/>
    <p:sldId id="555" r:id="rId85"/>
    <p:sldId id="558" r:id="rId86"/>
    <p:sldId id="560" r:id="rId87"/>
    <p:sldId id="561" r:id="rId88"/>
    <p:sldId id="562" r:id="rId89"/>
    <p:sldId id="563" r:id="rId90"/>
    <p:sldId id="565" r:id="rId91"/>
    <p:sldId id="567" r:id="rId92"/>
    <p:sldId id="568" r:id="rId93"/>
    <p:sldId id="569" r:id="rId94"/>
    <p:sldId id="570" r:id="rId95"/>
    <p:sldId id="571" r:id="rId96"/>
    <p:sldId id="572" r:id="rId97"/>
    <p:sldId id="573" r:id="rId98"/>
    <p:sldId id="574" r:id="rId99"/>
    <p:sldId id="575" r:id="rId100"/>
    <p:sldId id="576" r:id="rId101"/>
    <p:sldId id="577" r:id="rId102"/>
    <p:sldId id="578" r:id="rId103"/>
    <p:sldId id="580" r:id="rId104"/>
    <p:sldId id="579" r:id="rId105"/>
    <p:sldId id="582" r:id="rId106"/>
    <p:sldId id="583" r:id="rId107"/>
    <p:sldId id="584" r:id="rId108"/>
    <p:sldId id="585" r:id="rId109"/>
    <p:sldId id="349" r:id="rId110"/>
    <p:sldId id="350" r:id="rId111"/>
    <p:sldId id="351" r:id="rId112"/>
    <p:sldId id="352" r:id="rId113"/>
    <p:sldId id="353" r:id="rId114"/>
    <p:sldId id="587" r:id="rId115"/>
    <p:sldId id="354" r:id="rId116"/>
    <p:sldId id="356" r:id="rId117"/>
    <p:sldId id="357" r:id="rId118"/>
    <p:sldId id="360" r:id="rId119"/>
    <p:sldId id="361" r:id="rId120"/>
    <p:sldId id="588" r:id="rId121"/>
    <p:sldId id="592" r:id="rId122"/>
    <p:sldId id="589" r:id="rId123"/>
    <p:sldId id="590" r:id="rId124"/>
    <p:sldId id="591" r:id="rId125"/>
    <p:sldId id="594" r:id="rId126"/>
    <p:sldId id="595" r:id="rId127"/>
    <p:sldId id="483" r:id="rId128"/>
    <p:sldId id="265" r:id="rId129"/>
    <p:sldId id="266" r:id="rId130"/>
    <p:sldId id="267" r:id="rId131"/>
    <p:sldId id="268" r:id="rId132"/>
    <p:sldId id="269" r:id="rId133"/>
    <p:sldId id="270" r:id="rId134"/>
    <p:sldId id="271" r:id="rId135"/>
    <p:sldId id="272" r:id="rId136"/>
    <p:sldId id="273" r:id="rId137"/>
    <p:sldId id="274" r:id="rId138"/>
    <p:sldId id="275" r:id="rId139"/>
    <p:sldId id="276" r:id="rId140"/>
    <p:sldId id="311" r:id="rId141"/>
    <p:sldId id="307" r:id="rId142"/>
    <p:sldId id="308" r:id="rId143"/>
    <p:sldId id="617" r:id="rId144"/>
    <p:sldId id="362" r:id="rId145"/>
    <p:sldId id="363" r:id="rId146"/>
    <p:sldId id="599" r:id="rId147"/>
    <p:sldId id="600" r:id="rId148"/>
    <p:sldId id="365" r:id="rId149"/>
    <p:sldId id="364" r:id="rId150"/>
    <p:sldId id="608" r:id="rId151"/>
    <p:sldId id="609" r:id="rId152"/>
    <p:sldId id="610" r:id="rId153"/>
    <p:sldId id="618" r:id="rId154"/>
    <p:sldId id="620" r:id="rId155"/>
    <p:sldId id="622" r:id="rId156"/>
    <p:sldId id="621" r:id="rId157"/>
    <p:sldId id="624" r:id="rId1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user" initials="u" lastIdx="1" clrIdx="2">
    <p:extLst>
      <p:ext uri="{19B8F6BF-5375-455C-9EA6-DF929625EA0E}">
        <p15:presenceInfo xmlns:p15="http://schemas.microsoft.com/office/powerpoint/2012/main" userId="user" providerId="None"/>
      </p:ext>
    </p:extLst>
  </p:cmAuthor>
  <p:cmAuthor id="4" name="Thomas Nield" initials="TN" lastIdx="1" clrIdx="3">
    <p:extLst>
      <p:ext uri="{19B8F6BF-5375-455C-9EA6-DF929625EA0E}">
        <p15:presenceInfo xmlns:p15="http://schemas.microsoft.com/office/powerpoint/2012/main" userId="e7924354f0a44a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C00000"/>
    <a:srgbClr val="D24726"/>
    <a:srgbClr val="F2F2F2"/>
    <a:srgbClr val="404040"/>
    <a:srgbClr val="FF9B45"/>
    <a:srgbClr val="F8CFB6"/>
    <a:srgbClr val="F8CAB6"/>
    <a:srgbClr val="92392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2E783-3E42-4BC2-8039-3A7CA135F3DC}" v="10" dt="2019-09-18T14:00:29.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2" autoAdjust="0"/>
    <p:restoredTop sz="92112" autoAdjust="0"/>
  </p:normalViewPr>
  <p:slideViewPr>
    <p:cSldViewPr snapToGrid="0">
      <p:cViewPr varScale="1">
        <p:scale>
          <a:sx n="102" d="100"/>
          <a:sy n="102" d="100"/>
        </p:scale>
        <p:origin x="64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handoutMaster" Target="handoutMasters/handout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CC62E783-3E42-4BC2-8039-3A7CA135F3DC}"/>
    <pc:docChg chg="modSld">
      <pc:chgData name="Thomas Nield" userId="e7924354f0a44a8c" providerId="LiveId" clId="{CC62E783-3E42-4BC2-8039-3A7CA135F3DC}" dt="2019-09-18T16:13:33.565" v="31" actId="20577"/>
      <pc:docMkLst>
        <pc:docMk/>
      </pc:docMkLst>
      <pc:sldChg chg="addSp delSp modSp">
        <pc:chgData name="Thomas Nield" userId="e7924354f0a44a8c" providerId="LiveId" clId="{CC62E783-3E42-4BC2-8039-3A7CA135F3DC}" dt="2019-09-18T12:37:21.237" v="1"/>
        <pc:sldMkLst>
          <pc:docMk/>
          <pc:sldMk cId="2471807738" sldId="256"/>
        </pc:sldMkLst>
        <pc:graphicFrameChg chg="add del mod">
          <ac:chgData name="Thomas Nield" userId="e7924354f0a44a8c" providerId="LiveId" clId="{CC62E783-3E42-4BC2-8039-3A7CA135F3DC}" dt="2019-09-18T12:37:21.237" v="1"/>
          <ac:graphicFrameMkLst>
            <pc:docMk/>
            <pc:sldMk cId="2471807738" sldId="256"/>
            <ac:graphicFrameMk id="4" creationId="{32B0A941-A6AD-41DC-A677-F10F6CBB2E65}"/>
          </ac:graphicFrameMkLst>
        </pc:graphicFrameChg>
      </pc:sldChg>
      <pc:sldChg chg="modSp">
        <pc:chgData name="Thomas Nield" userId="e7924354f0a44a8c" providerId="LiveId" clId="{CC62E783-3E42-4BC2-8039-3A7CA135F3DC}" dt="2019-09-18T16:13:28.889" v="21" actId="20577"/>
        <pc:sldMkLst>
          <pc:docMk/>
          <pc:sldMk cId="4064432144" sldId="579"/>
        </pc:sldMkLst>
        <pc:spChg chg="mod">
          <ac:chgData name="Thomas Nield" userId="e7924354f0a44a8c" providerId="LiveId" clId="{CC62E783-3E42-4BC2-8039-3A7CA135F3DC}" dt="2019-09-18T16:13:28.889" v="21" actId="20577"/>
          <ac:spMkLst>
            <pc:docMk/>
            <pc:sldMk cId="4064432144" sldId="579"/>
            <ac:spMk id="3" creationId="{7F4EE90E-54BD-45FE-835D-8D3D0013E9EC}"/>
          </ac:spMkLst>
        </pc:spChg>
      </pc:sldChg>
      <pc:sldChg chg="modSp">
        <pc:chgData name="Thomas Nield" userId="e7924354f0a44a8c" providerId="LiveId" clId="{CC62E783-3E42-4BC2-8039-3A7CA135F3DC}" dt="2019-09-18T16:13:33.565" v="31" actId="20577"/>
        <pc:sldMkLst>
          <pc:docMk/>
          <pc:sldMk cId="3526647482" sldId="582"/>
        </pc:sldMkLst>
        <pc:spChg chg="mod">
          <ac:chgData name="Thomas Nield" userId="e7924354f0a44a8c" providerId="LiveId" clId="{CC62E783-3E42-4BC2-8039-3A7CA135F3DC}" dt="2019-09-18T16:13:33.565" v="31" actId="20577"/>
          <ac:spMkLst>
            <pc:docMk/>
            <pc:sldMk cId="3526647482" sldId="582"/>
            <ac:spMk id="3" creationId="{7F4EE90E-54BD-45FE-835D-8D3D0013E9EC}"/>
          </ac:spMkLst>
        </pc:spChg>
      </pc:sldChg>
      <pc:sldChg chg="modSp">
        <pc:chgData name="Thomas Nield" userId="e7924354f0a44a8c" providerId="LiveId" clId="{CC62E783-3E42-4BC2-8039-3A7CA135F3DC}" dt="2019-09-18T14:00:29.174" v="9" actId="20577"/>
        <pc:sldMkLst>
          <pc:docMk/>
          <pc:sldMk cId="2992432599" sldId="612"/>
        </pc:sldMkLst>
        <pc:spChg chg="mod">
          <ac:chgData name="Thomas Nield" userId="e7924354f0a44a8c" providerId="LiveId" clId="{CC62E783-3E42-4BC2-8039-3A7CA135F3DC}" dt="2019-09-18T14:00:29.174" v="9" actId="20577"/>
          <ac:spMkLst>
            <pc:docMk/>
            <pc:sldMk cId="2992432599" sldId="612"/>
            <ac:spMk id="3" creationId="{3E63591B-2D34-4B04-9F9B-78356767445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1.038"/>
    </inkml:context>
    <inkml:brush xml:id="br0">
      <inkml:brushProperty name="width" value="0.2" units="cm"/>
      <inkml:brushProperty name="height" value="0.2" units="cm"/>
      <inkml:brushProperty name="color" value="#E71224"/>
    </inkml:brush>
  </inkml:definitions>
  <inkml:trace contextRef="#ctx0" brushRef="#br0">1 1 8280 0 0,'0'0'608'0'0,"0"0"0"0"0,0 0 0 0 0,0 0-36 0 0,0 0-143 0 0,0 0-30 0 0,0 0 1 0 0,0 0-19 0 0,0 0-74 0 0,0 0-19 0 0,0 5 0 0 0,0 10-133 0 0,-1 12 143 0 0,2-1 0 0 0,1 1 0 0 0,4 23-298 0 0,5 9 346 0 0,-2 1 1 0 0,-3 10-347 0 0,-5-60 42 0 0,16 225 1437 0 0,-11 3-1479 0 0,-4-178 390 0 0,4 1 0 0 0,5 19-390 0 0,-2-18 692 0 0,0 52-692 0 0,-6-62 388 0 0,5 13-388 0 0,0 16 198 0 0,9 149 82 0 0,2-19 42 0 0,-9-119-44 0 0,-1 65-278 0 0,-8-88 95 0 0,3-1 0 0 0,11 52-95 0 0,-12-95 31 0 0,-1 0 0 0 0,-1 0-1 0 0,-2 13-30 0 0,0-7 54 0 0,2 0-1 0 0,1 1-53 0 0,5 26 117 0 0,2 0-1 0 0,7 15-116 0 0,-11-47 47 0 0,-1 0 0 0 0,-2 0 0 0 0,0 13-47 0 0,4 38 99 0 0,3 24 23 0 0,-5-43 12 0 0,4 6-134 0 0,17 153 256 0 0,-16-163-191 0 0,-1 3 70 0 0,11 34-135 0 0,-13-66 29 0 0,-2 1 0 0 0,-1 0 0 0 0,0 8-29 0 0,7 55 65 0 0,-3-46 16 0 0,-1 20-81 0 0,-3-21 118 0 0,8 30-118 0 0,4 21 177 0 0,-4 3-177 0 0,4 23 72 0 0,-3-61-30 0 0,-7-40-21 0 0,-1 1 1 0 0,-1 0-1 0 0,0 7-21 0 0,0-2 31 0 0,1-1 0 0 0,1 1 0 0 0,1 1-31 0 0,1 1 61 0 0,-2 1 1 0 0,1 15-62 0 0,-3-12 35 0 0,-1 15 3 0 0,3 0-1 0 0,2 0 1 0 0,1-1 0 0 0,3 0 0 0 0,3 6-38 0 0,-1-9 49 0 0,-1-1 1 0 0,0 14-50 0 0,-2-6 51 0 0,12 30-51 0 0,-2-24 24 0 0,16 50 40 0 0,-29-82-32 0 0,1-1 0 0 0,1 0-1 0 0,1-1 1 0 0,3 2-32 0 0,0 2 57 0 0,-1 0 1 0 0,6 19-58 0 0,1 5 26 0 0,2-1 1 0 0,2 0 0 0 0,2-2-1 0 0,3-1 1 0 0,10 12-27 0 0,-14-15 25 0 0,-18-30-15 0 0,0 0 0 0 0,0 0 0 0 0,1-1 0 0 0,3 3-10 0 0,117 122 103 0 0,-103-105-92 0 0,-16-19-3 0 0,1-1-1 0 0,0 0 0 0 0,10 9-7 0 0,8 5 23 0 0,21 27-23 0 0,-27-28 8 0 0,1-1 0 0 0,1-1 0 0 0,4 1-8 0 0,103 68 17 0 0,-120-84-10 0 0,0 0 1 0 0,0-1-1 0 0,0 0 0 0 0,1 0 0 0 0,7 1-7 0 0,-7-2 9 0 0,-1-1 0 0 0,0 2 0 0 0,-1-1 0 0 0,1 1 0 0 0,-1 1 0 0 0,5 3-9 0 0,-2 0 19 0 0,0-2 0 0 0,0 1 0 0 0,0-2 0 0 0,1 0 0 0 0,0 0 0 0 0,0-1 0 0 0,1-1 0 0 0,-1 0 0 0 0,1-1 0 0 0,3 0-19 0 0,59 19 98 0 0,-29-12-86 0 0,-33-6-10 0 0,1-1 1 0 0,-1 0 0 0 0,0-1-1 0 0,8-1-2 0 0,22 3 2 0 0,-38-2-1 0 0,1-1 0 0 0,-1-1-1 0 0,1 1 1 0 0,0-1 0 0 0,-1 0-1 0 0,1-1 1 0 0,-1 0 0 0 0,1 0-1 0 0,2 0 0 0 0,10-4 1 0 0,0 1-1 0 0,0 2 0 0 0,5-1 0 0 0,27-3-2 0 0,-43 5 0 0 0,-1 0 1 0 0,0 0 1 0 0,0-1-1 0 0,0 1 1 0 0,0-1-1 0 0,0-1 1 0 0,0 1-1 0 0,0-1 1 0 0,-1-1-1 0 0,6-2 1 0 0,-3 1 0 0 0,0 0 0 0 0,0 0 0 0 0,1 1 0 0 0,0 0 0 0 0,8-1 0 0 0,-7 1 0 0 0,1 0 0 0 0,-1 0 0 0 0,0-1 0 0 0,2-2 0 0 0,34-17 0 0 0,11-8 8 0 0,36-38 26 0 0,-74 54-15 0 0,-1-1-1 0 0,13-15-18 0 0,-13 13 24 0 0,7-15 15 0 0,-22 27-29 0 0,0 1 0 0 0,1-1 0 0 0,0 1 0 0 0,0 1 0 0 0,1-2-10 0 0,65-63 66 0 0,-64 63-62 0 0,-1 0 1 0 0,0 0 0 0 0,-1-1-1 0 0,0 1 1 0 0,0-1 0 0 0,2-6-5 0 0,2-2 12 0 0,-6 12-7 0 0,0 0 0 0 0,0 0 1 0 0,0 0-1 0 0,1 1 1 0 0,-1-1-1 0 0,3 0-5 0 0,-2 0 7 0 0,0 1-1 0 0,0-1 0 0 0,-1 0 1 0 0,1 0-1 0 0,-1-1 0 0 0,2-2-6 0 0,8-19 19 0 0,-6 13-9 0 0,0-1-1 0 0,1 2 0 0 0,3-5-9 0 0,20-25 35 0 0,-3 0 1 0 0,-1-2 0 0 0,2-10-36 0 0,-15 27 3 0 0,50-96 2 0 0,-47 91-8 0 0,-1-2 0 0 0,-2 0 1 0 0,5-22 2 0 0,-2 6-11 0 0,9-12 11 0 0,45-112-63 0 0,-67 162 58 0 0,1 1 0 0 0,-2-1 0 0 0,2-5 5 0 0,7-26-9 0 0,-4 23 11 0 0,-2 0-1 0 0,0-1 0 0 0,-2 0 1 0 0,0-2-2 0 0,-1 3 3 0 0,2 1 0 0 0,0-1 0 0 0,0 1 0 0 0,5-8-3 0 0,-2 8 27 0 0,-2-1 0 0 0,4-17-27 0 0,9-29 64 0 0,-9 37 5 0 0,-2-1 0 0 0,-1 0 0 0 0,3-30-69 0 0,10-41 113 0 0,-7 51-64 0 0,23-98 54 0 0,-31 128-86 0 0,1 0-1 0 0,4-9-16 0 0,-3 11 8 0 0,-1-1-1 0 0,-1 0 1 0 0,1-6-8 0 0,-2 5 6 0 0,0 1-1 0 0,2 0 0 0 0,6-15-5 0 0,12-69 26 0 0,-6 58-20 0 0,-11 29-6 0 0,0 0 1 0 0,-2-1-1 0 0,0 0 1 0 0,2-13-1 0 0,-1-15 13 0 0,-5 29-7 0 0,0 1-1 0 0,2-1 1 0 0,0 1-1 0 0,1 0 1 0 0,0 0-1 0 0,7-13-5 0 0,-4 9 10 0 0,-1-1 0 0 0,-1 1 0 0 0,0-1 0 0 0,-2 0 0 0 0,1-12-10 0 0,0 4 46 0 0,8-27-46 0 0,22-82 130 0 0,-21 55-93 0 0,-11 57-25 0 0,2 0-1 0 0,1 0 1 0 0,6-17-12 0 0,1 6 42 0 0,-1-1 0 0 0,-2 0 0 0 0,3-33-42 0 0,-6 35 33 0 0,2 0 0 0 0,2-6-33 0 0,9-39 29 0 0,-8 26 4 0 0,15-51-33 0 0,-16 58 2 0 0,-10 40-1 0 0,2-1 0 0 0,-1 0-1 0 0,1 0 1 0 0,0 1 0 0 0,1-1 0 0 0,2-6-1 0 0,2-2 3 0 0,-1-1 0 0 0,0 0 1 0 0,-2-1-1 0 0,0 1 0 0 0,-1-1 1 0 0,1-17-4 0 0,6-34 5 0 0,29-173 219 0 0,-22 111-89 0 0,-13 83-68 0 0,2 1 0 0 0,2 0 0 0 0,6-13-67 0 0,-9 38 15 0 0,0 0-1 0 0,-1-9-14 0 0,7-35 18 0 0,-2 30-6 0 0,-2 0 0 0 0,-1-8-12 0 0,5-10 6 0 0,-8 42-3 0 0,0 1 0 0 0,-1-1-1 0 0,0 0 1 0 0,-1-1-3 0 0,1-10 11 0 0,1 1 0 0 0,1 0 0 0 0,6-19-11 0 0,6-29 15 0 0,12-75-15 0 0,10-70 0 0 0,-25 138-2 0 0,-5 35-9 0 0,0-21 11 0 0,-5 23-43 0 0,0 2-221 0 0,1 0 0 0 0,6-25 264 0 0,-8 54-817 0 0,0-1-1 0 0,-1 1 0 0 0,0-1 1 0 0,-1-9 817 0 0,0-14-14337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33.320"/>
    </inkml:context>
    <inkml:brush xml:id="br0">
      <inkml:brushProperty name="width" value="0.2" units="cm"/>
      <inkml:brushProperty name="height" value="0.2" units="cm"/>
      <inkml:brushProperty name="color" value="#E71224"/>
    </inkml:brush>
  </inkml:definitions>
  <inkml:trace contextRef="#ctx0" brushRef="#br0">26 175 6936 0 0,'0'0'784'0'0,"0"0"0"0"0,-1-6 0 0 0,-4-20-58 0 0,0 15 79 0 0,0 13 175 0 0,5-2-954 0 0,0 0 1 0 0,0 0-1 0 0,0 0 1 0 0,0 0-1 0 0,0 0 0 0 0,0 0 1 0 0,0 1-1 0 0,0-1 1 0 0,0 0-1 0 0,-1 0 0 0 0,1 0 1 0 0,0 0-1 0 0,0 0 1 0 0,0 0-1 0 0,0 0 1 0 0,0 0-1 0 0,0 0 0 0 0,0 0 1 0 0,0 0-1 0 0,-1 0 1 0 0,1 0-1 0 0,0 0 0 0 0,0 0 1 0 0,0 0-1 0 0,0 0 1 0 0,0 0-1 0 0,0 0 0 0 0,-1 0 1 0 0,1 0-1 0 0,0 0 1 0 0,0 0-1 0 0,0 0 0 0 0,0 0 1 0 0,0 0-1 0 0,0 0 1 0 0,0 0-1 0 0,-1 0 1 0 0,1 0-1 0 0,0 0 0 0 0,0 0 1 0 0,0 0-1 0 0,0 0 1 0 0,0 0-1 0 0,0 0 0 0 0,0 0 1 0 0,0 0-1 0 0,-1-1 1 0 0,1 1-1 0 0,0 0 0 0 0,0 0 1 0 0,0 0-1 0 0,0 0 1 0 0,0 0-1 0 0,0 0 0 0 0,0 0 1 0 0,0 0-1 0 0,0-1 1 0 0,0 1-1 0 0,0 0 1 0 0,0 0-1 0 0,0 0 0 0 0,0 0 1 0 0,0 0-1 0 0,0 0 1 0 0,0-1-27 0 0,-5-2 1178 0 0,10 7 128 0 0,-2-1-1216 0 0,0 0 0 0 0,0 0 0 0 0,0 0 0 0 0,-1 1 0 0 0,0-1 0 0 0,1 1 0 0 0,-1 0 0 0 0,-1 0 0 0 0,1-1 0 0 0,0 1 0 0 0,-1 0 0 0 0,0 1 0 0 0,0 1-90 0 0,9 21 301 0 0,22 46 195 0 0,-3 2 0 0 0,-4 1 0 0 0,7 43-496 0 0,28 201 1858 0 0,-9 52-1858 0 0,-37-292 451 0 0,6 13-451 0 0,3 13 307 0 0,-10-48-23 0 0,2-1 0 0 0,18 42-284 0 0,-13-38 255 0 0,-4 2-1 0 0,0 10-254 0 0,21 82 443 0 0,-1-51-153 0 0,-15-43 118 0 0,4 20-408 0 0,16 53 351 0 0,-23-79-160 0 0,-2 1 1 0 0,0 9-192 0 0,15 72 720 0 0,33 84-720 0 0,-43-147 215 0 0,-6-22 2 0 0,14 36-217 0 0,-13-46 91 0 0,-3 1-1 0 0,-1 7-90 0 0,9 28 187 0 0,-6-23 98 0 0,-1 15-285 0 0,-2-10 187 0 0,4 2-187 0 0,-1 0 273 0 0,2 27-273 0 0,-6-28 257 0 0,11 36-257 0 0,5 6 237 0 0,-3 15-237 0 0,7 25 201 0 0,-3-52-92 0 0,-17-61-27 0 0,-2 2 0 0 0,2 12-82 0 0,-2 2 87 0 0,2 0-1 0 0,2-1 1 0 0,2-1-1 0 0,2 0 1 0 0,2-1-1 0 0,8 10-86 0 0,-21-40 54 0 0,-1 0 0 0 0,0 0-1 0 0,0 0 1 0 0,0 4-54 0 0,-2-3 35 0 0,2 0 0 0 0,0-1 0 0 0,4 9-35 0 0,-4-12 3 0 0,-1 0 1 0 0,-1 0-1 0 0,0 0 0 0 0,0 0 0 0 0,-1 1 1 0 0,0 2-4 0 0,0 0 18 0 0,1-1 0 0 0,0 1-1 0 0,4 8-17 0 0,4 11 63 0 0,-2 1 0 0 0,-1 1 0 0 0,1 13-63 0 0,0-3 113 0 0,7 22-113 0 0,-5-30 67 0 0,1-1 0 0 0,2 0 0 0 0,17 32-67 0 0,-25-53 26 0 0,0-1-1 0 0,-1 2 0 0 0,-1-1 1 0 0,0 1-1 0 0,0 5-25 0 0,0-2 25 0 0,0 0 0 0 0,2 0-1 0 0,0 0-24 0 0,9 26 35 0 0,4 8-7 0 0,-17-46-26 0 0,0 0 1 0 0,0 0-1 0 0,0 1 0 0 0,-1-1 1 0 0,0 1-1 0 0,0-1 1 0 0,0 7-3 0 0,-1-6 2 0 0,1 0 1 0 0,0 1-1 0 0,0-1 1 0 0,1 0 0 0 0,0 0-1 0 0,2 6-2 0 0,6 6 6 0 0,-7-13-4 0 0,0 0 0 0 0,0 0-1 0 0,-1 0 1 0 0,1 1-1 0 0,-1-1 1 0 0,-1 1-1 0 0,1 1-1 0 0,0 4 2 0 0,1-1-1 0 0,1 1 0 0 0,0 0 1 0 0,0-1-1 0 0,4 6-1 0 0,7 27 9 0 0,-13-36 0 0 0,0 0 0 0 0,0 1 0 0 0,1-1 0 0 0,1-1-1 0 0,2 6-8 0 0,55 90 99 0 0,-56-92-98 0 0,3 4 6 0 0,5 4 1 0 0,-12-17-8 0 0,-1-1 0 0 0,1 0 0 0 0,0 0 0 0 0,-1 0 0 0 0,1 0 0 0 0,0 0 0 0 0,0 1 0 0 0,-1-1 0 0 0,1 0 0 0 0,0-1 0 0 0,0 1 0 0 0,0 0 0 0 0,0 0 0 0 0,0 0 0 0 0,0-1 0 0 0,1 1 0 0 0,-1 0 0 0 0,0-1 0 0 0,0 1 0 0 0,0-1 0 0 0,1 1 0 0 0,-1-1 0 0 0,0 0 0 0 0,1 0 0 0 0,-1 1 0 0 0,0-1 0 0 0,1 0 0 0 0,-1 0 0 0 0,0 0 0 0 0,1 0 0 0 0,3-1 0 0 0,-1 1 0 0 0,0-1 0 0 0,1 0 0 0 0,-1 0 0 0 0,0 0 0 0 0,0-1 0 0 0,1 1 0 0 0,-1-1 0 0 0,0 0 0 0 0,-1 0 0 0 0,1-1 0 0 0,0 1 0 0 0,-1-1 0 0 0,1 0 0 0 0,-1 0 0 0 0,0 0 0 0 0,3-3 0 0 0,3-5 0 0 0,0 0 1 0 0,-1-1-1 0 0,0 0 0 0 0,2-6 0 0 0,3-6 12 0 0,-2-2 0 0 0,-1 1 0 0 0,1-6-12 0 0,-2 6 10 0 0,-8 22-10 0 0,16-53 17 0 0,-12 15-9 0 0,-4 33-8 0 0,0 0 0 0 0,0 1 0 0 0,1-1 0 0 0,0 1 0 0 0,0 0 0 0 0,1-1 0 0 0,0 1 0 0 0,1 0 0 0 0,10-30 0 0 0,38-177 9 0 0,-31 154-2 0 0,-15 47-7 0 0,-1-1 1 0 0,0 1-1 0 0,-1-1 0 0 0,-1 0 0 0 0,1-9 0 0 0,6-65 14 0 0,8-24-14 0 0,-12 88 1 0 0,2 0-1 0 0,2-6 0 0 0,-2 9 0 0 0,-1 0-1 0 0,-2 0 1 0 0,2-10 0 0 0,11-62-8 0 0,4 2 1 0 0,4 1-1 0 0,13-26 8 0 0,-24 63-2 0 0,-12 39 1 0 0,1-1-1 0 0,1 1 0 0 0,4-11 2 0 0,43-77-1 0 0,-24 51 1 0 0,13-39 0 0 0,-13 25-12 0 0,9-8 12 0 0,13-30-12 0 0,-5-5 4 0 0,-2-10 8 0 0,-18 55 0 0 0,5-15 0 0 0,-16 24 0 0 0,-5 19 0 0 0,1 1 0 0 0,2 0 0 0 0,12-25 0 0 0,27-60 0 0 0,-8 18 0 0 0,3-10 1 0 0,-15 45 25 0 0,13-46-26 0 0,13-30 44 0 0,-26 69-31 0 0,-20 42-1 0 0,2 1 0 0 0,1 1 0 0 0,18-27-12 0 0,-14 29 11 0 0,-2-1 1 0 0,9-19-12 0 0,-13 24 5 0 0,2 1 0 0 0,3-5-5 0 0,22-36 14 0 0,-25 36-12 0 0,19-37 13 0 0,10-33-15 0 0,-17 38 0 0 0,3-1 0 0 0,22-49 0 0 0,92-241 72 0 0,-78 185 40 0 0,-59 148-89 0 0,-1 1-1 0 0,3-13-22 0 0,-4 14 7 0 0,0-1 0 0 0,1 1-1 0 0,4-6-6 0 0,4-4 4 0 0,-8 16-3 0 0,0 1 0 0 0,-1-1 0 0 0,0 0-1 0 0,0 0 1 0 0,-1-1-1 0 0,1-7 2 0 0,-2 9-1 0 0,0 0 0 0 0,0 0-1 0 0,1 0 1 0 0,0 0 0 0 0,0 1-1 0 0,0-1 1 0 0,2 1-1 0 0,3-7 0 0 0,0 1 0 0 0,-1-1-1 0 0,0-1 1 0 0,-1 1 0 0 0,-1-1 0 0 0,0-1 0 0 0,-2 9-1 0 0,0 0 0 0 0,0 0 0 0 0,1 0 1 0 0,-1 1-1 0 0,2 0 0 0 0,1-3 1 0 0,16-28-2 0 0,-15 15 1 0 0,-6 17 0 0 0,1 0 0 0 0,0 0 0 0 0,0 0 0 0 0,0 0 0 0 0,0 0 0 0 0,2-2 1 0 0,4-4-1 0 0,-2 2 1 0 0,0 0 0 0 0,-1 0 0 0 0,0 0-1 0 0,0-1 1 0 0,-1 0 0 0 0,1-3 0 0 0,6-13-3 0 0,1 0-1 0 0,1 1 1 0 0,10-15 3 0 0,-14 25-4 0 0,10-14 3 0 0,-13 21 1 0 0,0-1 0 0 0,-1 0 0 0 0,5-10 0 0 0,37-76 0 0 0,-43 87 0 0 0,0 0 0 0 0,1 0 0 0 0,0 1 0 0 0,4-6 0 0 0,-4 7 0 0 0,0-1 0 0 0,0 1-1 0 0,-1-1 1 0 0,0 0 0 0 0,2-6 0 0 0,1-9-6 0 0,-1 5-2 0 0,0 0 0 0 0,2 1 0 0 0,5-11 8 0 0,12-19-72 0 0,-3-1 0 0 0,-2-1 0 0 0,-1-1-1 0 0,-3-1 1 0 0,4-26 72 0 0,-16 59-123 0 0,-1-1 0 0 0,-1 1 0 0 0,0-9 123 0 0,-1-9-3725 0 0,-1 6-13228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1:26.152"/>
    </inkml:context>
    <inkml:brush xml:id="br0">
      <inkml:brushProperty name="width" value="0.2" units="cm"/>
      <inkml:brushProperty name="height" value="0.2" units="cm"/>
      <inkml:brushProperty name="color" value="#E71224"/>
    </inkml:brush>
  </inkml:definitions>
  <inkml:trace contextRef="#ctx0" brushRef="#br0">1 5633 6304 0 0,'0'0'321'0'0,"0"0"6"0"0,7 3 1 0 0,19 8-11 0 0,-25-11-295 0 0,-1 1 1 0 0,0-1-1 0 0,1 0 0 0 0,-1 0 0 0 0,1 0 1 0 0,-1 1-1 0 0,0-1 0 0 0,1 0 0 0 0,-1 0 1 0 0,1 0-1 0 0,-1 0 0 0 0,1 0 0 0 0,-1 0 1 0 0,0 0-1 0 0,1 0 0 0 0,-1 0 0 0 0,1 0 1 0 0,-1 0-1 0 0,1 0 0 0 0,-1 0 0 0 0,0 0 1 0 0,1 0-1 0 0,-1 0 0 0 0,1-1 0 0 0,-1 1 1 0 0,0 0-1 0 0,1 0 0 0 0,-1 0 0 0 0,0-1 1 0 0,1 1-1 0 0,-1 0 0 0 0,0-1 1 0 0,1 1-1 0 0,-1 0 0 0 0,0 0 0 0 0,1-1-22 0 0,0-14 392 0 0,0 5 283 0 0,78-93 2173 0 0,-23 32-1505 0 0,-36 39-927 0 0,-8 16-17 0 0,-2-1-1 0 0,5-10-398 0 0,12-14 545 0 0,-20 33-389 0 0,-1 0 0 0 0,-1-1 0 0 0,0 0 0 0 0,1-2-156 0 0,77-155 1627 0 0,-53 112-1286 0 0,-20 38-241 0 0,-1 0 1 0 0,0-1-1 0 0,-2 0 0 0 0,1-2-100 0 0,5-19 233 0 0,1 0 0 0 0,3 2-1 0 0,0-1 1 0 0,5-2-233 0 0,26-46 349 0 0,-20 33 77 0 0,7-4-426 0 0,11-20 672 0 0,10-25-672 0 0,27-48 584 0 0,-66 120-390 0 0,-1-1 0 0 0,2-11-194 0 0,-6 15 100 0 0,0-1 0 0 0,2 2 0 0 0,3-3-100 0 0,74-123 308 0 0,-70 114-200 0 0,15-28 35 0 0,4-7 240 0 0,13-14-383 0 0,-44 71 46 0 0,-1 0 0 0 0,0-1 0 0 0,-1 0-1 0 0,-1 0 1 0 0,-1-1-46 0 0,4-6 26 0 0,0 1 1 0 0,3-4-27 0 0,22-37 120 0 0,-10 19 230 0 0,16-40-350 0 0,9-21 85 0 0,-28 62-7 0 0,-2 0 1 0 0,13-44-79 0 0,-21 59 19 0 0,1 0 0 0 0,0 0 0 0 0,3 1 1 0 0,8-12-20 0 0,19-38 72 0 0,-9 18-25 0 0,-20 38-23 0 0,-1-1-1 0 0,0 0 0 0 0,-1-4-23 0 0,0 2 49 0 0,1 0-1 0 0,1 1 0 0 0,1 0 1 0 0,12-13-49 0 0,-7 10 37 0 0,-1-2 0 0 0,13-27-37 0 0,36-71 39 0 0,-29 55-4 0 0,18-29 27 0 0,-17 38-11 0 0,-4 6 1 0 0,-7 6 53 0 0,11-12-105 0 0,3-4 23 0 0,39-73-14 0 0,-47 79-5 0 0,8-10 0 0 0,-19 34-6 0 0,-1-2 0 0 0,1-5 2 0 0,-5 7-2 0 0,2 0 0 0 0,10-10 2 0 0,-14 23 0 0 0,-1 0 0 0 0,-1-1 0 0 0,-1-1 0 0 0,0-1 0 0 0,-1 2 0 0 0,1 2 0 0 0,1-1 0 0 0,15-18 0 0 0,16-24 2 0 0,2-2-2 0 0,-29 43-1 0 0,-1 0-1 0 0,3-8 2 0 0,83-137-6 0 0,-75 126 5 0 0,25-42 13 0 0,10-17 47 0 0,26-25-59 0 0,-72 105 6 0 0,21-28 33 0 0,6-2-39 0 0,-29 35 74 0 0,0-1-1 0 0,0-1 0 0 0,6-12-73 0 0,-17 25 18 0 0,-2 0 0 0 0,1 1 0 0 0,1 0 0 0 0,-1 0 1 0 0,1 0-1 0 0,0 1 0 0 0,0-1 0 0 0,0 1 1 0 0,0 0-1 0 0,1 0 0 0 0,2 0-18 0 0,-3-1 23 0 0,-4 5-21 0 0,0-1 0 0 0,1 1 0 0 0,-1 0 0 0 0,0-1 1 0 0,0 1-1 0 0,0 0 0 0 0,1-1 0 0 0,-1 1 0 0 0,0 0 0 0 0,0 0 0 0 0,1-1 0 0 0,-1 1 1 0 0,0 0-1 0 0,0 0 0 0 0,1 0 0 0 0,-1-1 0 0 0,0 1 0 0 0,1 0 0 0 0,-1 0 0 0 0,0 0 0 0 0,1 0 1 0 0,-1 0-1 0 0,0-1 0 0 0,1 1 0 0 0,-1 0 0 0 0,0 0 0 0 0,1 0 0 0 0,-1 0 0 0 0,0 0 1 0 0,1 0-1 0 0,-1 0 0 0 0,1 0 0 0 0,-1 0 0 0 0,0 1 0 0 0,1-1 0 0 0,-1 0 0 0 0,0 0 0 0 0,1 0 1 0 0,-1 0-3 0 0,0 0 0 0 0,0 1 1 0 0,1-1 0 0 0,-1 0 0 0 0,0 0-1 0 0,0 0 1 0 0,0 0 0 0 0,0 0 0 0 0,1 0-1 0 0,-1 1 1 0 0,0-1 0 0 0,0 0 0 0 0,0 0 0 0 0,0 0-1 0 0,1 0 1 0 0,-1 0 0 0 0,0 0 0 0 0,0 0-1 0 0,0 0 1 0 0,1 0 0 0 0,-1 0 0 0 0,0 0-1 0 0,0 0 1 0 0,1 0 0 0 0,-1 0 0 0 0,0 0-1 0 0,0 0 1 0 0,0 0 0 0 0,1 0 0 0 0,-1 0 0 0 0,0 0-1 0 0,0-1 1 0 0,0 1 0 0 0,0 0 0 0 0,1 0-1 0 0,-1 0 1 0 0,0 0 0 0 0,0 0 0 0 0,0 0-1 0 0,0-1 1 0 0,0 1 0 0 0,1 0-1 0 0,6-11 13 0 0,-7 10-13 0 0,0 0 0 0 0,1 0 0 0 0,-1 0 1 0 0,1 1-1 0 0,-1-1 0 0 0,1 0 0 0 0,-1 0 0 0 0,1 0 1 0 0,0 1-1 0 0,-1-1 0 0 0,1 0 0 0 0,0 1 0 0 0,-1-1 1 0 0,1 0-1 0 0,0 1 0 0 0,0-1 0 0 0,0 1 1 0 0,0-1-1 0 0,1 1-1 0 0,-1 0 1 0 0,1-1 0 0 0,0 1-1 0 0,0 0 1 0 0,-1-1 0 0 0,1 0-1 0 0,0 1 1 0 0,-1-1 0 0 0,1 0-1 0 0,-1 0 1 0 0,1 0 0 0 0,-1 0 0 0 0,0 0-1 0 0,2-1 1 0 0,-2 1-1 0 0,-1 0 0 0 0,1 0 0 0 0,0 1-1 0 0,-1-1 1 0 0,1 0 0 0 0,0 1 0 0 0,0-1-1 0 0,-1 1 1 0 0,1-1 0 0 0,0 1 0 0 0,0-1 0 0 0,0 1-1 0 0,0 0 1 0 0,0-1 0 0 0,0 1 0 0 0,-1 0 0 0 0,1 0-1 0 0,0 0 1 0 0,0 0 0 0 0,0-1 0 0 0,0 1-1 0 0,0 1 1 0 0,0-1 0 0 0,0 0 0 0 0,0 0 0 0 0,0 0-1 0 0,0 0 1 0 0,0 1 0 0 0,0-1 0 0 0,0 0-1 0 0,0 1 1 0 0,-1-1 0 0 0,1 1 0 0 0,0-1 0 0 0,0 1-1 0 0,0-1 1 0 0,0 1 1 0 0,0 0-3 0 0,0 0 0 0 0,-1-1 0 0 0,1 0 1 0 0,0 1-1 0 0,0-1 0 0 0,0 1 0 0 0,-1-1 0 0 0,1 0 0 0 0,0 0 0 0 0,0 1 0 0 0,0-1 0 0 0,0 0 0 0 0,0 0 1 0 0,0 0-1 0 0,-1 0 0 0 0,1 0 0 0 0,1 0 3 0 0,13 3-23 0 0,0 6 12 0 0,-12-8 7 0 0,0 0 1 0 0,0 1-1 0 0,0 0 0 0 0,0 0 0 0 0,0 0 0 0 0,0 0 1 0 0,-1 0-1 0 0,1 1 0 0 0,-1-1 0 0 0,0 1 1 0 0,0-1-1 0 0,0 1 0 0 0,0 0 0 0 0,1 2 4 0 0,7 12-29 0 0,0-1-1 0 0,9 12 30 0 0,-10-17-4 0 0,-1 0-1 0 0,-1 0 0 0 0,0 1 1 0 0,0 1-1 0 0,-1-1 1 0 0,0 5 4 0 0,24 54-9 0 0,-18-46 4 0 0,-2 0 0 0 0,0 2 5 0 0,6 25-16 0 0,4 34 16 0 0,20 79-7 0 0,-37-150 7 0 0,1 0 0 0 0,1 0 0 0 0,5 8 0 0 0,9 33 0 0 0,18 68 19 0 0,-11-43-6 0 0,26 119 21 0 0,-12-44 28 0 0,-28-100-39 0 0,3-2 0 0 0,2 0 1 0 0,4 6-24 0 0,10 14 24 0 0,7 29-24 0 0,24 56-15 0 0,0 16-8 0 0,-10-60 23 0 0,-30-57 0 0 0,10 13 0 0 0,18 48 0 0 0,28 77 7 0 0,-24-65 26 0 0,-28-67-6 0 0,-10-27-9 0 0,-1 0 0 0 0,-3 0 1 0 0,4 21-19 0 0,1 8 16 0 0,3-2 0 0 0,10 19-16 0 0,18 54 14 0 0,-17-41-12 0 0,12 42 4 0 0,-28-82 6 0 0,70 257 192 0 0,-79-297-174 0 0,0 0 0 0 0,8 12-30 0 0,-8-16 17 0 0,0 1 0 0 0,0 0 0 0 0,-1 0 0 0 0,0 6-17 0 0,1 14 30 0 0,-4-24-17 0 0,-1 1 1 0 0,2-1-1 0 0,-1 1 0 0 0,1-1 0 0 0,3 8-13 0 0,3 3 28 0 0,-2 0-1 0 0,-1 0 1 0 0,0 1-1 0 0,1 19-27 0 0,-3-18 17 0 0,2 1-1 0 0,0-1 1 0 0,8 20-17 0 0,-1-7 26 0 0,-1 1 0 0 0,-2 1 0 0 0,-1 0 0 0 0,1 22-26 0 0,19 51 94 0 0,-20-81-70 0 0,1-1 1 0 0,1 1 0 0 0,8 14-25 0 0,-10-22 23 0 0,-1 0 0 0 0,-2 1 0 0 0,0 0 0 0 0,-1 0 1 0 0,0 6-24 0 0,-3-15 11 0 0,3 7 24 0 0,1 0 0 0 0,0-1 0 0 0,10 19-35 0 0,11 33 82 0 0,-17-40-19 0 0,2 0 1 0 0,10 18-64 0 0,0 0 108 0 0,-6-22-58 0 0,-13-22-40 0 0,0-1-1 0 0,0 1 1 0 0,0 0 0 0 0,-1 0 0 0 0,2 5-10 0 0,12 44 49 0 0,-11-34-25 0 0,1 0 0 0 0,0 0 0 0 0,2-1 0 0 0,0 0 0 0 0,6 8-24 0 0,-7-15 5 0 0,-1 2-1 0 0,0-1 0 0 0,1 8-4 0 0,-1-7 12 0 0,0 1 1 0 0,7 13-13 0 0,-7-17 8 0 0,0 2 0 0 0,-1-1 0 0 0,2 6-8 0 0,6 18 9 0 0,-5-4 3 0 0,-8-29-11 0 0,0-1 0 0 0,0 1 0 0 0,1 0 0 0 0,-1-1 0 0 0,1 1 0 0 0,-1-1 0 0 0,1 1-1 0 0,0-1 1 0 0,0 1 0 0 0,0-1 0 0 0,0 0 0 0 0,0 1 0 0 0,1-1 0 0 0,-1 0 0 0 0,1 0 0 0 0,-1 0 0 0 0,1 0 0 0 0,0 0-1 0 0,0 0 1 0 0,0-1 0 0 0,0 1 0 0 0,1 1-1 0 0,-1-3 1 0 0,-2 1 0 0 0,1 0 0 0 0,0 0 0 0 0,0-1 0 0 0,0 1 0 0 0,0 0 0 0 0,0 0 0 0 0,-1 0 0 0 0,1 0 0 0 0,0 0 0 0 0,-1 0 0 0 0,1 1 0 0 0,-1-1 0 0 0,1 0 0 0 0,-1 0 0 0 0,0 0 0 0 0,1 1-2 0 0,5 26 9 0 0,-1-7 1 0 0,8 5 16 0 0,-11-23-14 0 0,-1 0 1 0 0,1 0-1 0 0,0 0 0 0 0,-1 1 1 0 0,0-1-1 0 0,0 0 0 0 0,0 1 1 0 0,0-1-1 0 0,-1 1 0 0 0,1-1 1 0 0,-1 3-12 0 0,1-2 5 0 0,-1 1 0 0 0,1-1 0 0 0,0 0 0 0 0,0 0 0 0 0,1 0 0 0 0,-1 0 0 0 0,1 0 0 0 0,1 2-5 0 0,8 24 16 0 0,-9-18-24 0 0,-2-8 1 0 0,1-1 1 0 0,-1 1-1 0 0,1 0 1 0 0,-1 0-1 0 0,1 0 0 0 0,0 0 1 0 0,1 0-1 0 0,-1-1 1 0 0,1 1-1 0 0,-1-1 0 0 0,1 1 1 0 0,0-1-1 0 0,1 0 1 0 0,-1 1-1 0 0,0-1 0 0 0,2 0 8 0 0,2-6-4348 0 0,-2 1-10871 0 0</inkml:trace>
  <inkml:trace contextRef="#ctx0" brushRef="#br0" timeOffset="50018.365">8037 5699 5320 0 0,'0'0'16'0'0,"0"0"0"0"0,0 0 1 0 0,0 0 45 0 0,0 0 155 0 0,0 0 39 0 0,0 0 1 0 0,0 0 26 0 0,0-5 81 0 0,0 1-305 0 0,1 0 155 0 0,-1 0 0 0 0,0 0 0 0 0,0 1 0 0 0,0-1-1 0 0,0 0 1 0 0,0 0 0 0 0,-1 1 0 0 0,0-1 0 0 0,-1-3-214 0 0,0 0 167 0 0,1 0 0 0 0,0-1-1 0 0,0 1 1 0 0,0-1 0 0 0,1 0 0 0 0,0 1 0 0 0,0-1 0 0 0,2-6-167 0 0,-1-10 201 0 0,-1 12-115 0 0,-1-11 165 0 0,2 0-1 0 0,0 0 0 0 0,2 0 1 0 0,3-13-251 0 0,0 2 399 0 0,-1-1 1 0 0,0-22-400 0 0,-1 16 569 0 0,5-25-569 0 0,3-19 413 0 0,-8 50-184 0 0,2 0-1 0 0,5-17-228 0 0,-3 17 172 0 0,-2-1 0 0 0,1-13-172 0 0,5-33 322 0 0,30-96 236 0 0,-19 87-468 0 0,-12 22-48 0 0,-8 47-23 0 0,0 1 0 0 0,6-19-19 0 0,36-128 56 0 0,-38 140-40 0 0,-2 0 0 0 0,0-5-16 0 0,-2 8 34 0 0,2 1 1 0 0,1-1 0 0 0,3-7-35 0 0,17-60 210 0 0,-14 47 276 0 0,13-30-486 0 0,-18 54 103 0 0,-1 0 0 0 0,-1 0 1 0 0,-1 0-1 0 0,0-5-103 0 0,1 7 87 0 0,-1 1 1 0 0,2 0-1 0 0,1 0 0 0 0,1-2-87 0 0,11-31 160 0 0,12-45 109 0 0,5-2-269 0 0,-27 73 28 0 0,-1 0 0 0 0,1-13-28 0 0,-4 16 8 0 0,1 1-1 0 0,1-1 1 0 0,0 1 0 0 0,2 0-8 0 0,-1 3 2 0 0,-2 0 1 0 0,0-1-1 0 0,-1 0 0 0 0,2-14-2 0 0,-3 12 0 0 0,1-1-1 0 0,1 1 1 0 0,6-12 0 0 0,14-35 65 0 0,10-38-65 0 0,28-103 688 0 0,-48 157-540 0 0,2 2-1 0 0,3 0 0 0 0,9-13-147 0 0,14-35 162 0 0,-21 46-126 0 0,52-113 110 0 0,39-57-146 0 0,-93 182-1 0 0,14-38 1 0 0,-18 38-2 0 0,1 1 1 0 0,4-1 1 0 0,-12 24-10 0 0,2 1 1 0 0,0 0 0 0 0,8-7 9 0 0,6-8-12 0 0,7-10-67 0 0,-1-1 0 0 0,22-40 79 0 0,86-144-206 0 0,-118 184 199 0 0,-19 33 7 0 0,0 1-1 0 0,1 0 1 0 0,0 0-1 0 0,0 0 0 0 0,6-6 1 0 0,9-12-12 0 0,0-1 0 0 0,8-16 12 0 0,-21 33-1 0 0,1 0 0 0 0,1 0 0 0 0,0 1 0 0 0,0 0 0 0 0,0 1 0 0 0,1 0 0 0 0,6-4 1 0 0,7-6-1 0 0,-7 3 5 0 0,1-1-1 0 0,8-11-3 0 0,-13 13 7 0 0,1 0-1 0 0,1 1 0 0 0,0 0 0 0 0,4-2-6 0 0,-2 4 53 0 0,0-1 0 0 0,-1-1 0 0 0,0 0 0 0 0,-1-1-1 0 0,8-11-52 0 0,-10 11 42 0 0,1 0 0 0 0,1 1 0 0 0,9-7-42 0 0,25-25 129 0 0,-9 10-25 0 0,-27 25-71 0 0,0 0-1 0 0,-1-1 0 0 0,1-2-32 0 0,-5 6 13 0 0,1 0 0 0 0,-1 1 0 0 0,1-1 0 0 0,0 1 0 0 0,1 1-1 0 0,5-4-12 0 0,29-21 45 0 0,-34 24-31 0 0,-1 0-1 0 0,1 0 1 0 0,0 1 0 0 0,2-1-14 0 0,-3 1 15 0 0,0 1 0 0 0,0-1-1 0 0,-1 0 1 0 0,1-1 0 0 0,-1 1 0 0 0,0-2-15 0 0,14-11 97 0 0,1 1 0 0 0,0 1 0 0 0,2 1 1 0 0,-1 1-1 0 0,6-2-97 0 0,-21 12 18 0 0,4-3 21 0 0,0 1 0 0 0,1 1 1 0 0,0 0-1 0 0,3 0-39 0 0,-4 2 27 0 0,-1-2 0 0 0,1 1 0 0 0,-1-1 0 0 0,1-1 0 0 0,-2 0-1 0 0,2-1-26 0 0,-4 3 21 0 0,1-1 0 0 0,0 1 0 0 0,0 0-1 0 0,0 1 1 0 0,0-1 0 0 0,8 0-21 0 0,8-2 27 0 0,-11 2 18 0 0,1 1-1 0 0,-1 1 0 0 0,0 1 1 0 0,1 0-1 0 0,-1 0 0 0 0,4 2-44 0 0,24-1 128 0 0,-24-1-73 0 0,-7 0 8 0 0,0 0-1 0 0,0 0 0 0 0,0 1 0 0 0,0 0 0 0 0,7 3-62 0 0,46 11 251 0 0,-33-9-174 0 0,-1 2 1 0 0,1 1-1 0 0,-1 1 0 0 0,14 7-77 0 0,-36-12 16 0 0,1 0 0 0 0,-1 0 0 0 0,0 0-1 0 0,6 6-15 0 0,26 18 65 0 0,-12-8 3 0 0,-23-17-55 0 0,0-1 1 0 0,0 1-1 0 0,0-1 0 0 0,0 0 0 0 0,0-1 0 0 0,1 1 0 0 0,2 0-13 0 0,4 2 8 0 0,0 1-1 0 0,-1 0 1 0 0,1 1-1 0 0,-1 0 1 0 0,-1 0-1 0 0,0 1 0 0 0,0 0 1 0 0,0 1-1 0 0,-1 0 1 0 0,0 0-1 0 0,-1 1 1 0 0,4 7-8 0 0,-1-5 2 0 0,-1 0 0 0 0,1 0 0 0 0,6 4-2 0 0,-7-8 3 0 0,-1 1-1 0 0,0 0 0 0 0,0 1 0 0 0,-1-1 1 0 0,0 1-1 0 0,-1 1 0 0 0,2 3-2 0 0,20 38 10 0 0,-17-36-2 0 0,-2 1 0 0 0,0 1 0 0 0,1 5-8 0 0,-8-18 8 0 0,1 0 0 0 0,-1 0 0 0 0,1 0 0 0 0,0 0 0 0 0,0-1 0 0 0,1 1 0 0 0,0 0-8 0 0,0 0 9 0 0,0 0 0 0 0,0-1 0 0 0,-1 2 0 0 0,0-1 0 0 0,0 0 1 0 0,0 1-1 0 0,0 1-9 0 0,2 4 13 0 0,1 1 0 0 0,0-1 0 0 0,0 0 0 0 0,2-1 0 0 0,-1 0 0 0 0,1 0 1 0 0,1 0-1 0 0,-1-1 0 0 0,10 6-13 0 0,-15-12 8 0 0,6 9 15 0 0,1 1 0 0 0,-2 0 0 0 0,0 0 0 0 0,0 1 0 0 0,-1-1 0 0 0,-1 2 0 0 0,2 4-23 0 0,3 8 9 0 0,-1-3 6 0 0,-2 1 1 0 0,0 0-1 0 0,2 17-15 0 0,-10-41 0 0 0,2 7 3 0 0,1-1 0 0 0,-1 0 0 0 0,1 0 0 0 0,1-1 0 0 0,-1 1 0 0 0,1-1 0 0 0,3 4-3 0 0,-2-3 3 0 0,-1 0 0 0 0,1 0 0 0 0,-2 1 1 0 0,1-1-1 0 0,-1 1 0 0 0,1 2-3 0 0,-2-2 2 0 0,1 0 0 0 0,0-1 0 0 0,0 0 0 0 0,1 1-1 0 0,0-1 1 0 0,0-1 0 0 0,1 1 0 0 0,2 2-2 0 0,-3-3 1 0 0,0 0 0 0 0,-1 1 0 0 0,1 0 0 0 0,-1-1 0 0 0,0 1 0 0 0,0 1-1 0 0,16 33 3 0 0,-8-23 0 0 0,-1 0 0 0 0,0 1 0 0 0,-2 1 0 0 0,0-1 0 0 0,3 15-3 0 0,32 82 17 0 0,-22-56 4 0 0,-9-27-2 0 0,7 34-19 0 0,-12-36 6 0 0,-1-3 4 0 0,0-1 1 0 0,2 0 0 0 0,1-1-1 0 0,1 1-10 0 0,1 1 18 0 0,-1 0 1 0 0,-2 1-1 0 0,0 1 0 0 0,0 17-18 0 0,10 36 15 0 0,-8-40 0 0 0,-5-22 2 0 0,0-1 0 0 0,1 0 0 0 0,3 7-17 0 0,-3-10 11 0 0,-1 0 0 0 0,0 0 0 0 0,0 9-11 0 0,-1-6 9 0 0,0-1 1 0 0,5 10-10 0 0,9 27-7 0 0,-1 5 7 0 0,-8-33-5 0 0,-6-18 3 0 0,0 0 0 0 0,0 0 0 0 0,-1 1 0 0 0,1 4 2 0 0,7 63-66 0 0,7 11 66 0 0,-2-38-22 0 0,-11-41 17 0 0,-1 0 0 0 0,0 1 0 0 0,0-1 0 0 0,-1 1-1 0 0,0 9 6 0 0,0 1-7 0 0,1 0-1 0 0,1-1 0 0 0,1 3 8 0 0,1 4-2 0 0,6 9-4 0 0,-9-30 5 0 0,0 0 0 0 0,-1 1-1 0 0,0-1 1 0 0,0 1 0 0 0,-1-1 0 0 0,1 2 1 0 0,0 10-1 0 0,2 0 1 0 0,0-1-1 0 0,1 2 1 0 0,1-1 0 0 0,-2 0 0 0 0,2 18 0 0 0,-4-26 0 0 0,0 0 0 0 0,0 0 0 0 0,1 0 0 0 0,1 0 0 0 0,0 1 0 0 0,0-2 0 0 0,-1 0 0 0 0,0 0 0 0 0,-1 1 0 0 0,0-1 0 0 0,0 4 0 0 0,1 16 7 0 0,2-1 0 0 0,1 0-1 0 0,0-1 1 0 0,2 0 0 0 0,2 0-1 0 0,3 8-6 0 0,-4 3 18 0 0,0-1 19 0 0,23 54 20 0 0,-30-85-53 0 0,1 1 0 0 0,-1 0 0 0 0,-1 0 0 0 0,0-1 0 0 0,1 3-4 0 0,6 28 22 0 0,-5-30-15 0 0,-1 1 0 0 0,0-1 1 0 0,-1 0-1 0 0,0 1 0 0 0,0-1 1 0 0,0 0-1 0 0,-1 1 0 0 0,-1 3-7 0 0,2 20 14 0 0,3 1 8 0 0,2 0 1 0 0,6 22-23 0 0,2 4 16 0 0,-2-20-9 0 0,-10-31-5 0 0,1 0 1 0 0,-1 0 0 0 0,0 1-1 0 0,0-1 1 0 0,-1 0 0 0 0,0 1-1 0 0,-1 0-2 0 0,1 9 13 0 0,1-1 0 0 0,0 1 0 0 0,2 0-1 0 0,2 10-12 0 0,9 45 29 0 0,-10-34-21 0 0,-1-15 4 0 0,-1 0-1 0 0,0 11-11 0 0,-3-21 3 0 0,2 1 0 0 0,0-1 0 0 0,2 6-3 0 0,3 20 7 0 0,0 77 10 0 0,11-12-9 0 0,-17-60-5 0 0,0-16 3 0 0,1 0 0 0 0,4 25-6 0 0,-1-22 0 0 0,-2 1 1 0 0,-1-1 0 0 0,-1 12-1 0 0,1 36-1 0 0,5-39 1 0 0,0 9 0 0 0,-8 17 3 0 0,3 74 10 0 0,-2-138-12 0 0,0 0 1 0 0,0 0-1 0 0,1 1 0 0 0,0-1 0 0 0,-1 0 0 0 0,1 0 0 0 0,0 0 1 0 0,0 0-1 0 0,0 0 0 0 0,0 0 0 0 0,0 0 0 0 0,0 0 0 0 0,1 0 0 0 0,-1-1 1 0 0,1 2-2 0 0,2 8 25 0 0,-4-11-24 0 0,0 1 0 0 0,0 0 1 0 0,0-1-1 0 0,0 1 1 0 0,0-1-1 0 0,1 1 1 0 0,-1 0-1 0 0,0-1 0 0 0,0 1 1 0 0,0-1-1 0 0,1 1 1 0 0,-1-1-1 0 0,0 1 0 0 0,0-1 1 0 0,1 1-1 0 0,-1-1 1 0 0,1 1-1 0 0,-1-1 0 0 0,0 1 1 0 0,1-1-1 0 0,0 1-1 0 0,6 9 50 0 0,-2-4 113 0 0,10-10-2984 0 0,-9 2-10618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4:56.427"/>
    </inkml:context>
    <inkml:brush xml:id="br0">
      <inkml:brushProperty name="width" value="0.2" units="cm"/>
      <inkml:brushProperty name="height" value="0.2" units="cm"/>
      <inkml:brushProperty name="color" value="#E71224"/>
    </inkml:brush>
  </inkml:definitions>
  <inkml:trace contextRef="#ctx0" brushRef="#br0">780 6492 7832 0 0,'0'0'672'0'0,"0"0"0"0"0,0 0 1 0 0,0 0-34 0 0,0 0-158 0 0,0 0-34 0 0,1-7 1 0 0,0-3-221 0 0,1 0 0 0 0,0 0 0 0 0,1 1 0 0 0,0-1 1 0 0,1-2-228 0 0,0 3 200 0 0,-2-1 0 0 0,1 1 1 0 0,-2-1-1 0 0,1 1 0 0 0,0-10-200 0 0,-1 8 140 0 0,0 0-1 0 0,1-1 1 0 0,0 1 0 0 0,2-2-140 0 0,20-77 874 0 0,-5 17-82 0 0,-3 27-407 0 0,-2 0-1 0 0,-1-6-384 0 0,5-19 347 0 0,-1 4 12 0 0,6-23 179 0 0,-5 35-202 0 0,23-64 256 0 0,-34 98-419 0 0,-1 1-1 0 0,2-13-172 0 0,-3 13 156 0 0,0 1 1 0 0,7-16-157 0 0,15-32 613 0 0,5-24-613 0 0,-14 41 319 0 0,1 1 0 0 0,13-20-319 0 0,10-23 309 0 0,164-375 747 0 0,-170 391-942 0 0,-19 45-27 0 0,-3-1 0 0 0,4-14-87 0 0,5-15 207 0 0,19-32-207 0 0,13-34 215 0 0,-36 81-68 0 0,2 2 0 0 0,3-2-147 0 0,27-55 114 0 0,75-149 152 0 0,-62 131-140 0 0,-35 66-30 0 0,2 1-1 0 0,2 2 1 0 0,24-26-96 0 0,-47 62 32 0 0,-1-1 0 0 0,0 1-1 0 0,-2-2 1 0 0,0 1 0 0 0,4-12-32 0 0,-2 4 47 0 0,1 1 0 0 0,7-11-47 0 0,38-57 180 0 0,-26 43-93 0 0,-22 36-65 0 0,0-1 1 0 0,0 1-1 0 0,-1-1 1 0 0,0 0-1 0 0,2-8-22 0 0,-5 11 28 0 0,1 0 1 0 0,1-1-1 0 0,-1 1 0 0 0,2 1 1 0 0,2-5-29 0 0,-3 6 22 0 0,0-1 0 0 0,0 0 0 0 0,-1 0-1 0 0,0-1 1 0 0,0 1 0 0 0,1-7-22 0 0,-1 4 22 0 0,0-1-1 0 0,1 1 1 0 0,0 1-1 0 0,1-1 1 0 0,0 1-1 0 0,1 0 1 0 0,5-6-22 0 0,4-5 41 0 0,-10 10-11 0 0,-1 1 0 0 0,1-1 0 0 0,-1 0-1 0 0,-1-1-29 0 0,0 2 23 0 0,0 1-1 0 0,1-1 1 0 0,-1 1 0 0 0,2 0-1 0 0,0 0-22 0 0,4 0 17 0 0,-10 9-17 0 0,1-1 1 0 0,0 1-1 0 0,-1-1 1 0 0,1 0-1 0 0,0 1 0 0 0,-1-1 1 0 0,1 1-1 0 0,0-1 1 0 0,-1 0-1 0 0,1 1 0 0 0,-1-1 1 0 0,0 0-1 0 0,1 0 1 0 0,-1 1-1 0 0,1-1 0 0 0,-1 0 1 0 0,0 0-1 0 0,0 0 1 0 0,1 0-1 0 0,-1 1 0 0 0,0-1 1 0 0,0 0-1 0 0,0 0 0 0 0,0 0 1 0 0,0-1-1 0 0,0 2 13 0 0,9-4 85 0 0,-6 9 232 0 0,-2-2-332 0 0,1-1-28 0 0,0 1 1 0 0,0-1 0 0 0,1 0-1 0 0,-1 1 1 0 0,1-1-1 0 0,-1 0 1 0 0,1-1 0 0 0,0 1-1 0 0,-1 0 1 0 0,3 0 29 0 0,5 4-2841 0 0,0 0-12145 0 0</inkml:trace>
  <inkml:trace contextRef="#ctx0" brushRef="#br0" timeOffset="3644.844">2602 2370 8096 0 0,'0'0'1048'0'0,"0"0"0"0"0,0 0 0 0 0,0 0-91 0 0,0 0-361 0 0,0 0-85 0 0,0 0 1 0 0,0 0-58 0 0,0 0-227 0 0,0 0-52 0 0,1 24 841 0 0,1-22-959 0 0,0 0 1 0 0,0 0-1 0 0,0 0 1 0 0,0 1 0 0 0,-1-1-1 0 0,1 1 1 0 0,-1-1-1 0 0,0 1 1 0 0,1 0 0 0 0,-1-1-1 0 0,0 1 1 0 0,-1 0-1 0 0,1 0 1 0 0,0 0 0 0 0,-1-1-1 0 0,0 1 1 0 0,0 0-1 0 0,0 0 1 0 0,0 0 0 0 0,0 0-1 0 0,0 0 1 0 0,-1 0-58 0 0,1 13 166 0 0,-4 222 1538 0 0,7-169-983 0 0,6 30-721 0 0,2 17 357 0 0,-3-24-3 0 0,4 0 0 0 0,4-1 0 0 0,5-1 0 0 0,20 56-354 0 0,-19-67 369 0 0,-3 9-369 0 0,13 47 311 0 0,19 26-9 0 0,10 38 164 0 0,-52-169-345 0 0,2-1-1 0 0,1 1 0 0 0,8 12-120 0 0,-8-17 72 0 0,-1-1 0 0 0,-1 2 0 0 0,-1-1 1 0 0,-2 1-1 0 0,1 6-72 0 0,4 18 215 0 0,2 1 0 0 0,12 28-215 0 0,15 51 351 0 0,-27-86-165 0 0,2-1-1 0 0,16 30-185 0 0,-22-49 42 0 0,-8-19-22 0 0,0 0-1 0 0,-1 1 0 0 0,0-1 1 0 0,0 1-1 0 0,0-1 1 0 0,0 1-1 0 0,-1-1-19 0 0,4 25 92 0 0,2-6-28 0 0,-5-14-45 0 0,1-1-1 0 0,1 1 1 0 0,-1-1 0 0 0,2 0 0 0 0,-1 0-1 0 0,2 2-18 0 0,7 0 46 0 0,-11-10-42 0 0,0-1 0 0 0,-1 1 0 0 0,1 0 0 0 0,0-1 0 0 0,0 1 0 0 0,-1 0 0 0 0,1-1 0 0 0,0 1 1 0 0,-1 0-1 0 0,1 0 0 0 0,-1 0 0 0 0,1-1 0 0 0,-1 1 0 0 0,0 0 0 0 0,1 0 0 0 0,-1 0 0 0 0,0 0 1 0 0,1 0-1 0 0,-1 0 0 0 0,0 0 0 0 0,0 0 0 0 0,0 0 0 0 0,0 0 0 0 0,0 1-4 0 0,3 13 35 0 0,0 1-1 0 0,1-1 1 0 0,2 4-35 0 0,0 4 2039 0 0,-5-23-2038 0 0,-1-1 1 0 0,0 0 0 0 0,0 1-1 0 0,1-1 1 0 0,-1 0 0 0 0,1 1-1 0 0,-1-1 1 0 0,0 0 0 0 0,1 1-1 0 0,-1-1 1 0 0,1 1 0 0 0,-1-1-1 0 0,1 1 1 0 0,0-1 0 0 0,-1 1-1 0 0,1-1 1 0 0,-1 1 0 0 0,1 0-1 0 0,0-1 1 0 0,-1 1 0 0 0,2 0-2 0 0,-1-1 4 0 0,0 1 0 0 0,0-1 0 0 0,-1 1 1 0 0,1-1-1 0 0,0 1 0 0 0,0-1 0 0 0,0 1 1 0 0,0-1-1 0 0,-1 0 0 0 0,1 0 1 0 0,0 1-1 0 0,-1-1 0 0 0,1 0 0 0 0,0 0 1 0 0,-1 0-1 0 0,1 0 0 0 0,-1 0 1 0 0,1 0-1 0 0,-1 0 0 0 0,0 0 0 0 0,1 0 1 0 0,-1 0-1 0 0,0 0 0 0 0,0 0-4 0 0,1-1 11 0 0,-1-1 0 0 0,1 1 0 0 0,-1 0 0 0 0,1 0 0 0 0,0-1 0 0 0,0 1 0 0 0,0 0 0 0 0,0 0 0 0 0,0 0 0 0 0,0 0 0 0 0,2-2-11 0 0,-2 2 14 0 0,1-1 0 0 0,-1 1 0 0 0,1 0 0 0 0,-1-1 0 0 0,0 1 0 0 0,0-1-1 0 0,0 0 1 0 0,0 1 0 0 0,0-1 0 0 0,-1 0 0 0 0,1 0 0 0 0,-1 0-14 0 0,1-3 10 0 0,-1 1 0 0 0,1 0 1 0 0,1-1-1 0 0,-1 1 0 0 0,1 0 0 0 0,2-4-10 0 0,5-22 27 0 0,-6 23-27 0 0,-1-1 0 0 0,1 1 0 0 0,1-1 0 0 0,-1 1 0 0 0,2 0 0 0 0,1-3 0 0 0,16-36 0 0 0,26-82 20 0 0,3 15 144 0 0,16-79-64 0 0,-25 60 57 0 0,3 29-110 0 0,20-89 2 0 0,50-134-9 0 0,-62 190-28 0 0,-34 83-8 0 0,1-15-4 0 0,-13 44 2 0 0,1 0 1 0 0,1 0-1 0 0,9-18-2 0 0,19-38 33 0 0,18-64-33 0 0,-39 101 6 0 0,14-46-5 0 0,-12 34-1 0 0,12-24 0 0 0,-3 9-5 0 0,10-41 5 0 0,-19 53-10 0 0,2 2 0 0 0,22-43 10 0 0,-26 63-5 0 0,-1-1 0 0 0,-2 0 0 0 0,0-7 5 0 0,12-35 0 0 0,34-87 0 0 0,-38 108 0 0 0,-15 39 0 0 0,1 0 0 0 0,1 0 0 0 0,1 0 0 0 0,8-13 0 0 0,-10 21 0 0 0,-1 1 0 0 0,-1-1 0 0 0,0 0 0 0 0,-1-1 0 0 0,2-6 0 0 0,-3 7 0 0 0,1 0 0 0 0,0 0 0 0 0,1 1 0 0 0,0-1 0 0 0,1 1 0 0 0,3-3 0 0 0,-1 1 10 0 0,0-1 1 0 0,-1 0-1 0 0,-1 0 1 0 0,0-1-1 0 0,-1 0 0 0 0,0 0 1 0 0,-2 0-11 0 0,2-2 23 0 0,10-27 28 0 0,-8 26-4 0 0,-1-1-1 0 0,2-10-46 0 0,-6 22 15 0 0,0 0 0 0 0,0 1 0 0 0,1 0 0 0 0,0 0 1 0 0,2-5-16 0 0,10-21 48 0 0,24-91 45 0 0,36-44-44 0 0,-29 68-42 0 0,-26 57 1 0 0,-9 22 4 0 0,-2-2 1 0 0,-1 1 0 0 0,4-12-13 0 0,-9 23 6 0 0,1-1 0 0 0,1 1 1 0 0,0 1-1 0 0,4-6-6 0 0,7-14 8 0 0,46-118 32 0 0,-52 133-30 0 0,-9 13-8 0 0,0 0 0 0 0,0 0-1 0 0,0 0 1 0 0,0-1 0 0 0,0 1-1 0 0,0 0 1 0 0,-1-1 0 0 0,1 1-1 0 0,0 0 1 0 0,-1-1-1 0 0,1 1 1 0 0,-1-1 0 0 0,1 1-1 0 0,-1-2-1 0 0,12-24 38 0 0,4-1-12 0 0,-13 19-10 0 0,0 1 0 0 0,0 0 0 0 0,1 0-1 0 0,0 0 1 0 0,5-6-16 0 0,-3 11 12 0 0,-6 3-11 0 0,0 0-1 0 0,0-1 0 0 0,0 1 0 0 0,1 0 1 0 0,-1 0-1 0 0,0 0 0 0 0,0 0 1 0 0,0 0-1 0 0,0 0 0 0 0,1 0 0 0 0,-1 0 1 0 0,0 0-1 0 0,0 0 0 0 0,0 0 0 0 0,0 0 1 0 0,1-1-1 0 0,-1 1 0 0 0,0 0 0 0 0,0 0 1 0 0,0 0-1 0 0,0 0 0 0 0,0 0 0 0 0,0-1 1 0 0,1 1-1 0 0,-1 0 0 0 0,0 0 1 0 0,0 0-1 0 0,0 0 0 0 0,0-1 0 0 0,0 1 1 0 0,0 0-1 0 0,0 0 0 0 0,0 0 0 0 0,0-1 1 0 0,0 1-1 0 0,0 0 0 0 0,0 0 0 0 0,0 0 1 0 0,0-1-1 0 0,0 1 0 0 0,0 0 1 0 0,0 0-1 0 0,0 0 0 0 0,0-1 0 0 0,0 1 1 0 0,0-1-1 0 0,0 1 1 0 0,0 0-1 0 0,0-1 1 0 0,0 1-1 0 0,0-1 1 0 0,0 1-1 0 0,0-1 1 0 0,0 1 0 0 0,1 0-1 0 0,-1-1 1 0 0,0 1-1 0 0,0 0 1 0 0,1-1-1 0 0,-1 1 1 0 0,0-1-1 0 0,0 1 1 0 0,1 0-1 0 0,-1 0 1 0 0,0-1 0 0 0,1 1-1 0 0,-1 0 1 0 0,0-1-1 0 0,1 1 1 0 0,-1 0-1 0 0,0 0 1 0 0,1 0-1 0 0,-1-1 0 0 0,1 1 1 0 0,-1 0 0 0 0,1 0 0 0 0,-1-1-1 0 0,1 1 1 0 0,-1 0 0 0 0,1-1 0 0 0,-1 1-1 0 0,1 0 1 0 0,-1-1 0 0 0,0 1 0 0 0,1-1-1 0 0,-1 1 1 0 0,1-1 0 0 0,-1 1 0 0 0,0-1 0 0 0,0 1-1 0 0,1-1 1 0 0,-1 1 0 0 0,0-1 0 0 0,0 1-1 0 0,0-1 1 0 0,1 0-1 0 0,-1-2 2 0 0,1 0 0 0 0,1 0-1 0 0,-1 0 1 0 0,0 0 0 0 0,1 0-1 0 0,-1 1 1 0 0,1-1 0 0 0,0 0 0 0 0,0 1-1 0 0,0 0 1 0 0,0-1 0 0 0,0 1-1 0 0,1 0 1 0 0,1-2-2 0 0,-2 4-1 0 0,-1-1 1 0 0,0 0-1 0 0,0 1 0 0 0,1-1 0 0 0,-1 0 1 0 0,0 0-1 0 0,0 0 0 0 0,0 0 0 0 0,0 0 0 0 0,0 0 1 0 0,0 0-1 0 0,0 0 0 0 0,-1 0 0 0 0,1 0 1 0 0,0 0-1 0 0,0-1 0 0 0,-1 1 0 0 0,1 0 1 0 0,-1-1-1 0 0,1 1 0 0 0,-1 0 0 0 0,0-1 1 0 0,1 0 0 0 0,2-8-7 0 0,3 7-4 0 0,-6 3 11 0 0,0 0-1 0 0,1 0 1 0 0,-1 0-1 0 0,0 0 1 0 0,0 0 0 0 0,1 0-1 0 0,-1 0 1 0 0,0 0 0 0 0,0 0-1 0 0,0 0 1 0 0,1-1 0 0 0,-1 1-1 0 0,0 0 1 0 0,0 0-1 0 0,0 0 1 0 0,1 0 0 0 0,-1 0-1 0 0,0 0 1 0 0,0 0 0 0 0,0-1-1 0 0,0 1 1 0 0,1 0 0 0 0,-1 0-1 0 0,0 0 1 0 0,0 0-1 0 0,0-1 1 0 0,0 1 0 0 0,0 0-1 0 0,0 0 1 0 0,0 0 0 0 0,1-1-1 0 0,-1 1 1 0 0,0 0-1 0 0,0 0 1 0 0,0-1 0 0 0,0 0-6 0 0,1-1 0 0 0,0 1-1 0 0,-1 0 1 0 0,1-1 0 0 0,0 1 0 0 0,0 0-1 0 0,0-1 1 0 0,0 1 0 0 0,0 0 0 0 0,0 0-1 0 0,0 0 1 0 0,1 0 0 0 0,-1 0 0 0 0,0 0-1 0 0,1 0 1 0 0,-1 0 0 0 0,0 0 0 0 0,1 1-1 0 0,0-1 7 0 0,-1 1-4 0 0,0-1 0 0 0,0 1 0 0 0,0 0-1 0 0,0 0 1 0 0,-1-1 0 0 0,1 1 0 0 0,0 0-1 0 0,0-1 1 0 0,-1 1 0 0 0,1-1-1 0 0,0 1 1 0 0,-1-1 0 0 0,1 1 0 0 0,0-1-1 0 0,-1 1 1 0 0,1-1 0 0 0,-1 0 0 0 0,1 1-1 0 0,-1-1 1 0 0,1 0 0 0 0,-1 0 0 0 0,1 1-1 0 0,-1-1 1 0 0,0 0 0 0 0,1 0-1 0 0,-1 0 1 0 0,0 1 0 0 0,0-1 0 0 0,0 0-1 0 0,0 0 5 0 0,0 1-10 0 0,0 0-4 0 0,1-1 14 0 0,0 1 0 0 0,0 0-1 0 0,0 0 1 0 0,0 0-1 0 0,0 0 1 0 0,0 0-1 0 0,0 0 1 0 0,-1 0 0 0 0,1 0-1 0 0,0 0 1 0 0,0 0-1 0 0,0 0 1 0 0,0 0 0 0 0,0 1-1 0 0,0-1 1 0 0,0 0-1 0 0,-1 1 1 0 0,1-1-1 0 0,0 1 1 0 0,0-1 0 0 0,-1 1-1 0 0,2 0 1 0 0,12 36 0 0 0,-2 1 0 0 0,-1 0 0 0 0,4 29 0 0 0,-9-27 2 0 0,0-13 3 0 0,-2 1-1 0 0,-1 0 0 0 0,-2 1-4 0 0,-1 15 3 0 0,-1 0 7 0 0,2 1 0 0 0,2-1 0 0 0,3 13-10 0 0,37 277 62 0 0,-40-304-60 0 0,23 250 14 0 0,26 235 16 0 0,-36-352-32 0 0,-6-49 0 0 0,7 10 0 0 0,6 65 0 0 0,-7-41 0 0 0,9 32 4 0 0,16 103 7 0 0,-32-210-3 0 0,-2 26-8 0 0,-3-39 5 0 0,2 0-1 0 0,7 25-4 0 0,-1-22 0 0 0,0 47 0 0 0,-6-47 0 0 0,7 20-5 0 0,5 8 5 0 0,4 26-3 0 0,17 80-5 0 0,-21-115-2 0 0,-10-48 0 0 0,-1 0-1 0 0,1 24 11 0 0,23 207 0 0 0,-10-173 55 0 0,-14-66 41 0 0,-1 1 1 0 0,-2-1-1 0 0,0 1 0 0 0,-1 16-96 0 0,10 14 183 0 0,-13-53-162 0 0,0 1 0 0 0,0 0 0 0 0,1-1 0 0 0,0 1 0 0 0,0-1 0 0 0,0 1 0 0 0,0-1 0 0 0,1 0 0 0 0,0 2-21 0 0,-2-5 3 0 0,8 38 121 0 0,-4-19-107 0 0,-3-17-12 0 0,-1 0 0 0 0,1 1 0 0 0,0-1 0 0 0,0 0 0 0 0,0 0 1 0 0,0 0-1 0 0,0 0 0 0 0,1 0 0 0 0,-1 0 0 0 0,3 2-5 0 0,-4-4 1 0 0,1 0 0 0 0,-1 0 0 0 0,1 0 0 0 0,-1 0 0 0 0,1-1 0 0 0,-1 1 0 0 0,0 0 0 0 0,1 0 0 0 0,-1 0 1 0 0,0 0-1 0 0,0 0 0 0 0,0 0 0 0 0,1 0 0 0 0,-1 0 0 0 0,0 0 0 0 0,-1 0 0 0 0,1 0 0 0 0,0 0 0 0 0,0 0 0 0 0,0 1-1 0 0,-1-1 1 0 0,1-1 0 0 0,0 1 0 0 0,0 0-1 0 0,0 0 1 0 0,0 0 0 0 0,0 0 0 0 0,0 0 0 0 0,0-1-1 0 0,0 1 1 0 0,0 0 0 0 0,0 0 0 0 0,1 0 0 0 0,-1 0 0 0 0,0 0-1 0 0,0-1 1 0 0,1 1 0 0 0,-1 0 0 0 0,1 0 0 0 0,-1-1 0 0 0,1 1-1 0 0,-1 0 1 0 0,1-1 0 0 0,0 1-1 0 0,0 1 1 0 0,0-1-1 0 0,0 1 1 0 0,0 0 0 0 0,0-1-1 0 0,-1 1 1 0 0,1-1 0 0 0,0 1-1 0 0,-1 0 1 0 0,1 0 0 0 0,-1 0-1 0 0,1-1 1 0 0,-1 1-1 0 0,0 0 1 0 0,0 0 0 0 0,0 0-1 0 0,0 0 0 0 0,-1 40-29 0 0,0-23-41 0 0,1 48-64 0 0,0-67 141 0 0,0 0 1 0 0,11 11 25 0 0,-9-10-21 0 0,0 1-1 0 0,-1-1 0 0 0,1 1 1 0 0,0 0-1 0 0,-1-1 0 0 0,1 1 1 0 0,-1 0-1 0 0,1 0 0 0 0,-1 0 0 0 0,0 1 1 0 0,0-1-1 0 0,0 0 0 0 0,0 0 1 0 0,-1 1-1 0 0,1-1 0 0 0,0 0 1 0 0,-1 1-1 0 0,0-1 0 0 0,1 0 1 0 0,-1 1-1 0 0,0-1 0 0 0,0 1 0 0 0,-1 0-11 0 0,1-1-3 0 0,0-1 1 0 0,0 0-1 0 0,0 0 0 0 0,0 0 0 0 0,0 1 0 0 0,0-1 0 0 0,0 0 0 0 0,0 0 0 0 0,0 0 0 0 0,0 0 0 0 0,1 1 0 0 0,-1-1 0 0 0,0 0 0 0 0,1 0 0 0 0,-1 0 0 0 0,1 0 0 0 0,0 0 1 0 0,-1 0-1 0 0,1 0 0 0 0,0 0 0 0 0,-1 0 0 0 0,1 0 0 0 0,0 0 0 0 0,0 0 0 0 0,0-1 0 0 0,0 1 0 0 0,0 0 0 0 0,0-1 0 0 0,1 1 3 0 0,0 1-1 0 0,-2-1-1 0 0,1 0 1 0 0,0 0-1 0 0,0 0 1 0 0,-1 1-1 0 0,1-1 1 0 0,0 0-1 0 0,-1 0 0 0 0,1 1 1 0 0,-1-1-1 0 0,0 0 1 0 0,1 1-1 0 0,-1-1 1 0 0,0 0-1 0 0,0 1 1 0 0,0-1-1 0 0,0 0 1 0 0,0 1 1 0 0,-2 31-17 0 0,1-12-12 0 0,1-19 24 0 0,0 0 1 0 0,0 1 0 0 0,0-1-1 0 0,1 1 1 0 0,-1-1 0 0 0,0 0-1 0 0,1 1 1 0 0,0-1-1 0 0,0 0 1 0 0,0 0 0 0 0,0 1-1 0 0,0-1 1 0 0,0 0 0 0 0,0 0-1 0 0,1 0 1 0 0,-1 0-1 0 0,1 0 1 0 0,0 0 4 0 0,0 1-9 0 0,0 1 1 0 0,0-1-1 0 0,-1 0 0 0 0,1 1 0 0 0,-1-1 1 0 0,1 1-1 0 0,-1 0 0 0 0,-1-1 0 0 0,1 1 1 0 0,0 2 8 0 0,4 15-48 0 0,1-9 32 0 0,-5-10 15 0 0,0-1 0 0 0,0 0 0 0 0,0 0-1 0 0,-1 0 1 0 0,1 1 0 0 0,-1-1 0 0 0,1 0-1 0 0,-1 1 1 0 0,1-1 0 0 0,-1 0 0 0 0,0 1-1 0 0,0-1 1 0 0,1 1 0 0 0,-1-1 0 0 0,0 1 1 0 0,0 3-4 0 0,0 0-1 0 0,1 0 1 0 0,0-1 0 0 0,0 1 0 0 0,0 0-1 0 0,0 0 1 0 0,2 3 4 0 0,0 1-17 0 0,-2-7 14 0 0,0 1-1 0 0,-1-1 1 0 0,0 1 0 0 0,1 0-1 0 0,-1-1 1 0 0,0 1 0 0 0,-1 0-1 0 0,1-1 1 0 0,0 2 3 0 0,-1-1-2 0 0,1 0 0 0 0,0 0 0 0 0,0 0 1 0 0,0 0-1 0 0,0-1 0 0 0,0 1 0 0 0,1 0 1 0 0,-1 0-1 0 0,1 0 0 0 0,0 0 2 0 0,6 17-15 0 0,-2 0-1 0 0,0 1 0 0 0,2 18 16 0 0,-4-24-4 0 0,0-1-1 0 0,1 0 0 0 0,1 1 0 0 0,4 8 5 0 0,12 41-13 0 0,-2 21 4 0 0,-2-40 16 0 0,-7-7 0 0 0,-7-29-5 0 0,-1 0 0 0 0,0 1 0 0 0,0-1 0 0 0,0 0 0 0 0,-1 7-2 0 0,0-10-1 0 0,-1-1 1 0 0,1 1-1 0 0,1-1 0 0 0,-1 1 1 0 0,1-1-1 0 0,0 0 0 0 0,2 4 1 0 0,6 21-6 0 0,-3-6-17 0 0,-5-18 16 0 0,0 0 1 0 0,-1 0 0 0 0,1 0 0 0 0,-1 0-1 0 0,0 1 1 0 0,-1 5 6 0 0,1-2-8 0 0,0 0-1 0 0,0 0 1 0 0,1 0-1 0 0,3 8 9 0 0,-1 0-5 0 0,-2-8 1 0 0,1 4 5 0 0,0-1 0 0 0,-1 1-1 0 0,0 0 1 0 0,-1 9-1 0 0,-1-17 3 0 0,1-1 0 0 0,0 1 0 0 0,0-1 0 0 0,0 1 0 0 0,0-1 0 0 0,1 0-1 0 0,0 0 1 0 0,0 0 0 0 0,1 0 0 0 0,-1 0 0 0 0,4 4-3 0 0,-5-7 2 0 0,0 1 0 0 0,-1-1-1 0 0,1 0 1 0 0,0 1 0 0 0,-1-1-1 0 0,1 1 1 0 0,-1-1 0 0 0,0 1-1 0 0,0-1 1 0 0,0 0 0 0 0,0 1 0 0 0,0 2-2 0 0,-1-4 4 0 0,1 1-1 0 0,0 0 1 0 0,0 0 0 0 0,0 0 0 0 0,0-1 0 0 0,0 1 0 0 0,0 0 0 0 0,0 0 0 0 0,1-1 0 0 0,-1 1 0 0 0,1 0 0 0 0,-1 0 0 0 0,1-1 0 0 0,-1 1 0 0 0,1-1 0 0 0,0 1 0 0 0,0 0 0 0 0,0-1 0 0 0,1 1-4 0 0,1 4 16 0 0,-1-1 0 0 0,0 0 0 0 0,1 1 0 0 0,-2-1 0 0 0,1 1 0 0 0,-1 0 0 0 0,1 5-16 0 0,-1 6 2 0 0,-2-14-2 0 0,1-1 1 0 0,0 0-1 0 0,0 0 0 0 0,0 1 0 0 0,1-1 1 0 0,-1 0-1 0 0,0 1 0 0 0,1-1 1 0 0,0 0-1 0 0,-1 0 0 0 0,1 0 1 0 0,0 0-1 0 0,0 0 0 0 0,0 0 0 0 0,0 0 1 0 0,2 2-1 0 0,-2-2-3 0 0,1 1 0 0 0,-1 0 1 0 0,1 0-1 0 0,-1 0 0 0 0,0 0 0 0 0,0 0 1 0 0,0 0-1 0 0,0 0 0 0 0,-1 0 1 0 0,1 0-1 0 0,-1 0 0 0 0,0 1 0 0 0,0-1 1 0 0,0 0-1 0 0,0 0 0 0 0,-1 0 1 0 0,0 3 1 0 0,2 29-71 0 0,7-10 11 0 0,-6-21 55 0 0,-1-1-1 0 0,1 1 1 0 0,-1 0 0 0 0,0-1 0 0 0,0 1 0 0 0,0 0 0 0 0,-1 0-1 0 0,1 3 7 0 0,-1-5 0 0 0,0-1-1 0 0,0 0 0 0 0,1 1 0 0 0,-1-1 0 0 0,1 1 0 0 0,-1-1 0 0 0,1 0 1 0 0,-1 1-1 0 0,1-1 0 0 0,0 0 0 0 0,-1 0 0 0 0,2 1 1 0 0,-1 0 0 0 0,0-1-1 0 0,-1 0 0 0 0,1 0 0 0 0,0 1 1 0 0,0-1-1 0 0,-1 0 0 0 0,1 1 1 0 0,-1-1-1 0 0,0 1 0 0 0,1-1 0 0 0,-1 1 1 0 0,0 1 0 0 0,0 3-3 0 0,0-4 2 0 0,0 0 0 0 0,0 0 0 0 0,0 0 0 0 0,0 0-1 0 0,0 0 1 0 0,0 0 0 0 0,1 1 0 0 0,-1-1 0 0 0,1 0 0 0 0,-1 0-1 0 0,1 0 1 0 0,0 0 0 0 0,0 0 0 0 0,0-1 0 0 0,0 1-1 0 0,0 0 2 0 0,1 1 0 0 0,-1-1-1 0 0,0 0 1 0 0,0 1-1 0 0,0-1 1 0 0,0 1-1 0 0,-1-1 1 0 0,1 1-1 0 0,0-1 0 0 0,-1 2 2 0 0,5 15-6 0 0,-4-17 5 0 0,0 1-1 0 0,0 0 0 0 0,0-1 1 0 0,-1 1-1 0 0,1 0 1 0 0,-1-1-1 0 0,1 1 0 0 0,-1 0 1 0 0,0-1-1 0 0,-1 4 1 0 0,1-4 0 0 0,0 0 0 0 0,0 0 0 0 0,0 1 0 0 0,0-1-1 0 0,0 0 1 0 0,1 0 0 0 0,-1 0 0 0 0,1 1 0 0 0,-1-1 0 0 0,1 0 0 0 0,0 0 0 0 0,0 0-1 0 0,0 0 1 0 0,0 0 0 0 0,0 0 0 0 0,0 1 1 0 0,0 0 0 0 0,0-1 1 0 0,0 1-1 0 0,0 0 0 0 0,-1 0 0 0 0,1 0 0 0 0,-1 0 0 0 0,0 0 1 0 0,0 0-1 0 0,0 0 0 0 0,0 0 0 0 0,0 0 0 0 0,-1 1-1 0 0,1 17 24 0 0,13 0 25 0 0,-10-11-44 0 0,1 1 1 0 0,1-1-1 0 0,0 0 0 0 0,0 0 1 0 0,1 0-1 0 0,3 4-5 0 0,2 11 8 0 0,-8-17-8 0 0,-3-7 0 0 0,1 1 0 0 0,0-1 0 0 0,0 1 0 0 0,-1-1 0 0 0,1 1 0 0 0,0-1-1 0 0,0 0 1 0 0,0 1 0 0 0,1-1 0 0 0,-1 0 0 0 0,0 0 0 0 0,1 1 0 0 0,-1-1-7 0 0,-1-1-1 0 0,0 1 7 0 0,-1 0-1 0 0,1 0 1 0 0,0 1 0 0 0,0-1-1 0 0,0 0 1 0 0,0 1 0 0 0,1-1-1 0 0,-1 0 1 0 0,0 1 0 0 0,0-1-1 0 0,1 0 1 0 0,-1 0 0 0 0,1 1-1 0 0,-1-1 1 0 0,1 0 0 0 0,-1 0-1 0 0,1 0 1 0 0,0 0 0 0 0,0 0-1 0 0,-1 0 1 0 0,1 0 0 0 0,0 0-1 0 0,0 0 1 0 0,0 0 0 0 0,0 0-1 0 0,0 0 1 0 0,0-1 0 0 0,0 1-1 0 0,1 0 1 0 0,-1-1 0 0 0,0 1-1 0 0,0-1 1 0 0,1 1 1 0 0,-1-1-21 0 0,0 1 0 0 0,-1-1 0 0 0,1 0 0 0 0,0 0 0 0 0,0 1 0 0 0,0-1 0 0 0,-1 0 0 0 0,1 0 0 0 0,0 0 0 0 0,0 0 0 0 0,0 0 1 0 0,0 0-1 0 0,-1 0 0 0 0,1 0 0 0 0,0 0 0 0 0,0-1 0 0 0,0 1 0 0 0,-1 0 0 0 0,1 0 0 0 0,0-1 0 0 0,0 1 0 0 0,-1 0 0 0 0,1-1 0 0 0,0 1 0 0 0,-1-1 0 0 0,1 0 21 0 0,15-16-1813 0 0,-13 11 37 0 0,16-20-15109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0T23:13:51.360"/>
    </inkml:context>
    <inkml:brush xml:id="br0">
      <inkml:brushProperty name="width" value="0.2" units="cm"/>
      <inkml:brushProperty name="height" value="0.2" units="cm"/>
      <inkml:brushProperty name="color" value="#E71224"/>
    </inkml:brush>
  </inkml:definitions>
  <inkml:trace contextRef="#ctx0" brushRef="#br0">1084 5553 4784 0 0,'0'0'152'0'0,"0"0"0"0"0,0 0 1 0 0,0 0 33 0 0,0 0 108 0 0,0 0 33 0 0,0 0 1 0 0,0 0-6 0 0,0 0-19 0 0,0 0-2 0 0,0 0-2 0 0,0 0 2 0 0,0 0-2 0 0,0 0 2 0 0,1-7-2 0 0,17-85 908 0 0,-13 57-731 0 0,-2 0 1 0 0,-1 1-1 0 0,-2-15-476 0 0,0 43 43 0 0,1-21 227 0 0,2 0 1 0 0,1 0-1 0 0,2-6-270 0 0,6-36 502 0 0,-5-8 186 0 0,-4 36-293 0 0,2 2-1 0 0,1-1 1 0 0,8-22-395 0 0,-10 45 116 0 0,-1 0-1 0 0,-1 0 1 0 0,0 0 0 0 0,-1-13-116 0 0,0 10 273 0 0,0 0-1 0 0,2 0 1 0 0,1-4-273 0 0,-4 22 9 0 0,48-189 797 0 0,-29 121-572 0 0,-7 20 546 0 0,17-38-780 0 0,-18 55 236 0 0,-2-1-1 0 0,5-28-235 0 0,-6 24 194 0 0,1 1 0 0 0,5-10-194 0 0,16-70 305 0 0,-12 56-128 0 0,-8 24-3 0 0,2 1-1 0 0,5-10-173 0 0,33-94 184 0 0,-9 28 39 0 0,-27 68-10 0 0,2 1-1 0 0,18-33-212 0 0,15-28 32 0 0,-26 54 76 0 0,18-29-108 0 0,18-11 12 0 0,-12 14-12 0 0,-22 33 0 0 0,2 2 0 0 0,2 1 0 0 0,22-24 0 0 0,-30 39-3 0 0,-1-1 0 0 0,-1-1 0 0 0,8-15 3 0 0,-13 21-19 0 0,1 1 0 0 0,17-18 19 0 0,-15 19-16 0 0,-1-2-1 0 0,12-17 17 0 0,-21 26 0 0 0,2 2 0 0 0,-1-1 0 0 0,1 1 0 0 0,1 0 0 0 0,0 1 0 0 0,9-6 0 0 0,-10 7 0 0 0,93-77 0 0 0,-95 78 11 0 0,0 1-1 0 0,1 1 0 0 0,0-1 1 0 0,0 1-1 0 0,0 0 0 0 0,1 1 0 0 0,0 0 1 0 0,-1 1-1 0 0,1-1 0 0 0,1 2 1 0 0,-1-1-11 0 0,3 1 72 0 0,1 0 0 0 0,-1 0 1 0 0,0 1-1 0 0,9 0-72 0 0,5 1 22 0 0,-14-1-4 0 0,1 1-1 0 0,0 0 1 0 0,0 1 0 0 0,-1 0 0 0 0,1 1 0 0 0,-1 0 0 0 0,1 1 0 0 0,-1 1 0 0 0,2 0-18 0 0,42 11 56 0 0,-8 7 16 0 0,-11-8-19 0 0,-33-13-47 0 0,0 0 0 0 0,0 0 1 0 0,0 0-1 0 0,0 1 0 0 0,0-1 1 0 0,0 1-1 0 0,0 0 0 0 0,-1 0 0 0 0,1 1 1 0 0,-1-1-1 0 0,0 1 0 0 0,0 0 1 0 0,1 0-1 0 0,0 1-6 0 0,-1 0 6 0 0,0-1 0 0 0,0 0 0 0 0,1 0 0 0 0,-1 0-1 0 0,1 0 1 0 0,0-1 0 0 0,0 0 0 0 0,0 1 0 0 0,0-1 0 0 0,4 1-6 0 0,15 9 46 0 0,-19-9-34 0 0,-1 0-1 0 0,0 0 1 0 0,-1 0-1 0 0,1 1 0 0 0,-1-1 1 0 0,1 1-1 0 0,-1 0 1 0 0,1 3-12 0 0,6 8 24 0 0,8 7 51 0 0,0 1-25 0 0,0 1 0 0 0,-1 0 0 0 0,-1 1-1 0 0,-2 0 1 0 0,10 26-50 0 0,-18-36 26 0 0,1 0 0 0 0,0 0-1 0 0,1-1 1 0 0,1 0-1 0 0,2 3-25 0 0,-7-13 11 0 0,0 1-1 0 0,-1 0 0 0 0,0 0 0 0 0,0 0 1 0 0,0 0-1 0 0,0 2-10 0 0,5 12 17 0 0,56 128 199 0 0,-54-130-179 0 0,-6-12-19 0 0,0 0 0 0 0,0 0-1 0 0,-1 0 1 0 0,0 1-1 0 0,1 2-17 0 0,0 6 16 0 0,-2-8 0 0 0,1 0-1 0 0,-1 1 0 0 0,1-1 1 0 0,1 0-1 0 0,-1 0 0 0 0,3 5-15 0 0,-3-8 8 0 0,-1 0 0 0 0,-1 0 0 0 0,1 0 0 0 0,0 0 1 0 0,-1 0-1 0 0,1 0 0 0 0,-1 0 0 0 0,0 0 0 0 0,0 0 0 0 0,0 0 0 0 0,-1 1 0 0 0,0 0-8 0 0,1 18 62 0 0,1-15-31 0 0,1 1-1 0 0,0-1 1 0 0,0 0-1 0 0,4 7-30 0 0,-4-9 17 0 0,0 1 1 0 0,0 0-1 0 0,0 0 0 0 0,0 0 0 0 0,-1 0 0 0 0,0 0 1 0 0,0 6-18 0 0,-1-3 26 0 0,1-1 1 0 0,0 1 0 0 0,0-1-1 0 0,0 1 1 0 0,2-1 0 0 0,0 4-27 0 0,-1-6 9 0 0,-1 1 0 0 0,0 0 1 0 0,0 0-1 0 0,-1-1 0 0 0,1 1 1 0 0,-2 0-1 0 0,1 3-9 0 0,-1-1 5 0 0,1 0 1 0 0,0-1-1 0 0,1 1 0 0 0,1 5-5 0 0,0 1 14 0 0,-1 0 0 0 0,-1 1 1 0 0,0-1-1 0 0,-2 11-14 0 0,0 19 39 0 0,2-29-35 0 0,0-12-2 0 0,-1 0 1 0 0,1 1-1 0 0,0-1 1 0 0,0 1-1 0 0,1-1 1 0 0,-1 0-1 0 0,1 1 1 0 0,0-1-1 0 0,0 0 1 0 0,0 0-1 0 0,1 0 1 0 0,0 0-1 0 0,0 0 1 0 0,1 2-3 0 0,-2-4 1 0 0,0 0 0 0 0,0 1 1 0 0,0-1-1 0 0,0 0 0 0 0,0 1 0 0 0,-1-1 0 0 0,1 1 0 0 0,-1-1 1 0 0,1 1-1 0 0,-1 1-1 0 0,0-2 1 0 0,0-1-1 0 0,0 1 1 0 0,0-1 0 0 0,0 1-1 0 0,1-1 1 0 0,-1 1 0 0 0,0-1-1 0 0,1 1 1 0 0,-1-1 0 0 0,1 1 0 0 0,0-1-1 0 0,0 1 1 0 0,-1-1 0 0 0,1 0-1 0 0,0 1 1 0 0,0-1 0 0 0,0 0 0 0 0,0 0-1 0 0,1 1 0 0 0,0-1 1 0 0,-1 1-1 0 0,0-1 1 0 0,1 0-1 0 0,-1 0 1 0 0,0 1-1 0 0,0-1 1 0 0,0 1-1 0 0,0-1 1 0 0,-1 1-1 0 0,1-1 1 0 0,0 1-1 0 0,0 0 1 0 0,-1-1-1 0 0,1 1 1 0 0,-1 0 0 0 0,0 0-1 0 0,0-1 1 0 0,1 1-1 0 0,-1 0 1 0 0,0 0-1 0 0,0-1 1 0 0,-1 1-1 0 0,1 0 0 0 0,2 19 6 0 0,11 5-9 0 0,-6-16-4 0 0,2 6 6 0 0,-9-15 1 0 0,1 1-1 0 0,-1-1 1 0 0,0 1-1 0 0,1 0 1 0 0,0 0-1 0 0,-1 0 1 0 0,1 0-1 0 0,0 0 1 0 0,0-1-1 0 0,0 1 1 0 0,0 0-1 0 0,0-1 1 0 0,0 1-1 0 0,0-1 1 0 0,1 1-1 0 0,-1-1 1 0 0,1 0-1 0 0,-1 1 1 0 0,1-1 0 0 0,12 31-46 0 0,-14-32 46 0 0,1 1 0 0 0,-1-1 0 0 0,1 1 0 0 0,-1 0 0 0 0,0-1 0 0 0,1 1 0 0 0,-1 0 0 0 0,1-1 0 0 0,-1 1 0 0 0,0 0 0 0 0,0-1 0 0 0,1 1 0 0 0,-1 0 0 0 0,0 0 0 0 0,0-1 0 0 0,0 1 0 0 0,0 0 0 0 0,0 0 0 0 0,0 0 0 0 0,0 0 0 0 0,2 9 0 0 0,62 95 10 0 0,-63-104-9 0 0,0 1 0 0 0,1-1 0 0 0,-1 0 0 0 0,0 1-1 0 0,0-1 1 0 0,1 0 0 0 0,-1 0 0 0 0,0 0 0 0 0,1 0 0 0 0,-1 0 0 0 0,1 0 0 0 0,1 0-1 0 0,-2-1 1 0 0,0 1 0 0 0,0-1-1 0 0,0 1 1 0 0,1 0 0 0 0,-1 0-1 0 0,0-1 1 0 0,0 1 0 0 0,0 0-1 0 0,0 0 1 0 0,0 0 0 0 0,0 0-1 0 0,0 0 1 0 0,0 0 0 0 0,-1 0 0 0 0,1 0-1 0 0,0 1 1 0 0,-1-1 0 0 0,1 0-1 0 0,0 2 3 0 0,0-1-1 0 0,0 1 1 0 0,1-1 0 0 0,-1 1 0 0 0,1-1 0 0 0,-1 0 0 0 0,1 0 0 0 0,0 0 0 0 0,1 2-3 0 0,14 19 36 0 0,-17-21-34 0 0,1-1-1 0 0,0 0 1 0 0,0 0-1 0 0,0 0 0 0 0,0 0 1 0 0,0 0-1 0 0,0 0 1 0 0,0 0-1 0 0,0 0 0 0 0,1 0 1 0 0,-1 0-1 0 0,0-1 1 0 0,1 1-1 0 0,-1 0 0 0 0,0-1 1 0 0,1 1-1 0 0,1-1-1 0 0,11 8 0 0 0,-11-5 0 0 0,1 0 0 0 0,0-1 0 0 0,-1 1 0 0 0,1 0 0 0 0,0-1 0 0 0,0 0 0 0 0,0 0 0 0 0,1 0 0 0 0,-1-1 0 0 0,0 1 0 0 0,5 0 0 0 0,4 9 10 0 0,3-6-4 0 0,-10-3-2 0 0,1-1 1 0 0,-1 1-1 0 0,1-1 0 0 0,0 0 0 0 0,-1 0 1 0 0,2-1-5 0 0,-4 0-1 0 0,-2 0 4 0 0,0 0-1 0 0,0-1 1 0 0,0 1 0 0 0,0 0-1 0 0,0 1 1 0 0,0-1-1 0 0,0 0 1 0 0,0 0-1 0 0,0 1 1 0 0,-1 0-1 0 0,1-1 1 0 0,0 1 0 0 0,0 0-1 0 0,0 0 1 0 0,0 0-1 0 0,-1 0 1 0 0,1 0-1 0 0,0 0 1 0 0,-1 0-1 0 0,1 1 1 0 0,0 0-3 0 0,0 0 3 0 0,0-1-1 0 0,0 1 1 0 0,0-1 0 0 0,0 0 0 0 0,0 0 0 0 0,0 1-1 0 0,0-1 1 0 0,0-1 0 0 0,0 1 0 0 0,0 0-1 0 0,1 0 1 0 0,-1-1 0 0 0,0 0 0 0 0,0 1-1 0 0,1-1 1 0 0,-1 0 0 0 0,1 0-3 0 0,48-1 27 0 0,-26 0-28 0 0,-15 0-8 0 0,0 0-1 0 0,0 0 1 0 0,-1-1-1 0 0,1 0 1 0 0,1-1 9 0 0,-11 3-1 0 0,20-5-15 0 0,-16 3 16 0 0,1 0 0 0 0,-1 1 0 0 0,1 0 0 0 0,0 0 0 0 0,0 1 0 0 0,1-1 0 0 0,-4 1 0 0 0,1-1 0 0 0,-1 1 0 0 0,1-1 0 0 0,-1 0 0 0 0,1 0 0 0 0,-1 0 0 0 0,0 0 0 0 0,1 0 0 0 0,-1 0 0 0 0,2-2 0 0 0,17-7 0 0 0,12-4 23 0 0,-28 11-18 0 0,0 1 1 0 0,-1-1-1 0 0,1 0 1 0 0,-1 0-1 0 0,1-1 0 0 0,-1 0 1 0 0,0 1-1 0 0,0-1 0 0 0,-1 0 1 0 0,1-1-6 0 0,-1 0 11 0 0,1 1 1 0 0,0 0 0 0 0,-1 0-1 0 0,1 1 1 0 0,1-1-1 0 0,-1 1 1 0 0,0 0 0 0 0,1 0-1 0 0,0 1 1 0 0,0-1-1 0 0,0 1-11 0 0,3-2 17 0 0,-1-1-1 0 0,0 1 1 0 0,0-1-1 0 0,0 0 1 0 0,-1-1-1 0 0,1 0 1 0 0,-1 0-1 0 0,2-3-16 0 0,1 0 42 0 0,2-5 16 0 0,4-4-20 0 0,-10 14-29 0 0,0 0 1 0 0,-1 0-1 0 0,1 0 1 0 0,-1-1 0 0 0,0 1-1 0 0,0-1 1 0 0,0 0 0 0 0,-1-1-1 0 0,2-2-9 0 0,-2 4 13 0 0,0-1-1 0 0,0 1 1 0 0,0 0-1 0 0,0 1 0 0 0,1-1 1 0 0,3-2-13 0 0,17-21 81 0 0,-9 9-41 0 0,-12 16-36 0 0,-1 0 0 0 0,1 0 0 0 0,-1-1 0 0 0,0 1 0 0 0,0-1 0 0 0,0 0 0 0 0,1-2-4 0 0,6-10 16 0 0,0 0-1 0 0,9-11-15 0 0,-9 14 6 0 0,0-1 0 0 0,-1 0 1 0 0,4-9-7 0 0,6-5 3 0 0,-16 25-2 0 0,1-1-1 0 0,-1 0 0 0 0,0 0 0 0 0,0 0 1 0 0,0 0-1 0 0,-1-1 0 0 0,1 1 0 0 0,-1 0 1 0 0,0-1-1 0 0,0 1 0 0 0,0-1 0 0 0,0 1-2 0 0,0 1 0 0 0,0 0 0 0 0,0-1 0 0 0,0 1 1 0 0,1-1-1 0 0,-1 1 0 0 0,0 0 0 0 0,1 0 0 0 0,0 0 0 0 0,0 0 2 0 0,0-1-3 0 0,0 1 0 0 0,-1-1 1 0 0,1 1-1 0 0,0-1 0 0 0,-1 0 0 0 0,1 0 1 0 0,0-2 2 0 0,0-2 0 0 0,1 1 1 0 0,0 0 0 0 0,0 0 0 0 0,1 1 0 0 0,-1-1-1 0 0,4-3 0 0 0,-3 4 3 0 0,0-1-1 0 0,-1 1 1 0 0,1 0-1 0 0,-1-1 0 0 0,-1 0 1 0 0,1 0-1 0 0,-1 0 1 0 0,1-2-3 0 0,3-22 20 0 0,2 0 1 0 0,1 1 0 0 0,2 0 0 0 0,0 1 0 0 0,2 0 0 0 0,9-14-21 0 0,12-29 25 0 0,-25 52 7 0 0,0 0-1 0 0,-1 0 0 0 0,-1-1 1 0 0,3-10-32 0 0,21-68 142 0 0,-14 32-128 0 0,13-48-8 0 0,-20 73-6 0 0,-6 28 0 0 0,-1 0 0 0 0,0 0 0 0 0,1-13 0 0 0,8-48 26 0 0,1-4 48 0 0,1 8-63 0 0,-8 40-10 0 0,-5 24 1 0 0,1 0-1 0 0,-1 0 0 0 0,0 0 1 0 0,-1 0-1 0 0,1-2-1 0 0,-1 0 0 0 0,0 0 0 0 0,1 0 1 0 0,0 0-1 0 0,0 1 0 0 0,1-1 0 0 0,2-6 0 0 0,0-7 0 0 0,-4 19 0 0 0,0 0 0 0 0,0-1 0 0 0,1 1 0 0 0,-1 0 0 0 0,1 0 0 0 0,-1 0 0 0 0,1-1 0 0 0,0 1 0 0 0,0 0 0 0 0,0 0 0 0 0,0 0 0 0 0,1-1 0 0 0,-1 1 0 0 0,0 0 0 0 0,0 0 0 0 0,0 0 0 0 0,-1 0 0 0 0,1 0 0 0 0,-1-1 0 0 0,1 1 0 0 0,-1 0 0 0 0,0 0 0 0 0,0 0 0 0 0,0-1 0 0 0,0 1 0 0 0,0 0 0 0 0,-1 0 0 0 0,1-1 0 0 0,-1 0 0 0 0,1 1 0 0 0,0-1 0 0 0,0 0 0 0 0,0 1 0 0 0,0-1 0 0 0,0 1 0 0 0,1-1 0 0 0,-1 0 0 0 0,1 1 0 0 0,-1-1 0 0 0,2-1 0 0 0,1-2 0 0 0,0 1 0 0 0,-1 0 0 0 0,1 0 0 0 0,-1 0 0 0 0,0 0 0 0 0,0-1 0 0 0,-1 1 0 0 0,0 0 0 0 0,0-1 0 0 0,0-2 0 0 0,0 7 0 0 0,-1-1-1 0 0,0 1 1 0 0,1-1-1 0 0,-1 1 1 0 0,1 0 0 0 0,-1-1-1 0 0,1 1 1 0 0,0 0-1 0 0,-1-1 1 0 0,1 1-1 0 0,1-1 1 0 0,4-11-3 0 0,-4 8 3 0 0,0 0-1 0 0,1 0 1 0 0,-1 0-1 0 0,1 0 1 0 0,0 0-1 0 0,1-1 1 0 0,-1 2 0 0 0,-1 1-1 0 0,0 0 1 0 0,0-1 0 0 0,0 0-1 0 0,0 1 1 0 0,0-1 0 0 0,-1 0-1 0 0,0 0 1 0 0,0 0-1 0 0,0 0 1 0 0,0 0 0 0 0,0 0-1 0 0,-1-2 1 0 0,1-2 4 0 0,0 1 0 0 0,0-1-1 0 0,1 0 1 0 0,-1 1-1 0 0,2-1 1 0 0,-1 1 0 0 0,1 0-1 0 0,0 0 1 0 0,1 0 0 0 0,0 0-1 0 0,4-5-3 0 0,-6 8 4 0 0,0 0 0 0 0,0 0-1 0 0,0-1 1 0 0,-1 1 0 0 0,0 0-1 0 0,0-1 1 0 0,0 1-1 0 0,0-3-3 0 0,0 2 7 0 0,-1 1 0 0 0,1 0 0 0 0,0 0 0 0 0,1-1 0 0 0,-1 1 0 0 0,1 0 0 0 0,0 0 0 0 0,0 0 0 0 0,2-3-7 0 0,0 0 3 0 0,1-1-1 0 0,-2 1 1 0 0,1-1-1 0 0,-1 0 1 0 0,0 1-1 0 0,1-8-2 0 0,13-29 5 0 0,6-8-7 0 0,6-9-2 0 0,-27 57 3 0 0,0 1 0 0 0,-1-1 0 0 0,1 0 0 0 0,-1 0 1 0 0,0 0-1 0 0,0 0 0 0 0,0-1 0 0 0,0 1 1 0 0,-1 0-1 0 0,1 0 0 0 0,-1 0 0 0 0,-1-5 1 0 0,2 5-2 0 0,0 0-1 0 0,0-1 0 0 0,1 1 1 0 0,-1 0-1 0 0,1 0 1 0 0,0 0-1 0 0,0 0 1 0 0,0 0-1 0 0,0 0 0 0 0,1 0 1 0 0,0 1-1 0 0,0-1 1 0 0,0 1 2 0 0,18-30-21 0 0,13-36-125 0 0,7-5 146 0 0,-20 29-23 0 0,-18 35 19 0 0,2 0-1 0 0,-1 1 0 0 0,1 0 0 0 0,0 0 1 0 0,5-7 4 0 0,11-19-6 0 0,-18 28 6 0 0,0 1-1 0 0,0 0 0 0 0,1 1 1 0 0,0-1-1 0 0,0 0 0 0 0,0 1 1 0 0,0 0 3 0 0,-1 1-1 0 0,1-1 1 0 0,-1 0-1 0 0,-1 0 0 0 0,2-3-2 0 0,15-24 14 0 0,-10 20-5 0 0,-1 0 1 0 0,0-1-1 0 0,-1 0 1 0 0,0 0-1 0 0,2-9-9 0 0,-1 3 45 0 0,-7 17-43 0 0,0 0 0 0 0,0 0 1 0 0,0 0-1 0 0,1-1 0 0 0,-1 1 1 0 0,0 0-1 0 0,1 0 0 0 0,-1 0 1 0 0,1 1-1 0 0,0-1 0 0 0,0 0 1 0 0,-1 1-1 0 0,1-1 1 0 0,0 1-1 0 0,1-1 0 0 0,-1 1 1 0 0,0 0-3 0 0,0 0 0 0 0,-1 0 0 0 0,1 0 0 0 0,-1 0 0 0 0,0 0 0 0 0,0 0 1 0 0,0-1-1 0 0,1 1 0 0 0,-1 0 0 0 0,0-1 0 0 0,0 1 0 0 0,-1-1 1 0 0,1 1-1 0 0,0-1 0 0 0,0 1 0 0 0,-1-1 0 0 0,1 0 0 0 0,-1 1 1 0 0,0-1-1 0 0,1 1 0 0 0,-1-1 0 0 0,1-1 0 0 0,-1 1 0 0 0,1 0 0 0 0,0 0 0 0 0,-1-1 0 0 0,1 1-1 0 0,1 0 1 0 0,-1 0 0 0 0,0 0 0 0 0,0 0 0 0 0,2-1 0 0 0,3-4-4 0 0,-1 0 0 0 0,1 0 0 0 0,-1 0 0 0 0,3-6 4 0 0,-4 6-6 0 0,0 0 0 0 0,1 0 0 0 0,0 1 0 0 0,4-5 6 0 0,-6 8-6 0 0,0-1-1 0 0,0 0 0 0 0,0 0 0 0 0,-1 0 1 0 0,1 0-1 0 0,-1-2 7 0 0,0 3-4 0 0,0-1-1 0 0,0 1 1 0 0,0-1-1 0 0,0 1 1 0 0,1 0 0 0 0,-1 0-1 0 0,1 0 1 0 0,0 0-1 0 0,1-1 5 0 0,4-3-6 0 0,-1 0 1 0 0,0-1-1 0 0,5-6 6 0 0,9-9-7 0 0,-16 18 7 0 0,-1 0 0 0 0,1 0 0 0 0,-1-1 0 0 0,0 1 0 0 0,3-6 0 0 0,5 0 0 0 0,-4 6 0 0 0,26-17 0 0 0,-21 14 0 0 0,8 0 0 0 0,-19 8 0 0 0,1-1 0 0 0,-1 0 0 0 0,0 0 0 0 0,0 0 0 0 0,1 0 0 0 0,-1 0 0 0 0,0 0 0 0 0,0 0 0 0 0,0-1 0 0 0,0 1 0 0 0,0-1 0 0 0,0 1 0 0 0,0-2 0 0 0,5-3 0 0 0,0 0 0 0 0,0 1 0 0 0,1 0 0 0 0,0 0 0 0 0,0 1 0 0 0,0 0 0 0 0,0 0 0 0 0,0 1 0 0 0,5-1 0 0 0,18-9 0 0 0,58-22 32 0 0,-52 31 16 0 0,-33 3-42 0 0,0 0 0 0 0,0 0 0 0 0,0 0-1 0 0,0 1 1 0 0,1 0 0 0 0,-1 0 0 0 0,0 0-1 0 0,0 0 1 0 0,1 1-6 0 0,28-1 26 0 0,78-15 0 0 0,-91 13-20 0 0,0 0-1 0 0,0 2 0 0 0,14 2-5 0 0,10-1 7 0 0,-37 0-2 0 0,-1 0 1 0 0,1 1-1 0 0,-1 0 1 0 0,1 0-1 0 0,-1 0 1 0 0,0 1-1 0 0,0 0 1 0 0,2 2-6 0 0,18 6 13 0 0,9 9-13 0 0,-31-18 2 0 0,-1 1 0 0 0,1 0 0 0 0,-1 0-1 0 0,0 0 1 0 0,1 0 0 0 0,-1 0 0 0 0,-1 1 0 0 0,1-1 0 0 0,0 1-1 0 0,1 3-1 0 0,10 12 6 0 0,5 4-6 0 0,-16-18 0 0 0,0 0 0 0 0,1-1 0 0 0,0 0 0 0 0,0 0 0 0 0,0 0 0 0 0,0 0 0 0 0,0 0 0 0 0,4 1 0 0 0,-2-1 1 0 0,0 1 0 0 0,-1 0-1 0 0,1 0 1 0 0,-1 0 0 0 0,0 1 0 0 0,-1 0-1 0 0,4 5 0 0 0,19 22 5 0 0,-19-25-4 0 0,0 0 0 0 0,0 1 1 0 0,-1 0-1 0 0,0 1 0 0 0,-1-1 1 0 0,5 10-2 0 0,-9-15 2 0 0,1 1 0 0 0,0-1 1 0 0,0 1-1 0 0,1-1 1 0 0,3 3-3 0 0,-3-2 2 0 0,0 0 0 0 0,0 0 1 0 0,-1 0-1 0 0,1 0 1 0 0,0 2-3 0 0,37 59 5 0 0,-15-26-4 0 0,-12-17-5 0 0,-9-13-1 0 0,1-1 0 0 0,0 1 0 0 0,1-1-1 0 0,0 0 1 0 0,0 0 0 0 0,1-1 0 0 0,1 1 5 0 0,-3-2-7 0 0,0 0 0 0 0,0 0-1 0 0,-1 0 1 0 0,1 1-1 0 0,-2 0 1 0 0,1 0 0 0 0,-1 0-1 0 0,0 0 1 0 0,-1 2 7 0 0,3 2-18 0 0,0 0 1 0 0,0 0 0 0 0,5 6 17 0 0,9 7-9 0 0,-14-18 7 0 0,0-1-1 0 0,-1 1 1 0 0,0 0-1 0 0,-1 0 1 0 0,0 1 0 0 0,0-1-1 0 0,3 8 3 0 0,-3-5 1 0 0,0-1 0 0 0,0 0 0 0 0,1 0 0 0 0,4 4-1 0 0,-4-4 1 0 0,1 0 0 0 0,-1 0 0 0 0,-1 1 0 0 0,0-1 1 0 0,1 6-2 0 0,16 59 3 0 0,-3 0 0 0 0,1 32-3 0 0,-10-46 4 0 0,-2-22 6 0 0,-3 0-1 0 0,1 31-9 0 0,-6-15 4 0 0,-1-23-24 0 0,2-1 0 0 0,2 0 0 0 0,4 27 20 0 0,-4-45-19 0 0,-1 1 0 0 0,-1-1-1 0 0,0 0 1 0 0,0 3 19 0 0,-1-8-10 0 0,1 1 0 0 0,0 0 0 0 0,0 0 0 0 0,0-1 1 0 0,1 1-1 0 0,1 0 0 0 0,-1-1 0 0 0,1 1 0 0 0,1-1 0 0 0,-1 1 10 0 0,1 2-1 0 0,-1 0 0 0 0,0 0 1 0 0,-1 0-1 0 0,0 0 0 0 0,-1 0 0 0 0,0 1 1 0 0,0-1-1 0 0,-2 4 1 0 0,1 12 3 0 0,1 0 29 0 0,1 36 166 0 0,-3 1 0 0 0,-9 46-198 0 0,7-69 68 0 0,1 0 0 0 0,3 21-68 0 0,-3 32 34 0 0,3-84-30 0 0,1 1 0 0 0,-1 0 0 0 0,1-1 0 0 0,2 6-4 0 0,-1-6 2 0 0,-1 0 0 0 0,0 0 0 0 0,-1-1 0 0 0,0 7-2 0 0,-15 279 30 0 0,12-240-38 0 0,3 1 0 0 0,3 20 8 0 0,4-25-16 0 0,-3-31 0 0 0,-2 1 0 0 0,1 16 16 0 0,-2-27-4 0 0,-1 0-1 0 0,2 0 0 0 0,-1 0 1 0 0,2 0-1 0 0,0 4 5 0 0,6 23-15 0 0,-4 24 7 0 0,-4-42 5 0 0,1 0-1 0 0,0 0 1 0 0,4 10 3 0 0,-3-8 6 0 0,-1 0 0 0 0,0-1 0 0 0,-1 1 0 0 0,-2 0 1 0 0,0 9-7 0 0,-1 17 9 0 0,-6 115 1 0 0,0-3-4 0 0,3-102-6 0 0,4-42 0 0 0,-1-1 0 0 0,2 1 0 0 0,0 0 0 0 0,1 12 0 0 0,4 33 16 0 0,-3 0 0 0 0,-3 36-16 0 0,-1-23 26 0 0,5 33-26 0 0,3-65 6 0 0,-4-23-5 0 0,0 1 0 0 0,0 12-1 0 0,-2-18 2 0 0,-1 3 0 0 0,2 1 0 0 0,-1 0 0 0 0,2 0-1 0 0,0 0 1 0 0,1 0 0 0 0,4 13-2 0 0,-3-17 1 0 0,-1-1-1 0 0,-1 1 1 0 0,1 9-1 0 0,-2-11 4 0 0,1 1 0 0 0,0-1-1 0 0,1 1 1 0 0,3 7-4 0 0,-3-8 4 0 0,0 0 0 0 0,0 0 1 0 0,-1 1-1 0 0,-1-1 0 0 0,1 6-4 0 0,6 34 11 0 0,-3-12 2 0 0,-4-31-11 0 0,0 0 1 0 0,0 0-1 0 0,0 0 0 0 0,1 0 0 0 0,1 5-2 0 0,20 70 56 0 0,-10-31-7 0 0,-8-30-17 0 0,0-1 0 0 0,1 0 1 0 0,4 7-33 0 0,3 4 17 0 0,13 27-12 0 0,-15-39-5 0 0,-6-8 0 0 0,1-1 0 0 0,1 0 0 0 0,7 8 0 0 0,-11-12 0 0 0,1 0 0 0 0,0 0 0 0 0,-1-1 0 0 0,0 2 0 0 0,-1-1 0 0 0,1 0 0 0 0,-1 2 0 0 0,11 24 0 0 0,10 8 0 0 0,1-2 0 0 0,6 7 0 0 0,22 32 0 0 0,-31-38 0 0 0,-18-31 0 0 0,0-1 0 0 0,1 0 0 0 0,0 0 0 0 0,0 0 0 0 0,1 0 0 0 0,0-1 0 0 0,0 1 0 0 0,0-1 0 0 0,1-1 0 0 0,0 1 0 0 0,0-1 0 0 0,0 0 0 0 0,1 0 0 0 0,-1-1-1 0 0,0 0 0 0 0,0 1-1 0 0,-1-1 1 0 0,0 1 0 0 0,0 0-1 0 0,0 1 1 0 0,1 2 1 0 0,1-2-3 0 0,-1 0 1 0 0,1 0-1 0 0,0 0 0 0 0,1-1 1 0 0,-1 0-1 0 0,1-1 0 0 0,0 0 1 0 0,2 1 2 0 0,5 1-13 0 0,-1-1 1 0 0,1-1-1 0 0,1 0 1 0 0,-1 0-1 0 0,1-2 0 0 0,-1 0 1 0 0,1-1-1 0 0,0 0 1 0 0,-1-1-1 0 0,1-1 1 0 0,0-1-1 0 0,-1 0 1 0 0,15-4 12 0 0,-26 5-27 0 0,-1 0 0 0 0,1 0-1 0 0,-1 0 1 0 0,1-1 0 0 0,-1 0 0 0 0,0 1 0 0 0,0-1-1 0 0,1 0 1 0 0,-2 0 0 0 0,1-1 0 0 0,1 0 27 0 0,9-11-3054 0 0,-3 0-11327 0 0</inkml:trace>
  <inkml:trace contextRef="#ctx0" brushRef="#br0" timeOffset="1057.566">1158 5205 5232 0 0,'0'0'488'0'0,"0"0"0"0"0,0 0 1 0 0,0 0-50 0 0,0 0-222 0 0,0 0-52 0 0,0 0-2 0 0,0 0 29 0 0,0 0 104 0 0,0 0 29 0 0,0 0-2 0 0,1 6-18 0 0,-1 16 68 0 0,-1-1 0 0 0,-1 0 0 0 0,-1 0 0 0 0,-1 0-1 0 0,-3 10-372 0 0,-6 18 1054 0 0,5-14-405 0 0,-3 0 0 0 0,-8 20-649 0 0,-11 16 1054 0 0,28-68-974 0 0,1 1 1 0 0,-1-1 0 0 0,0 1-1 0 0,0-1 1 0 0,0 0 0 0 0,0 0 0 0 0,-1 0-1 0 0,1 0-80 0 0,-1 0 51 0 0,1 0-1 0 0,0 0 0 0 0,0 0 0 0 0,0 0 1 0 0,0 0-1 0 0,0 0 0 0 0,1 0 1 0 0,-1 3-51 0 0,0-3 55 0 0,0 0 0 0 0,0 1 0 0 0,0-1 0 0 0,0 0 1 0 0,-1-1-1 0 0,1 1 0 0 0,-1 0 0 0 0,1-1 0 0 0,-1 1 1 0 0,0-1-1 0 0,0 0 0 0 0,0 0 0 0 0,-2 1-55 0 0,-24 20 377 0 0,-6 9-13 0 0,28-27-290 0 0,1 0 0 0 0,0 0 1 0 0,0 1-1 0 0,1 0 0 0 0,-1 0 0 0 0,-4 7-74 0 0,9-11 31 0 0,-1 0-1 0 0,0 1 0 0 0,0-1 0 0 0,0 0 0 0 0,-1 0 1 0 0,1 0-1 0 0,-1 0 0 0 0,1 0 0 0 0,-1-1 0 0 0,1 1 0 0 0,-1-1 1 0 0,0 1-1 0 0,0-1 0 0 0,0 0 0 0 0,0 0 0 0 0,-2 0-30 0 0,1 0 25 0 0,-1 1 1 0 0,0 0-1 0 0,1 0 0 0 0,-1 0 0 0 0,1 1 0 0 0,0-1 0 0 0,-1 1-25 0 0,-4 4 40 0 0,0-1 0 0 0,-1-1-1 0 0,1 0 1 0 0,-1 0 0 0 0,-1-1-1 0 0,1 0 1 0 0,-1 0 0 0 0,1-1-1 0 0,-5 0-39 0 0,11-2 5 0 0,-1 1 0 0 0,1 0 0 0 0,-1 0-1 0 0,1 0 1 0 0,0 1 0 0 0,0-1 0 0 0,0 1-1 0 0,0 0 1 0 0,-2 2-5 0 0,2-1 6 0 0,-1 0-1 0 0,-1 0 1 0 0,1-1-1 0 0,0 0 1 0 0,-1 0-1 0 0,0 0-5 0 0,4-2-3 0 0,-5 1-9 0 0,1 0 1 0 0,1 0-1 0 0,-1 1 1 0 0,0 0-1 0 0,1 0 0 0 0,-1 0 1 0 0,1 1-1 0 0,0-1 1 0 0,0 1-1 0 0,0 1 1 0 0,-1 1 11 0 0,5-3-19 0 0,-1 0-2150 0 0,-2-3-7980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3-16T20:22:17.657"/>
    </inkml:context>
    <inkml:brush xml:id="br0">
      <inkml:brushProperty name="width" value="0.2" units="cm"/>
      <inkml:brushProperty name="height" value="0.2" units="cm"/>
      <inkml:brushProperty name="color" value="#E71224"/>
    </inkml:brush>
  </inkml:definitions>
  <inkml:trace contextRef="#ctx0" brushRef="#br0">0 4922 7288 0 0,'0'0'9'0'0,"6"-6"6"0"0,-6 6-13 0 0,5-5 18 0 0,0 0 0 0 0,-1 0-1 0 0,0 0 1 0 0,0-1 0 0 0,-1 0 0 0 0,1 0-1 0 0,-1 1 1 0 0,0-2 0 0 0,-1 1 0 0 0,1 0-20 0 0,10-26 335 0 0,-10 27-286 0 0,-1-1 1 0 0,0 1-1 0 0,0 0 1 0 0,0-1-1 0 0,0 1 1 0 0,-1-3-50 0 0,1 3 45 0 0,-1-1 0 0 0,1 1 0 0 0,0-1 0 0 0,0 1 0 0 0,1 0 0 0 0,0 0 0 0 0,3-5-45 0 0,8-17 101 0 0,24-44 251 0 0,-22 49 16 0 0,-13 19-324 0 0,-1 1 0 0 0,0-1 0 0 0,0 0 0 0 0,0 0 0 0 0,0 0 0 0 0,0-1 0 0 0,0 1 0 0 0,-1 0 0 0 0,1-3-44 0 0,1-4 98 0 0,1-1 0 0 0,0 1 0 0 0,0 1 0 0 0,1-1 0 0 0,1 1 0 0 0,5-9-98 0 0,-6 10 83 0 0,-1 0 0 0 0,-1-1 1 0 0,0 0-1 0 0,0 0 0 0 0,0 1 0 0 0,-1-2 1 0 0,0-5-84 0 0,10-33 401 0 0,12-20 55 0 0,-5 16-56 0 0,-3-1 1 0 0,1-10-401 0 0,-13 47 76 0 0,1 1-1 0 0,0 0 1 0 0,1 1-1 0 0,1-1 1 0 0,3-3-76 0 0,3-8 97 0 0,-9 18-72 0 0,0 1 1 0 0,0 0 0 0 0,1 1 0 0 0,0-1 0 0 0,0 1 0 0 0,0 0-1 0 0,1 0 1 0 0,0 0 0 0 0,0 1 0 0 0,0 0 0 0 0,2-1-26 0 0,5-2 39 0 0,-9 6-23 0 0,0-1 0 0 0,-1 1-1 0 0,1-1 1 0 0,-1 1 0 0 0,0-1 0 0 0,2-2-16 0 0,-4 4 6 0 0,0 0 0 0 0,0 0 1 0 0,-1 0-1 0 0,1 0 0 0 0,0-1 0 0 0,-1 1 1 0 0,1 0-1 0 0,-1 0 0 0 0,0-1 1 0 0,1 1-1 0 0,-1 0 0 0 0,0-1 0 0 0,0 1 1 0 0,0 0-1 0 0,1-1 0 0 0,-2 1 1 0 0,1-1-1 0 0,0 1 0 0 0,0 0 0 0 0,0-1 1 0 0,-1 1-1 0 0,1 0 0 0 0,-1-1-6 0 0,-2-8 41 0 0,2 8-34 0 0,0 1-1 0 0,0-1 1 0 0,1 0-1 0 0,-1 1 1 0 0,0-1-1 0 0,1 0 1 0 0,0 0 0 0 0,-1 1-1 0 0,1-1 1 0 0,0 0-1 0 0,0 0 1 0 0,0 1-1 0 0,0-1 1 0 0,0 0 0 0 0,0 0-1 0 0,0 1 1 0 0,1-1-1 0 0,-1 0 1 0 0,1 1-1 0 0,-1-1 1 0 0,1 0 0 0 0,0 0-7 0 0,8-11 40 0 0,-7 11-30 0 0,0-1 1 0 0,0 1 0 0 0,0-1 0 0 0,0 0-1 0 0,-1 0 1 0 0,0 0 0 0 0,1 0 0 0 0,-1 0-1 0 0,0 0 1 0 0,0 0 0 0 0,0-1 0 0 0,-1 1 0 0 0,1-2-11 0 0,-1-3 18 0 0,0 6-11 0 0,0-1 0 0 0,0 1 0 0 0,0-1-1 0 0,0 1 1 0 0,1 0 0 0 0,-1-1 0 0 0,1 1 0 0 0,0-1 0 0 0,-1 1-1 0 0,1 0 1 0 0,0-1 0 0 0,0 1 0 0 0,1 0 0 0 0,-1 0-1 0 0,0 0 1 0 0,1 0 0 0 0,-1 0 0 0 0,1 0 0 0 0,0-1-7 0 0,8-4 26 0 0,-8 6-22 0 0,-1 1 0 0 0,0-1 0 0 0,1 0 0 0 0,-1 0 0 0 0,0 0 0 0 0,1 0 0 0 0,-1 0 0 0 0,0 0 0 0 0,0 0 0 0 0,0-1 0 0 0,0 1 0 0 0,0 0 0 0 0,0 0 0 0 0,-1-1 0 0 0,1 1 0 0 0,0-1 0 0 0,-1 1 0 0 0,1-1 0 0 0,-1 1 0 0 0,1-1 0 0 0,-1 1 0 0 0,0-1 0 0 0,1 1 0 0 0,-1-1 0 0 0,0 1 0 0 0,0-1 0 0 0,0 0 0 0 0,0 0-4 0 0,-5-27 44 0 0,3 21-34 0 0,1 1 0 0 0,0 0 0 0 0,0 0 1 0 0,1-1-1 0 0,0 1 0 0 0,0 0 0 0 0,1 0 1 0 0,0-6-11 0 0,11-50 151 0 0,-5 16 100 0 0,3 1 0 0 0,2 0 0 0 0,9-22-251 0 0,-11 39 133 0 0,-1-1 1 0 0,1-13-134 0 0,12-40 141 0 0,-16 66-113 0 0,0 2 60 0 0,-1 0-1 0 0,-1 0 1 0 0,0-1 0 0 0,0 1 0 0 0,-2-1-1 0 0,0 0 1 0 0,-1-11-88 0 0,-1 23 17 0 0,0 0-1 0 0,-1 0 0 0 0,1 0 1 0 0,1 0-1 0 0,-1 0 0 0 0,0 0 1 0 0,1 0-1 0 0,0 0 0 0 0,0 0 1 0 0,0 1-1 0 0,1-1 0 0 0,-1 0 1 0 0,1 1-1 0 0,0-1 0 0 0,0 0-16 0 0,1-2 32 0 0,-1-1-1 0 0,0 1 0 0 0,0-1 0 0 0,-1 1 0 0 0,1-1 0 0 0,-1 0 0 0 0,-1 0 0 0 0,1-1-31 0 0,-1-1 38 0 0,1 1 1 0 0,0 0-1 0 0,1-1 0 0 0,0 1 0 0 0,0-1-38 0 0,4-8 121 0 0,-1 0 1 0 0,1-16-122 0 0,11-34 263 0 0,-4 31-193 0 0,-2-1 1 0 0,-2 0 0 0 0,3-27-71 0 0,-9 52 13 0 0,-1 0-1 0 0,2 1 1 0 0,3-9-13 0 0,-3 9 14 0 0,-1 0-1 0 0,0 0 0 0 0,1-10-13 0 0,6-39-154 0 0,13-47 154 0 0,-16 60-142 0 0,-7 39 89 0 0,1 0 0 0 0,0-1-1 0 0,0 1 1 0 0,1 0 0 0 0,0 0-1 0 0,1 0 1 0 0,-1 0 0 0 0,5-7 53 0 0,-4 9-37 0 0,0-1 0 0 0,0 0 1 0 0,0 0-1 0 0,-1 0 0 0 0,0 0 1 0 0,0-5 36 0 0,0 4-22 0 0,0-1 0 0 0,0 1 0 0 0,1 0 0 0 0,-1 1 0 0 0,3-4 22 0 0,3-7-29 0 0,0 0-1 0 0,-2 0 0 0 0,0 0 0 0 0,2-16 30 0 0,-1 6-23 0 0,-5 22 20 0 0,0 1 0 0 0,0-1 0 0 0,1 1 0 0 0,0 0 0 0 0,0 0 0 0 0,1-2 3 0 0,16-29-8 0 0,-10 3 9 0 0,-6 18 2 0 0,1 0-1 0 0,0 1 0 0 0,6-10-2 0 0,2-3 32 0 0,-2 0 0 0 0,7-25-32 0 0,11-27 210 0 0,-16 50-81 0 0,1 1 0 0 0,1 0 1 0 0,2 0-1 0 0,0 2 0 0 0,5-4-129 0 0,-16 22 36 0 0,-1-1 0 0 0,0 0 0 0 0,0 0 0 0 0,-1 0-1 0 0,0-1 1 0 0,2-5-36 0 0,-4 6 17 0 0,2 1 1 0 0,-1-1-1 0 0,1 1 0 0 0,0 0 1 0 0,1 0-1 0 0,0 1 0 0 0,0-1 1 0 0,6-6-18 0 0,-4 7 10 0 0,-3 4 2 0 0,0-1 0 0 0,0 0 0 0 0,0 0 0 0 0,-1 0 0 0 0,0 0 0 0 0,0 0 0 0 0,0 0 0 0 0,0-1 0 0 0,-1 0 0 0 0,0 1 0 0 0,0-1 0 0 0,0 0 0 0 0,0-3-12 0 0,1 1 25 0 0,0-1-1 0 0,1 1 0 0 0,0-1 1 0 0,0 1-1 0 0,0 1 0 0 0,1-1 0 0 0,0 1 1 0 0,0-1-1 0 0,2 1-24 0 0,18-26 31 0 0,-11 11 16 0 0,1 1 1 0 0,0 0-1 0 0,10-7-47 0 0,-20 20 16 0 0,0 1 0 0 0,0-1-1 0 0,-1 1 1 0 0,1-1 0 0 0,-2-1-1 0 0,1 1 1 0 0,-1 0-1 0 0,1-3-15 0 0,-1 2 13 0 0,0 0-1 0 0,1-1 1 0 0,1 1-1 0 0,-1 1 1 0 0,1-1-1 0 0,6-6-12 0 0,11-12 76 0 0,-2-2-1 0 0,0 0 0 0 0,6-14-75 0 0,-24 38 17 0 0,1 0 0 0 0,1 0 1 0 0,-1 1-1 0 0,1-1 0 0 0,-1 1 1 0 0,1 0-1 0 0,0-1 0 0 0,1 1-17 0 0,-2 1 8 0 0,1-1-1 0 0,-1 1 1 0 0,0-1 0 0 0,0 0-1 0 0,0 0 1 0 0,0 0-1 0 0,-1 0 1 0 0,1-1-1 0 0,0-1-7 0 0,0 1 7 0 0,-1 0 0 0 0,1 0-1 0 0,1 0 1 0 0,-1 0-1 0 0,0 0 1 0 0,1 1 0 0 0,0-1-7 0 0,17-19 33 0 0,-9 8-13 0 0,0 0-1 0 0,1 0 0 0 0,1 1 1 0 0,0 1-1 0 0,8-6-19 0 0,24-22-2 0 0,-27 22 1 0 0,1 1 0 0 0,1 1 0 0 0,0 0 0 0 0,2 2 0 0 0,17-9 1 0 0,-27 18-19 0 0,0 0 1 0 0,1 1 0 0 0,0 1-1 0 0,7-2 19 0 0,-16 5-13 0 0,-1-1-1 0 0,1 0 0 0 0,0 0 0 0 0,-1 0 0 0 0,1 0 0 0 0,2-3 14 0 0,25-10-85 0 0,-9 7 48 0 0,-13 4 23 0 0,1 0 0 0 0,0 1 0 0 0,0 0 0 0 0,0 1 0 0 0,0 0 0 0 0,1 1 14 0 0,-9 1-3 0 0,1-1-1 0 0,-1 0 1 0 0,0 0-1 0 0,0 0 1 0 0,1 0-1 0 0,-1 0 0 0 0,0-1 1 0 0,0 1-1 0 0,0-1 1 0 0,-1 0-1 0 0,2 0 4 0 0,22-12-46 0 0,-7 9-9 0 0,-1 2 0 0 0,0 0 1 0 0,1 1-1 0 0,0 1 0 0 0,0 0 1 0 0,5 2 54 0 0,-24-1-2 0 0,5 0-12 0 0,-1 1-1 0 0,1 0 0 0 0,-1 0 0 0 0,0 0 0 0 0,0 1 1 0 0,1-1-1 0 0,-1 1 0 0 0,1 0 15 0 0,-1 1-9 0 0,0-2 0 0 0,0 1-1 0 0,1 0 1 0 0,-1-1 0 0 0,1 0 0 0 0,-1 0 0 0 0,1 0-1 0 0,1 0 10 0 0,-2-1-9 0 0,0 0 0 0 0,1 1 0 0 0,-1 0-1 0 0,0-1 1 0 0,0 2 0 0 0,0-1 0 0 0,0 0 9 0 0,20 6-104 0 0,-17-6 97 0 0,-1 1 0 0 0,0 0-1 0 0,0 1 1 0 0,0 0-1 0 0,0-1 1 0 0,0 2 0 0 0,4 2 7 0 0,29 14 33 0 0,-31-16 4 0 0,-1 0 1 0 0,0 0-1 0 0,-1 0 1 0 0,1 1-1 0 0,-1 0 1 0 0,3 3-38 0 0,14 10 139 0 0,8 6 101 0 0,-2 1 1 0 0,-1 1 0 0 0,0 1-1 0 0,5 9-240 0 0,-23-24-65 0 0,0-1 0 0 0,1-1 0 0 0,1 0 0 0 0,8 6 65 0 0,-16-13-44 0 0,-1 0-1 0 0,1 0 0 0 0,-1 1 1 0 0,0-1-1 0 0,-1 1 0 0 0,1 0 0 0 0,1 3 45 0 0,11 13-119 0 0,-12-16 101 0 0,1 1 0 0 0,-1-1 0 0 0,0 1-1 0 0,-1 0 1 0 0,3 4 18 0 0,-4-4-9 0 0,2-1 1 0 0,-1 1-1 0 0,1-1 0 0 0,-1 0 1 0 0,1 0-1 0 0,0 0 0 0 0,2 1 9 0 0,0 2-2 0 0,1 0-1 0 0,-1 0 0 0 0,-1 1 0 0 0,1-1 1 0 0,-1 1-1 0 0,0 1 3 0 0,14 24-14 0 0,-10-20 3 0 0,0 1 0 0 0,0 0 0 0 0,2 10 11 0 0,-6-14 3 0 0,1 1 0 0 0,0-1 0 0 0,1 0-1 0 0,0 0 1 0 0,1 0 0 0 0,2 2-3 0 0,-3-4 22 0 0,-1 0 1 0 0,0 0 0 0 0,0 0-1 0 0,-1 0 1 0 0,0 1 0 0 0,0 0-1 0 0,-1 0 1 0 0,1 6-23 0 0,0-2 1 0 0,-3-11 2 0 0,0-1 0 0 0,-1 0-1 0 0,1 1 1 0 0,0-1 0 0 0,0 1-1 0 0,0-1 1 0 0,0 0-1 0 0,0 0 1 0 0,0 0 0 0 0,0 0-1 0 0,0 1 1 0 0,1-1-3 0 0,-1 0 1 0 0,0-1 1 0 0,-1 1-1 0 0,1 0 1 0 0,0-1-1 0 0,0 1 1 0 0,-1 0-1 0 0,1 0 1 0 0,0 0-1 0 0,-1-1 1 0 0,1 1-1 0 0,-1 0 1 0 0,1 0-1 0 0,-1 0 1 0 0,0 0-1 0 0,1 0 1 0 0,-1 0-1 0 0,0 0 1 0 0,0 0-1 0 0,1 0 0 0 0,-1 0 1 0 0,0 0-1 0 0,0 1-1 0 0,0-2 0 0 0,0 1 0 0 0,0 0 0 0 0,0 0-1 0 0,1 0 1 0 0,-1 0 0 0 0,0 0 0 0 0,0 0-1 0 0,1-1 1 0 0,-1 1 0 0 0,1 0 0 0 0,-1 0 0 0 0,1-1-1 0 0,-1 1 1 0 0,1 0 0 0 0,-1-1 0 0 0,1 1-1 0 0,0 0 1 0 0,-1-1 0 0 0,1 1 0 0 0,0-1-1 0 0,0 1 1 0 0,6 7-4 0 0,1 9 0 0 0,-5-12-28 0 0,-1 0 0 0 0,0-1 0 0 0,0 1 0 0 0,0 0-1 0 0,-1 0 1 0 0,0 0 0 0 0,0 1 0 0 0,0-1 0 0 0,0 0 0 0 0,-1 4 32 0 0,0 6-6 0 0,-1-9 16 0 0,1 0-1 0 0,0-1 0 0 0,0 1 0 0 0,0-1 0 0 0,1 1 0 0 0,0-1 0 0 0,0 1 0 0 0,1-1 0 0 0,-1 1 0 0 0,1-1 0 0 0,1 3-9 0 0,1-1 69 0 0,-1 1-1 0 0,0-1 0 0 0,-1 1 0 0 0,0-1 0 0 0,0 2-68 0 0,11 31 227 0 0,-12-34-205 0 0,0-1 0 0 0,0 0 0 0 0,0 1 0 0 0,-1 0-1 0 0,1-1 1 0 0,-1 1 0 0 0,-1-1 0 0 0,1 1-1 0 0,-1 0-21 0 0,0 11 22 0 0,-8 70-1 0 0,9-29-18 0 0,1 70-83 0 0,0-123 58 0 0,0 0 0 0 0,0 0 0 0 0,0-1 1 0 0,1 1-1 0 0,-1 0 0 0 0,3 3 22 0 0,8 27-88 0 0,-11-23 37 0 0,-1 1 0 0 0,0-1-1 0 0,0 1 1 0 0,-1 0 51 0 0,-1-1-48 0 0,2-1-1 0 0,0 1 1 0 0,0 0 0 0 0,1-1-1 0 0,1 2 49 0 0,4-3-57 0 0,-6-9 51 0 0,1 0 1 0 0,0-1-1 0 0,-1 1 0 0 0,1 0 1 0 0,-1 0-1 0 0,1-1 0 0 0,-1 1 1 0 0,0 0-1 0 0,1 0 0 0 0,-1 0 0 0 0,0 0 1 0 0,1 0-1 0 0,-1-1 0 0 0,0 1 1 0 0,0 0-1 0 0,0 0 0 0 0,0 0 0 0 0,0 0 6 0 0,0 8-29 0 0,-1-7 19 0 0,1 1 1 0 0,0-1-1 0 0,-1 1 0 0 0,1-1 1 0 0,0 0-1 0 0,1 1 0 0 0,-1-1 1 0 0,0 1-1 0 0,1-1 0 0 0,-1 0 1 0 0,1 1-1 0 0,0-1 0 0 0,-1 0 0 0 0,1 0 1 0 0,1 2 9 0 0,-1-3-8 0 0,0 1 1 0 0,0-1 0 0 0,0 1-1 0 0,0-1 1 0 0,0 1 0 0 0,0 0-1 0 0,-1-1 1 0 0,1 1 0 0 0,0 0-1 0 0,-1 0 1 0 0,0-1-1 0 0,1 1 1 0 0,-1 0 0 0 0,0 0-1 0 0,0 0 1 0 0,0 0 0 0 0,0 0 7 0 0,0 1-12 0 0,0-1 0 0 0,0 0 1 0 0,0 1-1 0 0,1-1 0 0 0,-1 1 1 0 0,1-1-1 0 0,0 1 0 0 0,-1-1 1 0 0,1 0-1 0 0,0 0 0 0 0,0 1 0 0 0,2 1 12 0 0,-2 0-18 0 0,1 0 0 0 0,-1 0-1 0 0,0 0 1 0 0,0 1 0 0 0,0-1-1 0 0,-1 0 1 0 0,0 1 0 0 0,0-1-1 0 0,0 1 1 0 0,0-1 0 0 0,0 0-1 0 0,-2 3 19 0 0,1 11-36 0 0,1-8 72 0 0,-1 0-1 0 0,0 0 0 0 0,0 0 0 0 0,-1 0 0 0 0,-3 6-35 0 0,5-14 20 0 0,0 0-1 0 0,0-1 0 0 0,0 1 0 0 0,0 0 1 0 0,0 0-1 0 0,0 0 0 0 0,0-1 1 0 0,0 1-1 0 0,1 0 0 0 0,-1 0 0 0 0,1-1 1 0 0,0 2-20 0 0,-1-1 20 0 0,1-1 1 0 0,0 1-1 0 0,-1 0 1 0 0,0 0-1 0 0,1 0 1 0 0,-1-1-1 0 0,0 1 1 0 0,0 0 0 0 0,0 0-1 0 0,0 0 1 0 0,0-1-1 0 0,0 1 1 0 0,-1 0-1 0 0,1 0 1 0 0,-1 0-1 0 0,1 0-20 0 0,-1 0 31 0 0,1-1 0 0 0,0 1-1 0 0,-1 0 1 0 0,1 0-1 0 0,0 0 1 0 0,0 0 0 0 0,0 0-1 0 0,1 0 1 0 0,-1 0-1 0 0,0-1 1 0 0,1 1 0 0 0,-1 0-1 0 0,1 0 1 0 0,0 0-31 0 0,3 22 215 0 0,-4 64 335 0 0,0-88-543 0 0,0 0 0 0 0,0 0 0 0 0,1 1 0 0 0,-1-1 0 0 0,0 0 0 0 0,0 0 0 0 0,0 0 0 0 0,0 1 0 0 0,0-1 0 0 0,0 0 1 0 0,0 0-1 0 0,0 0 0 0 0,0 1 0 0 0,0-1 0 0 0,1 0 0 0 0,-1 0 0 0 0,0 0 0 0 0,0 1 0 0 0,0-1 0 0 0,0 0 0 0 0,1 0 0 0 0,-1 0 0 0 0,0 0 0 0 0,0 0 1 0 0,0 0-1 0 0,1 1 0 0 0,-1-1 0 0 0,0 0 0 0 0,0 0 0 0 0,1 0 0 0 0,-1 0 0 0 0,0 0 0 0 0,0 0 0 0 0,0 0 0 0 0,1 0 0 0 0,-1 0 0 0 0,0 0-7 0 0,1 0 4 0 0,-1 0-1 0 0,0 0 0 0 0,1 0 0 0 0,-1 0 0 0 0,0 0 0 0 0,0 0 1 0 0,1 0-1 0 0,-1 0 0 0 0,0 1 0 0 0,1-1 0 0 0,-1 0 1 0 0,0 0-1 0 0,0 0 0 0 0,1 0 0 0 0,-1 1 0 0 0,0-1 1 0 0,0 0-1 0 0,1 0 0 0 0,-1 0 0 0 0,0 1 0 0 0,0-1 0 0 0,0 0 1 0 0,0 0-1 0 0,1 1 0 0 0,-1-1 0 0 0,0 0 0 0 0,0 0 1 0 0,0 1-1 0 0,0-1 0 0 0,0 0 0 0 0,0 1 0 0 0,0-1 0 0 0,0 0 1 0 0,0 1-1 0 0,1-1 0 0 0,-1 0 0 0 0,0 0 0 0 0,-1 1-3 0 0,1 8 122 0 0,0-14-93 0 0,0 0-137 0 0,0 12-184 0 0,1-6 273 0 0,-1-1-1 0 0,1 0 1 0 0,-1 1 0 0 0,0-1-1 0 0,1 1 1 0 0,-1-1 0 0 0,1 0-1 0 0,-1 1 1 0 0,1-1 0 0 0,-1 0 0 0 0,1 1-1 0 0,-1-1 1 0 0,1 0 0 0 0,-1 0-1 0 0,1 0 1 0 0,0 1 0 0 0,-1-1-1 0 0,1 0 1 0 0,-1 0 0 0 0,1 0-1 0 0,0 0 1 0 0,-1 0 0 0 0,1 0-1 0 0,-1 0 1 0 0,1 0 0 0 0,0 0-1 0 0,-1-1 1 0 0,1 1 0 0 0,-1 0-1 0 0,1 0 20 0 0,0 0-22 0 0,0-1-1 0 0,0 1 1 0 0,0 0-1 0 0,0 0 1 0 0,0 0 0 0 0,1 0-1 0 0,-1 0 1 0 0,0 1-1 0 0,0-1 1 0 0,0 0-1 0 0,0 0 1 0 0,0 1-1 0 0,0-1 1 0 0,0 1-1 0 0,0-1 1 0 0,0 1-1 0 0,0-1 1 0 0,0 1-1 0 0,0-1 23 0 0,-1 2 0 0 0,1-1 0 0 0,0 1 0 0 0,0-1 0 0 0,0 1 0 0 0,0-1-1 0 0,0 0 1 0 0,0 0 0 0 0,1 0 0 0 0,-1 0 0 0 0,0 1 0 0 0,1-2-1 0 0,-1 1 1 0 0,1 0 0 0 0,-1 0 0 0 0,1 0 0 0 0,-1-1 0 0 0,1 1 0 0 0,-1 0-1 0 0,1-1 1 0 0,1 0 13 0 0,1 0 0 0 0,-1 1 1 0 0,0-2-1 0 0,1 1 0 0 0,-1 0 0 0 0,0-1 0 0 0,4 0-13 0 0,21-3 125 0 0,-24 4-105 0 0,-1 1 1 0 0,1-1-1 0 0,0 1 0 0 0,-1 0 1 0 0,1 0-1 0 0,-1 0 0 0 0,1 0 1 0 0,0 1-21 0 0,0-1 2 0 0,-1 1-1 0 0,0-1 1 0 0,1 0 0 0 0,-1-1 0 0 0,1 1 0 0 0,-1 0-1 0 0,1-1 1 0 0,1 0-2 0 0,4 1 0 0 0,-1 0 0 0 0,1 0 1 0 0,0 0-1 0 0,0 1 0 0 0,-1 1 0 0 0,1 0 0 0 0,3 2 0 0 0,-4-4-4 0 0,-1 1 0 0 0,0-1 0 0 0,1 0 0 0 0,-1 0 0 0 0,1-1 0 0 0,-1 0 0 0 0,1-1 0 0 0,0 1 4 0 0,0-1-5 0 0,1 0-1 0 0,-1 1 1 0 0,1 1 0 0 0,0 0 0 0 0,-1 0-1 0 0,2 0 6 0 0,1 3-4 0 0,2-1-2 0 0,0 0 1 0 0,-1 0 0 0 0,1-1 0 0 0,1-1 0 0 0,2 0 5 0 0,21-5-10 0 0,-31 3 5 0 0,0 0 0 0 0,0 0-1 0 0,0 0 1 0 0,0 1 0 0 0,0 0-1 0 0,3 0 6 0 0,-7 1-2 0 0,0 0 0 0 0,1 0 0 0 0,-1 0-1 0 0,0 0 1 0 0,1 0 0 0 0,-1 0-1 0 0,0 0 1 0 0,0 1 0 0 0,0-1 0 0 0,0 1-1 0 0,-1 0 1 0 0,3 1 2 0 0,-3-2-2 0 0,0 1-1 0 0,0-1 1 0 0,0 0-1 0 0,0 0 1 0 0,1 1-1 0 0,-1-1 1 0 0,1 0-1 0 0,-1 0 1 0 0,1-1-1 0 0,-1 1 1 0 0,1 0-1 0 0,-1 0 1 0 0,1-1-1 0 0,-1 1 1 0 0,1-1-1 0 0,0 1 1 0 0,0-1-1 0 0,-1 0 1 0 0,1 0-1 0 0,0 0 1 0 0,-1 0-1 0 0,1 0 1 0 0,0 0-1 0 0,0 0 1 0 0,-1 0-1 0 0,1-1 1 0 0,1 1 2 0 0,3-3-11 0 0,0 2 1 0 0,0-1 0 0 0,1 1 0 0 0,-1 0-1 0 0,0 0 1 0 0,1 0 0 0 0,-1 1-1 0 0,0 0 1 0 0,1 1 0 0 0,-1-1 0 0 0,0 1-1 0 0,1 0 1 0 0,-1 1 0 0 0,5 1 10 0 0,2 0-1 0 0,1-2-1 0 0,-1 1 1 0 0,1-2 0 0 0,0 1 0 0 0,0-2 0 0 0,-1 0 0 0 0,1-1-1 0 0,0 0 2 0 0,16-6 0 0 0,-23 6 0 0 0,-1 0 0 0 0,1 0 0 0 0,-1 1 0 0 0,1 0 0 0 0,6 0 0 0 0,-5 0 13 0 0,-1 0 0 0 0,1 0 0 0 0,-1 0-1 0 0,1-1 1 0 0,0-1-13 0 0,-1 1 16 0 0,1 0 0 0 0,-1 0 0 0 0,1 1 0 0 0,-1 0 0 0 0,2 1-16 0 0,22-6 112 0 0,-2 1 0 0 0,-26 5-97 0 0,1-1-1 0 0,-1 1 0 0 0,0-1 0 0 0,0 0 0 0 0,0 0 0 0 0,1 0 0 0 0,-1 0 0 0 0,0 0 1 0 0,0-1-15 0 0,0 1 13 0 0,0-1 0 0 0,0 1 0 0 0,0 0 1 0 0,1 0-1 0 0,-1 0 0 0 0,0 1 1 0 0,1-1-1 0 0,-1 1 0 0 0,1-1-13 0 0,174 1 17 0 0,-143-2-35 0 0,-26 1 26 0 0,1 1 1 0 0,0-1 0 0 0,0 2-1 0 0,6 0-8 0 0,42 11 87 0 0,-36-7 14 0 0,0 0-1 0 0,7-1-100 0 0,-1-3 71 0 0,17 2 44 0 0,-26 2-20 0 0,-1 0 0 0 0,19 9-95 0 0,-33-13 5 0 0,0 0 0 0 0,0-1 0 0 0,0 1 0 0 0,0-1-1 0 0,1 0 1 0 0,-1 0 0 0 0,0 0 0 0 0,0 0-1 0 0,4-1-4 0 0,25 0 21 0 0,-21 7-18 0 0,-11-6-2 0 0,0 1-1 0 0,0 0 1 0 0,0-1-1 0 0,-1 1 0 0 0,1-1 1 0 0,0 1-1 0 0,0-1 1 0 0,0 1-1 0 0,0-1 0 0 0,0 0 1 0 0,0 1-1 0 0,0-1 1 0 0,0 0-1 0 0,0 0 0 0 0,0 0 1 0 0,1 0-1 0 0,5 0 1 0 0,0 0 1 0 0,-1 0 1 0 0,0 0-1 0 0,1 0 0 0 0,-1 1 1 0 0,0 0-1 0 0,0 0 1 0 0,0 1-1 0 0,0-1 0 0 0,5 3-2 0 0,-7-2-26 0 0,0-1-1 0 0,1 0 0 0 0,-1 0 1 0 0,0 0-1 0 0,0-1 1 0 0,0 0-1 0 0,0 0 0 0 0,1 0 1 0 0,-1 0-1 0 0,0 0 0 0 0,2-1 27 0 0,-2 0-28 0 0,0 1 0 0 0,1-1 0 0 0,-1 1 0 0 0,0 0 0 0 0,1 0-1 0 0,-1 1 1 0 0,0-1 0 0 0,0 1 0 0 0,0 0 0 0 0,2 1 28 0 0,-4-1-6 0 0,-1 0 0 0 0,1 0 0 0 0,0-1 0 0 0,-1 1 0 0 0,1 0 0 0 0,-1-1 0 0 0,1 1 0 0 0,0-1 0 0 0,0 1 0 0 0,-1-1 0 0 0,1 0 0 0 0,0 0 0 0 0,0 0 0 0 0,-1 0 0 0 0,1 0 0 0 0,0 0 0 0 0,0-1 0 0 0,-1 1 0 0 0,1 0 0 0 0,0-1 0 0 0,-1 1 0 0 0,1-1 0 0 0,0 0 0 0 0,-1 0 0 0 0,1 1 0 0 0,-1-1 0 0 0,1-1 6 0 0,8-1 0 0 0,1 0 0 0 0,-1 1 0 0 0,1 0 0 0 0,-1 0 0 0 0,1 1 0 0 0,-1 1 0 0 0,1-1 0 0 0,0 2 0 0 0,3 0 0 0 0,8 5 17 0 0,-18-5-15 0 0,0 1 1 0 0,1-1 0 0 0,-1 0 0 0 0,1-1 0 0 0,-1 1 0 0 0,4 0-3 0 0,-4-2 0 0 0,1 0 1 0 0,0 1 0 0 0,-1-1-1 0 0,1-1 1 0 0,-1 1 0 0 0,1-1-1 0 0,-1 0 1 0 0,0 0 0 0 0,0 0 0 0 0,3-2-1 0 0,-2 1 1 0 0,-1 0 1 0 0,0 1-1 0 0,1 0 1 0 0,-1 0-1 0 0,1 1 1 0 0,-1-1 0 0 0,1 1-1 0 0,0 0 1 0 0,0 0-1 0 0,4 0-1 0 0,-7 1 2 0 0,7 0 6 0 0,0 0 1 0 0,0 0-1 0 0,-1-1 1 0 0,1 0-1 0 0,-1 0 1 0 0,1-1-1 0 0,-1 0 1 0 0,2-2-9 0 0,-3 3 33 0 0,0-1 0 0 0,-1 1 1 0 0,1-1-1 0 0,0 2 0 0 0,0-1 1 0 0,-1 1-1 0 0,1 0 0 0 0,0 1 1 0 0,0-1-1 0 0,-1 1 0 0 0,1 1 1 0 0,0-1-1 0 0,-1 1 0 0 0,1 0 1 0 0,2 2-34 0 0,-6-2 3 0 0,0-1 0 0 0,1 0 1 0 0,-1 0-1 0 0,0 0 0 0 0,0-1 1 0 0,1 1-1 0 0,-1-1 0 0 0,0 1 1 0 0,1-1-1 0 0,-1 0 0 0 0,0-1 1 0 0,1 1-1 0 0,-1 0 0 0 0,0-1 1 0 0,1 0-1 0 0,0 0-3 0 0,-1 0 0 0 0,1 0 0 0 0,0 1 0 0 0,-1-1-1 0 0,1 1 1 0 0,0 0 0 0 0,0 0 0 0 0,-1 0 0 0 0,1 0 0 0 0,0 1 0 0 0,-1 0 0 0 0,1-1 0 0 0,3 2 0 0 0,3 4-10 0 0,-9-5 8 0 0,0 0 0 0 0,1-1-1 0 0,-1 1 1 0 0,0 0 0 0 0,1 0 0 0 0,-1-1-1 0 0,1 1 1 0 0,-1-1 0 0 0,1 1 0 0 0,-1-1-1 0 0,1 0 1 0 0,-1 1 0 0 0,1-1 0 0 0,-1 0-1 0 0,1 0 1 0 0,-1 0 0 0 0,1 0 0 0 0,-1-1-1 0 0,1 1 1 0 0,0 0 2 0 0,0-1-2 0 0,1 1 0 0 0,-1-1 0 0 0,0 1 0 0 0,1 0 0 0 0,-1 0 0 0 0,1 0 0 0 0,0 0 0 0 0,-1 0 0 0 0,0 0 0 0 0,1 1 1 0 0,-1-1-1 0 0,1 1 0 0 0,-1 0 0 0 0,1-1 0 0 0,-1 1 0 0 0,0 1 0 0 0,0-1 0 0 0,1 0 0 0 0,-1 0 0 0 0,0 1 0 0 0,0-1 0 0 0,0 1 0 0 0,0 0 2 0 0,1 1 7 0 0,0-1 0 0 0,0 0-1 0 0,0 0 1 0 0,1 0 0 0 0,-1-1 0 0 0,1 1-1 0 0,-1-1 1 0 0,1 1 0 0 0,-1-1-1 0 0,1 0 1 0 0,0-1 0 0 0,-1 1 0 0 0,3-1-7 0 0,9 0 41 0 0,19-1 51 0 0,-32 1-86 0 0,-1 0 0 0 0,1 0-1 0 0,-1 0 1 0 0,1 1-1 0 0,-1-1 1 0 0,1 0-1 0 0,-1 1 1 0 0,1-1-1 0 0,-1 1 1 0 0,1 0 0 0 0,-1-1-1 0 0,1 1 1 0 0,-1 0-1 0 0,0 0 1 0 0,0 0-1 0 0,2 1-5 0 0,-2-2 0 0 0,1 1-1 0 0,-1-1 1 0 0,1 1-1 0 0,-1-1 0 0 0,1 0 1 0 0,-1 0-1 0 0,1 0 1 0 0,-1 0-1 0 0,1 0 0 0 0,-1 0 1 0 0,1 0-1 0 0,0 0 1 0 0,-1 0-1 0 0,1-1 0 0 0,-1 1 1 0 0,1-1-1 0 0,-1 1 1 0 0,0-1-1 0 0,2 0 1 0 0,17-3-21 0 0,-15 4 11 0 0,0 0 0 0 0,0-1-1 0 0,0 1 1 0 0,0-1-1 0 0,0 0 1 0 0,0 0 0 0 0,0-1-1 0 0,0 1 1 0 0,-1-1-1 0 0,5-2 11 0 0,15-5-39 0 0,-23 9 38 0 0,-1-1 0 0 0,1 1-1 0 0,0 0 1 0 0,0 0 0 0 0,0 0 0 0 0,0 0-1 0 0,0 0 1 0 0,0 0 0 0 0,0 0 0 0 0,-1 0-1 0 0,1 0 1 0 0,0 0 0 0 0,0 0 0 0 0,0 1-1 0 0,0-1 1 0 0,0 0 0 0 0,-1 0 0 0 0,1 1-1 0 0,0-1 1 0 0,0 1 0 0 0,0-1 0 0 0,-1 1-1 0 0,1-1 1 0 0,0 1 0 0 0,0 0 1 0 0,1 1 0 0 0,0 0-1 0 0,1 0 1 0 0,0 0 0 0 0,-1 0 0 0 0,1 0 0 0 0,0 0 0 0 0,0-1 0 0 0,0 1 0 0 0,0-1-1 0 0,0 0 1 0 0,0 0 0 0 0,3 0 0 0 0,9 5 0 0 0,-8-5 0 0 0,-1 1 0 0 0,1-1 0 0 0,-1 0 0 0 0,1 0 0 0 0,0-1 0 0 0,-1 0 0 0 0,1 0 0 0 0,2-1 0 0 0,11-1-10 0 0,1 1-1 0 0,-1 1 0 0 0,16 1 11 0 0,10 1-8 0 0,-45-2 11 0 0,0 0-1 0 0,0 0 0 0 0,0 0 1 0 0,0 0-1 0 0,0 0 1 0 0,0 1-1 0 0,0-1 0 0 0,0 0 1 0 0,-1 1-1 0 0,1-1 0 0 0,0 1 1 0 0,0-1-1 0 0,0 1 0 0 0,0-1 1 0 0,-1 1-1 0 0,1 0 0 0 0,0-1 1 0 0,0 1-1 0 0,-1 0 0 0 0,1 0 1 0 0,-1-1-1 0 0,1 1 1 0 0,0 1-3 0 0,-1-1 2 0 0,1-1 1 0 0,-1 1-1 0 0,1 0 1 0 0,0 0-1 0 0,-1-1 1 0 0,1 1 0 0 0,0 0-1 0 0,-1-1 1 0 0,1 1-1 0 0,0 0 1 0 0,0-1-1 0 0,0 1 1 0 0,0-1 0 0 0,-1 1-1 0 0,1-1 1 0 0,0 0-1 0 0,0 1 1 0 0,0-1-1 0 0,0 0 1 0 0,0 0 0 0 0,0 0-1 0 0,0 0 1 0 0,1 1-3 0 0,26-3 38 0 0,-16 2-24 0 0,0-1 0 0 0,-1 1 0 0 0,1 1 0 0 0,6 1-14 0 0,-6 4 10 0 0,-12-6-9 0 0,1 0 0 0 0,0 1-1 0 0,-1-1 1 0 0,1 1-1 0 0,-1-1 1 0 0,1 0-1 0 0,0 1 1 0 0,0-1-1 0 0,-1 0 1 0 0,1 0-1 0 0,0 0 1 0 0,-1 1-1 0 0,1-1 1 0 0,0 0-1 0 0,0 0 1 0 0,-1 0-1 0 0,1 0 1 0 0,0 0-1 0 0,-1 0 1 0 0,1 0-1 0 0,0-1 1 0 0,0 1 0 0 0,-1 0-1 0 0,2 0 0 0 0,34-5 9 0 0,-8 2 25 0 0,-17-4-11 0 0,-10 7-23 0 0,-1-1 1 0 0,0 1-1 0 0,1-1 0 0 0,-1 1 1 0 0,1 0-1 0 0,-1-1 1 0 0,1 1-1 0 0,-1 0 1 0 0,1-1-1 0 0,-1 1 0 0 0,1 0 1 0 0,-1-1-1 0 0,1 1 1 0 0,-1 0-1 0 0,1 0 0 0 0,-1 0 1 0 0,1 0-1 0 0,-1 0 1 0 0,1-1-1 0 0,0 1 0 0 0,-1 0 1 0 0,1 0-1 0 0,-1 0 1 0 0,1 0-1 0 0,-1 1 0 0 0,1-1 1 0 0,0 0-1 0 0,-1 0 1 0 0,1 0-1 0 0,-1 0 0 0 0,1 1 1 0 0,-1-1-1 0 0,1 0 1 0 0,-1 0-1 0 0,1 1 1 0 0,-1-1-1 0 0,1 0 0 0 0,-1 1 0 0 0,8 3 0 0 0,-7-2 0 0 0,0-1 0 0 0,0 0 0 0 0,1 0 0 0 0,-1-1 0 0 0,1 1 0 0 0,-1 0 0 0 0,1 0 0 0 0,-1-1 0 0 0,1 1 0 0 0,-1-1 0 0 0,1 1 0 0 0,-1-1 0 0 0,1 0 0 0 0,0 0 0 0 0,-1 0 0 0 0,1 0 0 0 0,0 0 0 0 0,17 2 0 0 0,-18-2 0 0 0,0 0 0 0 0,-1 1 0 0 0,1-1 0 0 0,0 0 0 0 0,0 0 0 0 0,0 0 0 0 0,0 0 0 0 0,0 0 0 0 0,-1 0 0 0 0,1 0 0 0 0,0 0 0 0 0,0 0 0 0 0,0 0 0 0 0,0 0 0 0 0,0 0 0 0 0,-1 0 0 0 0,1-1 0 0 0,0 1 0 0 0,0 0 0 0 0,0-1 0 0 0,-1 1 0 0 0,1-1 0 0 0,0 1 0 0 0,0-1 0 0 0,-1 1 0 0 0,1-1 0 0 0,0 1 0 0 0,-1-1 0 0 0,1 0 0 0 0,-1 1 0 0 0,1-1 0 0 0,-1 0 0 0 0,4 0-3 0 0,0 1 1 0 0,0-1-1 0 0,-1 1 0 0 0,1 0 0 0 0,0 0 0 0 0,0 1 0 0 0,-1-1 0 0 0,3 1 3 0 0,11 1 6 0 0,-17-3-5 0 0,0 1-1 0 0,1 0 1 0 0,-1 0-1 0 0,0-1 1 0 0,1 1 0 0 0,-1 0-1 0 0,0-1 1 0 0,0 1 0 0 0,0 0-1 0 0,0-1 1 0 0,1 1-1 0 0,-1-1 1 0 0,0 1 0 0 0,0 0-1 0 0,0-1 1 0 0,0 1-1 0 0,0 0 1 0 0,0-1 0 0 0,0 1-1 0 0,0-1 1 0 0,0 1-1 0 0,0 0 1 0 0,0-1 0 0 0,0 1-1 0 0,0-1 1 0 0,0 1-1 0 0,0 0 1 0 0,0-1 0 0 0,-1 1-1 0 0,1-1 1 0 0,0 1 0 0 0,0-1-1 0 0,0 1 1 0 0,-1-1 0 0 0,1 1 0 0 0,0-1 0 0 0,0 1 0 0 0,0-1 0 0 0,0 1 0 0 0,0-1 0 0 0,0 1-1 0 0,0-1 1 0 0,0 1 0 0 0,0-1 0 0 0,0 1 0 0 0,1 0 0 0 0,-1-1 0 0 0,0 1 0 0 0,0-1 0 0 0,0 1-1 0 0,0-1 1 0 0,1 1 0 0 0,-1-1 0 0 0,0 1 0 0 0,1 0 0 0 0,-1-1 0 0 0,0 1 0 0 0,1 0 0 0 0,-1-1-1 0 0,0 1 1 0 0,1 0 0 0 0,-1-1 0 0 0,0 1 0 0 0,1 0-1 0 0,-1 0 0 0 0,0 0 1 0 0,1 0-1 0 0,-1 0 0 0 0,0 0 1 0 0,0 0-1 0 0,0-1 0 0 0,0 1 1 0 0,1 0-1 0 0,-1 1 0 0 0,0-1 1 0 0,0 0-1 0 0,0 0 0 0 0,1 0 1 0 0,-1 0-1 0 0,0 0 0 0 0,0 0 1 0 0,0 0-1 0 0,0 0 0 0 0,1 0 1 0 0,-1 0-1 0 0,0 0 0 0 0,0 0 1 0 0,0 0-1 0 0,0 1 0 0 0,0-1 1 0 0,1 0-1 0 0,-1 0 0 0 0,0 0 1 0 0,0 0-1 0 0,0 0 0 0 0,0 1 0 0 0,0-1 1 0 0,0 0-1 0 0,0 0 0 0 0,0 0 1 0 0,0 0-1 0 0,0 1 0 0 0,0-1 1 0 0,1 0-1 0 0,-1 0 0 0 0,0 0 1 0 0,0 0-1 0 0,0 1 0 0 0,0-1 1 0 0,0 0-1 0 0,0 0 0 0 0,0 0 1 0 0,-1 1-1 0 0,1-1 0 0 0,0 0 1 0 0,0 0-1 0 0,0 0 0 0 0,0 0 1 0 0,0 1-1 0 0,-5 7-5 0 0,4-6-5 0 0,1-3 10 0 0,0 1 0 0 0,-1 0 0 0 0,1 0 0 0 0,0 0 0 0 0,0 0 0 0 0,-1-1 0 0 0,1 1 0 0 0,0 0-1 0 0,0 0 1 0 0,-1 0 0 0 0,1 0 0 0 0,0 0 0 0 0,0 0 0 0 0,-1 0 0 0 0,1 0 0 0 0,0 0 0 0 0,-1 0 0 0 0,1 0 0 0 0,0 0 0 0 0,0 0 0 0 0,-1 0 0 0 0,1 0 0 0 0,0 0 0 0 0,-1 0 0 0 0,1 0 0 0 0,0 0 0 0 0,0 0 0 0 0,-1 0 0 0 0,1 1 0 0 0,0-1 0 0 0,0 0 0 0 0,-1 0 0 0 0,1 0 0 0 0,0 0 0 0 0,0 1 0 0 0,0-1 0 0 0,-1 0 0 0 0,1 0 0 0 0,0 0 0 0 0,0 1 0 0 0,0-1 0 0 0,0 0 0 0 0,0 0 0 0 0,-1 1 0 0 0,1-1 0 0 0,0 0 0 0 0,0 0-1 0 0,0 1 1 0 0,0-1 0 0 0,0 0 0 0 0,0 1 0 0 0,0-1 0 0 0,0 0 0 0 0,0 0 0 0 0,0 1 0 0 0,0-1 0 0 0,0 0 0 0 0,0 1 0 0 0,0-1 0 0 0,0 0 0 0 0,0 0 0 0 0,0 1 0 0 0,1-1 0 0 0,-2 5 1 0 0,2-17 0 0 0,-11 11 102 0 0,7 1-2497 0 0,3 0-9164 0 0</inkml:trace>
  <inkml:trace contextRef="#ctx0" brushRef="#br0" timeOffset="2423.169">7138 2445 7384 0 0,'0'0'96'0'0,"0"0"0"0"0,-3 6 1 0 0,2-2-71 0 0,-16 28 217 0 0,16-29-180 0 0,0 0 0 0 0,0 0 0 0 0,1 0 0 0 0,0 1 0 0 0,-1-1 0 0 0,1 0 0 0 0,0 1 0 0 0,1-1 0 0 0,-1 0 0 0 0,1 2-63 0 0,0 9 556 0 0,-1-11-471 0 0,0 1 0 0 0,0-1 1 0 0,0 1-1 0 0,1-1 0 0 0,0 0 1 0 0,-1 1-1 0 0,1-1 0 0 0,1 0 1 0 0,-1 0-1 0 0,0 0 0 0 0,1 0 1 0 0,-1 0-1 0 0,1 0 0 0 0,0 0 1 0 0,0 0-1 0 0,0-1 0 0 0,0 1 1 0 0,3 2-86 0 0,-3-2 135 0 0,0 0 0 0 0,0 0 0 0 0,-1 0 1 0 0,1 1-1 0 0,-1-1 0 0 0,0 1 0 0 0,0-1 1 0 0,0 1-1 0 0,0 1-135 0 0,9 22 495 0 0,3 12 207 0 0,12 9-188 0 0,9 6-178 0 0,3 4 81 0 0,32 34 446 0 0,-45-56-447 0 0,-19-27-282 0 0,1-1 0 0 0,0 1 0 0 0,0-1 0 0 0,6 5-134 0 0,-4-3 122 0 0,-1 0 0 0 0,0 1 0 0 0,0 0 0 0 0,-1 0 0 0 0,-1 0 0 0 0,0 1 0 0 0,0 0 0 0 0,2 10-122 0 0,8 18 403 0 0,4-6-167 0 0,-15-28-191 0 0,0-1 0 0 0,-1 1 1 0 0,0 0-1 0 0,0 0 0 0 0,2 5-45 0 0,2 10 118 0 0,2 0 1 0 0,0-1-1 0 0,12 18-118 0 0,16 35 221 0 0,-19-37-156 0 0,-14-28-50 0 0,1-1 0 0 0,-2 1 1 0 0,1 0-1 0 0,-1 1 0 0 0,0 0-15 0 0,23 84 152 0 0,-23-85-138 0 0,1-1-1 0 0,0 0 1 0 0,0 1 0 0 0,0-1-1 0 0,3 2-13 0 0,14 26 65 0 0,21 36 166 0 0,-32-50-189 0 0,1 1 1 0 0,2-1-1 0 0,0-1 0 0 0,8 9-42 0 0,-18-24 4 0 0,12 26 33 0 0,-13-27-28 0 0,-1 0 0 0 0,1 0 0 0 0,0 1 0 0 0,0-1 0 0 0,0 0 0 0 0,1 0 0 0 0,-1-1 0 0 0,1 1 0 0 0,0-1 0 0 0,2 3-9 0 0,3 1 10 0 0,-1 0 1 0 0,0 0-1 0 0,0 1 1 0 0,-1 0-1 0 0,0 1 1 0 0,0-1-1 0 0,-1 1 0 0 0,0 0 1 0 0,-1 0-1 0 0,0 0 1 0 0,2 9-11 0 0,-5-16 0 0 0,0 2 1 0 0,1 1-1 0 0,-1-1 1 0 0,1 1-1 0 0,0-1 1 0 0,1 0 0 0 0,-1 0-1 0 0,1 0 1 0 0,-1 0-1 0 0,1 0 1 0 0,0-1-1 0 0,2 2 0 0 0,0 1-3 0 0,0 1 0 0 0,-1-1 0 0 0,0 1 0 0 0,0 0 0 0 0,0 0 0 0 0,-1 0 0 0 0,0 0 0 0 0,0 1 0 0 0,-1-1 0 0 0,1 6 3 0 0,14 34-24 0 0,11 13-41 0 0,-3 0 0 0 0,11 46 65 0 0,-34-101 4 0 0,1 1 0 0 0,0-1 0 0 0,0 1 0 0 0,0-1 0 0 0,3 4-4 0 0,-2-4 5 0 0,-1-1 0 0 0,0 1 0 0 0,0 0 0 0 0,0 0 0 0 0,-1 1 0 0 0,1 1-5 0 0,-1-1 15 0 0,1 1 0 0 0,-1-1 0 0 0,2 0 1 0 0,-1 0-1 0 0,1 0 0 0 0,-1-1 0 0 0,2 1 1 0 0,-1-1-1 0 0,0 0 0 0 0,1 0 0 0 0,0 0 0 0 0,5 3-15 0 0,-6-5 18 0 0,-1 1-1 0 0,1 0 0 0 0,-1 0 1 0 0,0 0-1 0 0,0 0 0 0 0,0 0 0 0 0,2 5-17 0 0,-3-5 12 0 0,0 0-1 0 0,1 1 1 0 0,0-1-1 0 0,0-1 1 0 0,0 1-1 0 0,0 0 1 0 0,0-1-1 0 0,1 0 0 0 0,0 1-11 0 0,4 2 32 0 0,0 1 0 0 0,0 0 0 0 0,-1 1-1 0 0,0 0 1 0 0,0 0 0 0 0,-1 0 0 0 0,0 1-1 0 0,0 1-31 0 0,1 0 33 0 0,0 0-1 0 0,0 0 0 0 0,0-1 1 0 0,1 0-1 0 0,1-1 0 0 0,0 1-32 0 0,-3-4 13 0 0,-1 1 0 0 0,0-1 0 0 0,0 1-1 0 0,0 0 1 0 0,-1 0 0 0 0,0 1-13 0 0,11 13 5 0 0,8 4-7 0 0,-17-18-21 0 0,0 0-1 0 0,0 1 0 0 0,0 0 1 0 0,3 5 23 0 0,4 8-53 0 0,-9-15 30 0 0,0 1-1 0 0,-1 0 1 0 0,1 0-1 0 0,-1 0 1 0 0,0 0-1 0 0,-1 0 0 0 0,2 7 24 0 0,-2-7-12 0 0,1 0 0 0 0,-1-1-1 0 0,1 1 1 0 0,0-1-1 0 0,1 1 1 0 0,-1-1 0 0 0,1 0-1 0 0,0 0 1 0 0,0 0 12 0 0,2 1 19 0 0,-1 0 1 0 0,0 1-1 0 0,-1 0 1 0 0,3 5-20 0 0,23 39 121 0 0,-22-31-55 0 0,-7-17-66 0 0,0 0 1 0 0,0 0 0 0 0,0 1 0 0 0,1-1-1 0 0,0 0 1 0 0,-1-1 0 0 0,1 1 0 0 0,0 0-1 0 0,1 0 0 0 0,-1 0 1 0 0,1 0 0 0 0,-1 1 0 0 0,0-1 0 0 0,-1 0-1 0 0,1 0 1 0 0,0 1 0 0 0,-1-1 0 0 0,0 1-1 0 0,0 0 1 0 0,0 1-1 0 0,0-1 0 0 0,1 0 0 0 0,-1 1 0 0 0,1-1 0 0 0,-1 0-1 0 0,1 0 1 0 0,0 0 0 0 0,1-1 0 0 0,0 2 0 0 0,11 8-5 0 0,-12-11 4 0 0,0 0 0 0 0,1 0 0 0 0,-1 0 1 0 0,0 0-1 0 0,0 0 0 0 0,0 0 0 0 0,-1 1 0 0 0,1-1 1 0 0,-1 1-1 0 0,1-1 0 0 0,-1 1 0 0 0,1 0 1 0 0,3 15-6 0 0,-3-13-3 0 0,0 0-1 0 0,-1 0 1 0 0,0 0-1 0 0,0 0 1 0 0,0 0 0 0 0,0 0-1 0 0,-1 1 10 0 0,1-1-8 0 0,0 1 0 0 0,0 0 0 0 0,0 0 0 0 0,1-1 0 0 0,0 1 0 0 0,0-1 0 0 0,1 1 0 0 0,-1-1 0 0 0,1 0 0 0 0,0 0 0 0 0,0 0 0 0 0,1 0 0 0 0,0-1 0 0 0,0 0 0 0 0,0 1 0 0 0,0-1 0 0 0,3 1 8 0 0,17 19-6 0 0,-24-23 11 0 0,1-1 1 0 0,-1 1 0 0 0,0-1-1 0 0,1 0 1 0 0,-1 1 0 0 0,0-1-1 0 0,1 1 1 0 0,-1-1 0 0 0,0 1-1 0 0,0-1 1 0 0,1 1 0 0 0,-1-1-1 0 0,0 1 1 0 0,0 0-1 0 0,0-1 1 0 0,0 1 0 0 0,0-1-1 0 0,0 1 1 0 0,0-1 0 0 0,0 1-1 0 0,0 0 1 0 0,0-1-6 0 0,0 1 2 0 0,0-1 0 0 0,0 1 0 0 0,0 0 0 0 0,0-1 0 0 0,0 1-1 0 0,0 0 1 0 0,0-1 0 0 0,0 1 0 0 0,1-1 0 0 0,-1 1 0 0 0,0 0 0 0 0,0-1 0 0 0,1 1 0 0 0,-1-1 0 0 0,0 1 0 0 0,1 0-1 0 0,-1-1 1 0 0,1 1-2 0 0,11 12 15 0 0,-12-12-11 0 0,1 0-1 0 0,0 0 1 0 0,-1 0-1 0 0,1 0 1 0 0,0-1-1 0 0,-1 1 1 0 0,1 0 0 0 0,0 0-1 0 0,0-1 1 0 0,0 1-1 0 0,0 0 1 0 0,0-1-1 0 0,0 1 1 0 0,0-1 0 0 0,0 1-1 0 0,0-1 1 0 0,0 0-1 0 0,0 1 1 0 0,0-1-1 0 0,0 0 1 0 0,0 0 0 0 0,0 0-1 0 0,1 0 1 0 0,-1 0-1 0 0,0 0-3 0 0,-1 32 104 0 0,0-30-101 0 0,0 0 0 0 0,0 0-1 0 0,1 0 1 0 0,-1 0 0 0 0,0-1-1 0 0,1 1 1 0 0,-1 0-1 0 0,1 0 1 0 0,0-1 0 0 0,0 1-1 0 0,-1 0 1 0 0,1-1 0 0 0,0 1-1 0 0,0-1 1 0 0,1 1 0 0 0,-1-1-1 0 0,0 1-2 0 0,8 11 11 0 0,-7-12-12 0 0,-1 1 0 0 0,-1 0 0 0 0,1 0 0 0 0,0 0 0 0 0,0 0 1 0 0,-1 0-1 0 0,1 0 0 0 0,-1 0 0 0 0,0 0 0 0 0,1 0 0 0 0,-1 0 0 0 0,0 0 0 0 0,0 0 0 0 0,0 0 0 0 0,-1 0 1 0 0,1 12-14 0 0,0-7-7 0 0,0 1 0 0 0,0-1 0 0 0,0 0 0 0 0,2 7 21 0 0,-2-14 0 0 0,0 0 0 0 0,0 0 1 0 0,0 1-1 0 0,0-1 0 0 0,0 0 0 0 0,0 0 0 0 0,0 0 0 0 0,0 0 0 0 0,0 0 0 0 0,0 0 0 0 0,0 1 0 0 0,0-1 0 0 0,0 0 0 0 0,0 0 0 0 0,0 0 0 0 0,0 0 0 0 0,0 0 0 0 0,0 0 0 0 0,-1 1 0 0 0,1-1 0 0 0,0 0 0 0 0,0 0 0 0 0,0 0 1 0 0,0 0-1 0 0,0 0 0 0 0,0 0 0 0 0,0 0 0 0 0,-1 0 0 0 0,1 0 0 0 0,0 0 0 0 0,0 0 0 0 0,0 0 0 0 0,0 1 0 0 0,0-1 0 0 0,0 0 0 0 0,-1 0 0 0 0,1 0 0 0 0,0 0 0 0 0,0 0 0 0 0,0 0 0 0 0,0 0 0 0 0,0 0 0 0 0,-1 0 1 0 0,1 0-1 0 0,0-1 0 0 0,0 1 0 0 0,0 0 0 0 0,0 0 0 0 0,0 0 0 0 0,0 0 0 0 0,-1 0 0 0 0,1 0 0 0 0,0 0 0 0 0,0 0 0 0 0,0 0 0 0 0,0 0 0 0 0,0 0 0 0 0,0 0 0 0 0,0-1 0 0 0,0 1 0 0 0,-1 0 0 0 0,-2-2-2353 0 0,0-2-9168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153</a:t>
            </a:fld>
            <a:endParaRPr lang="en-US"/>
          </a:p>
        </p:txBody>
      </p:sp>
    </p:spTree>
    <p:extLst>
      <p:ext uri="{BB962C8B-B14F-4D97-AF65-F5344CB8AC3E}">
        <p14:creationId xmlns:p14="http://schemas.microsoft.com/office/powerpoint/2010/main" val="2938542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47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154437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35</a:t>
            </a:fld>
            <a:endParaRPr lang="en-US"/>
          </a:p>
        </p:txBody>
      </p:sp>
    </p:spTree>
    <p:extLst>
      <p:ext uri="{BB962C8B-B14F-4D97-AF65-F5344CB8AC3E}">
        <p14:creationId xmlns:p14="http://schemas.microsoft.com/office/powerpoint/2010/main" val="232763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63</a:t>
            </a:fld>
            <a:endParaRPr lang="en-US"/>
          </a:p>
        </p:txBody>
      </p:sp>
    </p:spTree>
    <p:extLst>
      <p:ext uri="{BB962C8B-B14F-4D97-AF65-F5344CB8AC3E}">
        <p14:creationId xmlns:p14="http://schemas.microsoft.com/office/powerpoint/2010/main" val="301852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73</a:t>
            </a:fld>
            <a:endParaRPr lang="en-US"/>
          </a:p>
        </p:txBody>
      </p:sp>
    </p:spTree>
    <p:extLst>
      <p:ext uri="{BB962C8B-B14F-4D97-AF65-F5344CB8AC3E}">
        <p14:creationId xmlns:p14="http://schemas.microsoft.com/office/powerpoint/2010/main" val="2129805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106</a:t>
            </a:fld>
            <a:endParaRPr lang="en-US"/>
          </a:p>
        </p:txBody>
      </p:sp>
    </p:spTree>
    <p:extLst>
      <p:ext uri="{BB962C8B-B14F-4D97-AF65-F5344CB8AC3E}">
        <p14:creationId xmlns:p14="http://schemas.microsoft.com/office/powerpoint/2010/main" val="51973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138</a:t>
            </a:fld>
            <a:endParaRPr lang="en-US"/>
          </a:p>
        </p:txBody>
      </p:sp>
    </p:spTree>
    <p:extLst>
      <p:ext uri="{BB962C8B-B14F-4D97-AF65-F5344CB8AC3E}">
        <p14:creationId xmlns:p14="http://schemas.microsoft.com/office/powerpoint/2010/main" val="335494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150</a:t>
            </a:fld>
            <a:endParaRPr lang="en-US"/>
          </a:p>
        </p:txBody>
      </p:sp>
    </p:spTree>
    <p:extLst>
      <p:ext uri="{BB962C8B-B14F-4D97-AF65-F5344CB8AC3E}">
        <p14:creationId xmlns:p14="http://schemas.microsoft.com/office/powerpoint/2010/main" val="135521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11/19/2019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800" smtClean="0">
                <a:solidFill>
                  <a:schemeClr val="tx1">
                    <a:lumMod val="75000"/>
                    <a:lumOff val="25000"/>
                  </a:schemeClr>
                </a:solidFill>
                <a:latin typeface="+mj-lt"/>
              </a:defRPr>
            </a:lvl1pPr>
            <a:lvl2pPr>
              <a:defRPr lang="en-US" sz="1800" dirty="0" smtClean="0">
                <a:solidFill>
                  <a:schemeClr val="tx1">
                    <a:lumMod val="75000"/>
                    <a:lumOff val="25000"/>
                  </a:schemeClr>
                </a:solidFill>
              </a:defRPr>
            </a:lvl2pPr>
            <a:lvl3pPr>
              <a:defRPr lang="en-US" sz="1800" dirty="0" smtClean="0">
                <a:solidFill>
                  <a:schemeClr val="tx1">
                    <a:lumMod val="75000"/>
                    <a:lumOff val="25000"/>
                  </a:schemeClr>
                </a:solidFill>
              </a:defRPr>
            </a:lvl3pPr>
            <a:lvl4pPr>
              <a:defRPr lang="en-US" sz="1800" dirty="0" smtClean="0">
                <a:solidFill>
                  <a:schemeClr val="tx1">
                    <a:lumMod val="75000"/>
                    <a:lumOff val="25000"/>
                  </a:schemeClr>
                </a:solidFill>
              </a:defRPr>
            </a:lvl4pPr>
            <a:lvl5pPr>
              <a:defRPr lang="en-US" sz="1800" dirty="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endParaRPr lang="en-US" spc="302" dirty="0"/>
          </a:p>
        </p:txBody>
      </p:sp>
    </p:spTree>
    <p:extLst>
      <p:ext uri="{BB962C8B-B14F-4D97-AF65-F5344CB8AC3E}">
        <p14:creationId xmlns:p14="http://schemas.microsoft.com/office/powerpoint/2010/main" val="66811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19195" y="715362"/>
            <a:ext cx="11353608"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56605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11/19/2019</a:t>
            </a:fld>
            <a:endParaRPr lang="en-US"/>
          </a:p>
        </p:txBody>
      </p:sp>
      <p:sp>
        <p:nvSpPr>
          <p:cNvPr id="6" name="Holder 6"/>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602873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2857295"/>
            <a:ext cx="11752842" cy="1142744"/>
          </a:xfrm>
          <a:custGeom>
            <a:avLst/>
            <a:gdLst/>
            <a:ahLst/>
            <a:cxnLst/>
            <a:rect l="l" t="t" r="r" b="b"/>
            <a:pathLst>
              <a:path w="9720580" h="944879">
                <a:moveTo>
                  <a:pt x="9720580" y="0"/>
                </a:moveTo>
                <a:lnTo>
                  <a:pt x="0" y="0"/>
                </a:lnTo>
                <a:lnTo>
                  <a:pt x="0" y="944879"/>
                </a:lnTo>
                <a:lnTo>
                  <a:pt x="9720580" y="944879"/>
                </a:lnTo>
                <a:lnTo>
                  <a:pt x="9720580" y="0"/>
                </a:lnTo>
                <a:close/>
              </a:path>
            </a:pathLst>
          </a:custGeom>
          <a:solidFill>
            <a:srgbClr val="0066B2"/>
          </a:solidFill>
        </p:spPr>
        <p:txBody>
          <a:bodyPr wrap="square" lIns="0" tIns="0" rIns="0" bIns="0" rtlCol="0"/>
          <a:lstStyle/>
          <a:p>
            <a:endParaRPr sz="2176"/>
          </a:p>
        </p:txBody>
      </p:sp>
      <p:sp>
        <p:nvSpPr>
          <p:cNvPr id="2" name="Holder 2"/>
          <p:cNvSpPr>
            <a:spLocks noGrp="1"/>
          </p:cNvSpPr>
          <p:nvPr>
            <p:ph type="title"/>
          </p:nvPr>
        </p:nvSpPr>
        <p:spPr/>
        <p:txBody>
          <a:bodyPr lIns="0" tIns="0" rIns="0" bIns="0"/>
          <a:lstStyle>
            <a:lvl1pPr>
              <a:defRPr sz="2902"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11/19/2019</a:t>
            </a:fld>
            <a:endParaRPr lang="en-US"/>
          </a:p>
        </p:txBody>
      </p:sp>
      <p:sp>
        <p:nvSpPr>
          <p:cNvPr id="5" name="Holder 5"/>
          <p:cNvSpPr>
            <a:spLocks noGrp="1"/>
          </p:cNvSpPr>
          <p:nvPr>
            <p:ph type="sldNum" sz="quarter" idx="7"/>
          </p:nvPr>
        </p:nvSpPr>
        <p:spPr/>
        <p:txBody>
          <a:bodyPr lIns="0" tIns="0" rIns="0" bIns="0"/>
          <a:lstStyle>
            <a:lvl1pPr>
              <a:defRPr sz="2176" b="1" i="0">
                <a:solidFill>
                  <a:schemeClr val="bg1"/>
                </a:solidFill>
                <a:latin typeface="Arial"/>
                <a:cs typeface="Arial"/>
              </a:defRPr>
            </a:lvl1pPr>
          </a:lstStyle>
          <a:p>
            <a:pPr marL="30711">
              <a:lnSpc>
                <a:spcPts val="2575"/>
              </a:lnSpc>
            </a:pPr>
            <a:fld id="{81D60167-4931-47E6-BA6A-407CBD079E47}" type="slidenum">
              <a:rPr lang="en-US" spc="302" smtClean="0"/>
              <a:pPr marL="30711">
                <a:lnSpc>
                  <a:spcPts val="2575"/>
                </a:lnSpc>
              </a:pPr>
              <a:t>‹#›</a:t>
            </a:fld>
            <a:endParaRPr lang="en-US" spc="302" dirty="0"/>
          </a:p>
        </p:txBody>
      </p:sp>
    </p:spTree>
    <p:extLst>
      <p:ext uri="{BB962C8B-B14F-4D97-AF65-F5344CB8AC3E}">
        <p14:creationId xmlns:p14="http://schemas.microsoft.com/office/powerpoint/2010/main" val="22591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94060" y="977942"/>
            <a:ext cx="7831134" cy="5165817"/>
          </a:xfrm>
          <a:prstGeom prst="rect">
            <a:avLst/>
          </a:prstGeom>
          <a:blipFill>
            <a:blip r:embed="rId2" cstate="print"/>
            <a:stretch>
              <a:fillRect/>
            </a:stretch>
          </a:blipFill>
        </p:spPr>
        <p:txBody>
          <a:bodyPr wrap="square" lIns="0" tIns="0" rIns="0" bIns="0" rtlCol="0"/>
          <a:lstStyle/>
          <a:p>
            <a:endParaRPr sz="2176"/>
          </a:p>
        </p:txBody>
      </p:sp>
      <p:sp>
        <p:nvSpPr>
          <p:cNvPr id="4" name="Holder 4"/>
          <p:cNvSpPr>
            <a:spLocks noGrp="1"/>
          </p:cNvSpPr>
          <p:nvPr>
            <p:ph type="sldNum" sz="quarter" idx="7"/>
          </p:nvPr>
        </p:nvSpPr>
        <p:spPr>
          <a:xfrm>
            <a:off x="322459" y="6279714"/>
            <a:ext cx="444532" cy="978191"/>
          </a:xfrm>
        </p:spPr>
        <p:txBody>
          <a:bodyPr lIns="0" tIns="0" rIns="0" bIns="0"/>
          <a:lstStyle>
            <a:lvl1pPr>
              <a:defRPr sz="2176" b="1" i="0">
                <a:solidFill>
                  <a:schemeClr val="bg1"/>
                </a:solidFill>
                <a:latin typeface="Arial"/>
                <a:cs typeface="Arial"/>
              </a:defRPr>
            </a:lvl1pPr>
          </a:lstStyle>
          <a:p>
            <a:pPr marL="30711">
              <a:lnSpc>
                <a:spcPts val="2575"/>
              </a:lnSpc>
            </a:pPr>
            <a:r>
              <a:rPr lang="en-US" spc="302"/>
              <a:t>&lt;&gt;</a:t>
            </a:r>
          </a:p>
          <a:p>
            <a:pPr marL="30711">
              <a:lnSpc>
                <a:spcPts val="2575"/>
              </a:lnSpc>
            </a:pPr>
            <a:fld id="{81D60167-4931-47E6-BA6A-407CBD079E47}" type="slidenum">
              <a:rPr spc="302" smtClean="0"/>
              <a:pPr marL="30711">
                <a:lnSpc>
                  <a:spcPts val="2575"/>
                </a:lnSpc>
              </a:pPr>
              <a:t>‹#›</a:t>
            </a:fld>
            <a:endParaRPr spc="302" dirty="0"/>
          </a:p>
        </p:txBody>
      </p:sp>
    </p:spTree>
    <p:extLst>
      <p:ext uri="{BB962C8B-B14F-4D97-AF65-F5344CB8AC3E}">
        <p14:creationId xmlns:p14="http://schemas.microsoft.com/office/powerpoint/2010/main" val="1123296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dirty="0"/>
              <a:t>Edit Master text styles</a:t>
            </a:r>
          </a:p>
          <a:p>
            <a:pPr marL="228600" lvl="0" indent="-228600" algn="l" defTabSz="914400" rtl="0" eaLnBrk="1" latinLnBrk="0" hangingPunct="1">
              <a:lnSpc>
                <a:spcPct val="90000"/>
              </a:lnSpc>
              <a:spcBef>
                <a:spcPct val="30000"/>
              </a:spcBef>
              <a:buFont typeface="Arial" panose="020B0604020202020204" pitchFamily="34" charset="0"/>
              <a:buChar char="•"/>
            </a:pPr>
            <a:r>
              <a:rPr lang="en-US" dirty="0"/>
              <a:t>Second level</a:t>
            </a:r>
          </a:p>
          <a:p>
            <a:pPr marL="685800" lvl="1" indent="-228600" algn="l" defTabSz="914400" rtl="0" eaLnBrk="1" latinLnBrk="0" hangingPunct="1">
              <a:lnSpc>
                <a:spcPct val="90000"/>
              </a:lnSpc>
              <a:spcBef>
                <a:spcPct val="30000"/>
              </a:spcBef>
              <a:buFont typeface="Arial" panose="020B0604020202020204" pitchFamily="34" charset="0"/>
              <a:buChar char="•"/>
            </a:pPr>
            <a:r>
              <a:rPr lang="en-US" dirty="0"/>
              <a:t>Third level</a:t>
            </a:r>
          </a:p>
          <a:p>
            <a:pPr marL="1143000" lvl="2" indent="-228600" algn="l" defTabSz="914400" rtl="0" eaLnBrk="1" latinLnBrk="0" hangingPunct="1">
              <a:lnSpc>
                <a:spcPct val="90000"/>
              </a:lnSpc>
              <a:spcBef>
                <a:spcPct val="30000"/>
              </a:spcBef>
              <a:buFont typeface="Arial" panose="020B0604020202020204" pitchFamily="34" charset="0"/>
              <a:buChar char="•"/>
            </a:pPr>
            <a:r>
              <a:rPr lang="en-US" dirty="0"/>
              <a:t>Fourth level</a:t>
            </a:r>
          </a:p>
          <a:p>
            <a:pPr marL="1600200" lvl="3" indent="-228600" algn="l" defTabSz="914400" rtl="0" eaLnBrk="1" latinLnBrk="0" hangingPunct="1">
              <a:lnSpc>
                <a:spcPct val="90000"/>
              </a:lnSpc>
              <a:spcBef>
                <a:spcPct val="30000"/>
              </a:spcBef>
              <a:buFont typeface="Arial" panose="020B0604020202020204" pitchFamily="34" charset="0"/>
              <a:buChar char="•"/>
            </a:pPr>
            <a:r>
              <a:rPr lang="en-US" dirty="0"/>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11/19/2019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28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hyperlink" Target="https://stackoverflow.com/questions/1855884/determine-font-color-based-on-background-color"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desmos.com/calculator/fmhotfn3q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hyperlink" Target="https://towardsdatascience.com/activation-functions-neural-networks-1cbd9f8d91d6"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hyperlink" Target="https://www.desmos.com/calculator/jwjn5rwfy6"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12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0.png"/></Relationships>
</file>

<file path=ppt/slides/_rels/slide12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0.png"/><Relationship Id="rId7" Type="http://schemas.openxmlformats.org/officeDocument/2006/relationships/image" Target="../media/image930.png"/><Relationship Id="rId2" Type="http://schemas.openxmlformats.org/officeDocument/2006/relationships/hyperlink" Target="https://youtu.be/LyGKycYT2v0" TargetMode="External"/><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desmos.com/calculator/fmhotfn3q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33.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22.png"/><Relationship Id="rId4" Type="http://schemas.openxmlformats.org/officeDocument/2006/relationships/customXml" Target="../ink/ink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60.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0.png"/><Relationship Id="rId4" Type="http://schemas.openxmlformats.org/officeDocument/2006/relationships/customXml" Target="../ink/ink5.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abs/1811.11553" TargetMode="Externa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47.xml.rels><?xml version="1.0" encoding="UTF-8" standalone="yes"?>
<Relationships xmlns="http://schemas.openxmlformats.org/package/2006/relationships"><Relationship Id="rId3" Type="http://schemas.openxmlformats.org/officeDocument/2006/relationships/hyperlink" Target="https://www.nytimes.com/2019/05/22/technology/personaltech/ai-google-duplex.html" TargetMode="External"/><Relationship Id="rId2" Type="http://schemas.openxmlformats.org/officeDocument/2006/relationships/hyperlink" Target="https://gizmodo.com/facial-recognition-flags-woman-on-bus-ad-for-jaywalking-1830654750" TargetMode="External"/><Relationship Id="rId1" Type="http://schemas.openxmlformats.org/officeDocument/2006/relationships/slideLayout" Target="../slideLayouts/slideLayout2.xml"/><Relationship Id="rId6" Type="http://schemas.openxmlformats.org/officeDocument/2006/relationships/hyperlink" Target="https://www.techrepublic.com/article/ai-how-big-a-deal-is-googles-latest-alphago-breakthrough/" TargetMode="External"/><Relationship Id="rId5" Type="http://schemas.openxmlformats.org/officeDocument/2006/relationships/hyperlink" Target="https://blog.keras.io/the-limitations-of-deep-learning.html" TargetMode="External"/><Relationship Id="rId4" Type="http://schemas.openxmlformats.org/officeDocument/2006/relationships/hyperlink" Target="https://www.theringer.com/tech/2019/5/16/18625127/driverless-cars-mirage-uber-lyft-tesla-timeline-profitabilit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towardsdatascience.com/is-deep-learning-already-hitting-its-limitations-c81826082ac3" TargetMode="External"/><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91.jpg"/><Relationship Id="rId7" Type="http://schemas.openxmlformats.org/officeDocument/2006/relationships/image" Target="../media/image104.jpg"/><Relationship Id="rId2" Type="http://schemas.openxmlformats.org/officeDocument/2006/relationships/hyperlink" Target="https://www.youtube.com/playlist?list=PLZHQObOWTQDNU6R1_67000Dx_ZCJB-3pi" TargetMode="External"/><Relationship Id="rId1" Type="http://schemas.openxmlformats.org/officeDocument/2006/relationships/slideLayout" Target="../slideLayouts/slideLayout5.xml"/><Relationship Id="rId6" Type="http://schemas.openxmlformats.org/officeDocument/2006/relationships/hyperlink" Target="https://learning.oreilly.com/library/view/grokking-deep-learning/9781617293702/" TargetMode="External"/><Relationship Id="rId11" Type="http://schemas.openxmlformats.org/officeDocument/2006/relationships/image" Target="../media/image107.jpg"/><Relationship Id="rId5" Type="http://schemas.openxmlformats.org/officeDocument/2006/relationships/image" Target="../media/image103.jpg"/><Relationship Id="rId10" Type="http://schemas.openxmlformats.org/officeDocument/2006/relationships/image" Target="../media/image107.svg"/><Relationship Id="rId4" Type="http://schemas.openxmlformats.org/officeDocument/2006/relationships/hyperlink" Target="https://www.amazon.com/Make-Your-Own-Neural-Network/dp/1530826608/ref=sr_1_1?keywords=make+your+own+neural+network&amp;qid=1555178151&amp;s=gateway&amp;sr=8-1" TargetMode="External"/><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hyperlink" Target="https://www.desmos.com/calculator/canygmx67n" TargetMode="External"/><Relationship Id="rId2" Type="http://schemas.openxmlformats.org/officeDocument/2006/relationships/hyperlink" Target="https://bit.ly/2UBhrMG" TargetMode="Externa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90.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inyurl.com/y2qmhfsr"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tinyurl.com/y6r7qjrp" TargetMode="External"/><Relationship Id="rId1" Type="http://schemas.openxmlformats.org/officeDocument/2006/relationships/slideLayout" Target="../slideLayouts/slideLayout2.xml"/><Relationship Id="rId4" Type="http://schemas.openxmlformats.org/officeDocument/2006/relationships/hyperlink" Target="http://en.wikipedia.org/wiki/File:Oak-forest-norris-tn1.jpg"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hyperlink" Target="https://tinyurl.com/yy38e9jj"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desmos.com/calculator/fvrnuhw0hy"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hyperlink" Target="https://www.desmos.com/calculator/xm56tvvalh"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ixabay.com/pt/subir-prussik-n%C3%B3-altas-montanhas-1366823/" TargetMode="External"/><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smos.com/calculator/wmwfolbvdk"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flickr.com/photos/laughingsquid/8063605106/in/set-72157631713749905" TargetMode="External"/><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hyperlink" Target="https://www.desmos.com/calculator/prs2p0sofc" TargetMode="External"/><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esmos.com/calculator/bsqtqfians"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desmos.com/calculator/cmeksxk5rk"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45.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46.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hyperlink" Target="https://www.desmos.com/calculator/blfcwrlnuw"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1.png"/></Relationships>
</file>

<file path=ppt/slides/_rels/slide4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4UNkQcBrLaQ" TargetMode="External"/><Relationship Id="rId2" Type="http://schemas.openxmlformats.org/officeDocument/2006/relationships/hyperlink" Target="https://youtu.be/AAW7WRFBKdw"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inyurl.com/y6r7qjrp"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4.emf"/><Relationship Id="rId5" Type="http://schemas.openxmlformats.org/officeDocument/2006/relationships/package" Target="../embeddings/Microsoft_Excel_Worksheet1.xlsx"/><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priorprobability.com/2013/12/22/bayes-again/" TargetMode="External"/><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en.wikipedia.org/wiki/Bayes%27_theore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Bayes%27_theorem" TargetMode="External"/><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en.wikipedia.org/wiki/File:Oak-forest-norris-tn1.jpg"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hyperlink" Target="http://simharry3.deviantart.com/art/forked-lightning-237648254" TargetMode="External"/><Relationship Id="rId5" Type="http://schemas.openxmlformats.org/officeDocument/2006/relationships/image" Target="../media/image60.jpg"/><Relationship Id="rId4" Type="http://schemas.openxmlformats.org/officeDocument/2006/relationships/image" Target="../media/image59.emf"/></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1.emf"/><Relationship Id="rId4" Type="http://schemas.openxmlformats.org/officeDocument/2006/relationships/package" Target="../embeddings/Microsoft_Excel_Worksheet3.xlsx"/></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40.png"/><Relationship Id="rId4" Type="http://schemas.openxmlformats.org/officeDocument/2006/relationships/image" Target="../media/image70.emf"/></Relationships>
</file>

<file path=ppt/slides/_rels/slide8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0.png"/><Relationship Id="rId4" Type="http://schemas.openxmlformats.org/officeDocument/2006/relationships/image" Target="../media/image70.emf"/></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Python_regius_-_ball_python.jpg" TargetMode="External"/><Relationship Id="rId3" Type="http://schemas.openxmlformats.org/officeDocument/2006/relationships/hyperlink" Target="https://en.wikipedia.org/wiki/Common_swift" TargetMode="External"/><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pixabay.com/en/prairie-dog-gophers-croissant-208539/"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60.png"/><Relationship Id="rId4" Type="http://schemas.openxmlformats.org/officeDocument/2006/relationships/image" Target="../media/image70.emf"/></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73.png"/><Relationship Id="rId4" Type="http://schemas.openxmlformats.org/officeDocument/2006/relationships/image" Target="../media/image72.emf"/></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png"/><Relationship Id="rId4" Type="http://schemas.openxmlformats.org/officeDocument/2006/relationships/image" Target="../media/image74.emf"/></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en.wikipedia.org/wiki/File:Appalachian_Cove_forest_on_Baxter_Creek_Trail_in_Great_Smoky_Mountains_National_Park.jpg" TargetMode="External"/><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wiki.roadtoamber.com/arden" TargetMode="External"/><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photoeverywhere.co.uk/britain/snowdonia/slides/trees4509.htm" TargetMode="External"/><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Machine Learning from Scratch</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Hacking ML without Libraries</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a:t>
            </a:r>
            <a:br>
              <a:rPr lang="en-US" sz="4400" dirty="0">
                <a:solidFill>
                  <a:schemeClr val="bg1"/>
                </a:solidFill>
              </a:rPr>
            </a:br>
            <a:r>
              <a:rPr lang="en-US" sz="4400" dirty="0">
                <a:solidFill>
                  <a:schemeClr val="bg1"/>
                </a:solidFill>
              </a:rPr>
              <a:t>Linear Regression and K-Means Clustering</a:t>
            </a:r>
          </a:p>
        </p:txBody>
      </p:sp>
    </p:spTree>
    <p:extLst>
      <p:ext uri="{BB962C8B-B14F-4D97-AF65-F5344CB8AC3E}">
        <p14:creationId xmlns:p14="http://schemas.microsoft.com/office/powerpoint/2010/main" val="11765503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pic>
        <p:nvPicPr>
          <p:cNvPr id="4" name="Picture 3"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291657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E175-3722-4E95-B5D9-5C12683F50AB}"/>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0EFCCDC9-F861-4981-99C3-0D2F6B179C8D}"/>
              </a:ext>
            </a:extLst>
          </p:cNvPr>
          <p:cNvSpPr>
            <a:spLocks noGrp="1"/>
          </p:cNvSpPr>
          <p:nvPr>
            <p:ph sz="quarter" idx="10"/>
          </p:nvPr>
        </p:nvSpPr>
        <p:spPr>
          <a:xfrm>
            <a:off x="539495" y="1435608"/>
            <a:ext cx="9125499" cy="3977640"/>
          </a:xfrm>
        </p:spPr>
        <p:txBody>
          <a:bodyPr/>
          <a:lstStyle/>
          <a:p>
            <a:r>
              <a:rPr lang="en-US" dirty="0"/>
              <a:t>Decision trees are effective because they do not overfit.</a:t>
            </a:r>
          </a:p>
          <a:p>
            <a:pPr marL="342900" indent="-342900">
              <a:buAutoNum type="alphaUcParenR"/>
            </a:pPr>
            <a:r>
              <a:rPr lang="en-US" dirty="0"/>
              <a:t>True</a:t>
            </a:r>
          </a:p>
          <a:p>
            <a:pPr marL="342900" indent="-342900">
              <a:buAutoNum type="alphaUcParenR"/>
            </a:pPr>
            <a:r>
              <a:rPr lang="en-US" dirty="0"/>
              <a:t>False </a:t>
            </a:r>
          </a:p>
        </p:txBody>
      </p:sp>
      <p:sp>
        <p:nvSpPr>
          <p:cNvPr id="4" name="Oval 3">
            <a:extLst>
              <a:ext uri="{FF2B5EF4-FFF2-40B4-BE49-F238E27FC236}">
                <a16:creationId xmlns:a16="http://schemas.microsoft.com/office/drawing/2014/main" id="{5EC2C7E7-EF98-4A82-92B1-E8DB7D1D6BB0}"/>
              </a:ext>
            </a:extLst>
          </p:cNvPr>
          <p:cNvSpPr/>
          <p:nvPr/>
        </p:nvSpPr>
        <p:spPr>
          <a:xfrm>
            <a:off x="382772" y="2817628"/>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in a forest&#10;&#10;Description automatically generated">
            <a:extLst>
              <a:ext uri="{FF2B5EF4-FFF2-40B4-BE49-F238E27FC236}">
                <a16:creationId xmlns:a16="http://schemas.microsoft.com/office/drawing/2014/main" id="{B46CA549-5781-4C86-8717-F53C7EB97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
        <p:nvSpPr>
          <p:cNvPr id="6" name="TextBox 5">
            <a:extLst>
              <a:ext uri="{FF2B5EF4-FFF2-40B4-BE49-F238E27FC236}">
                <a16:creationId xmlns:a16="http://schemas.microsoft.com/office/drawing/2014/main" id="{E3DD0B4D-F3F8-4D1A-A7F2-D31018FFFF72}"/>
              </a:ext>
            </a:extLst>
          </p:cNvPr>
          <p:cNvSpPr txBox="1"/>
          <p:nvPr/>
        </p:nvSpPr>
        <p:spPr>
          <a:xfrm>
            <a:off x="1818167" y="3476847"/>
            <a:ext cx="4800600" cy="914400"/>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Decision trees are so effective at fitting to data that they often overfit. Random forests and other techniques can be used to prevent overfitting</a:t>
            </a:r>
          </a:p>
        </p:txBody>
      </p:sp>
    </p:spTree>
    <p:extLst>
      <p:ext uri="{BB962C8B-B14F-4D97-AF65-F5344CB8AC3E}">
        <p14:creationId xmlns:p14="http://schemas.microsoft.com/office/powerpoint/2010/main" val="158745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pic>
        <p:nvPicPr>
          <p:cNvPr id="5" name="Picture 4" descr="A close up of a plant&#10;&#10;Description automatically generated">
            <a:extLst>
              <a:ext uri="{FF2B5EF4-FFF2-40B4-BE49-F238E27FC236}">
                <a16:creationId xmlns:a16="http://schemas.microsoft.com/office/drawing/2014/main" id="{11F4AD28-02BA-4899-BC76-233D59FD7D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1236335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10518364" cy="3977640"/>
          </a:xfrm>
        </p:spPr>
        <p:txBody>
          <a:bodyPr>
            <a:normAutofit lnSpcReduction="10000"/>
          </a:bodyPr>
          <a:lstStyle/>
          <a:p>
            <a:r>
              <a:rPr lang="en-US" dirty="0"/>
              <a:t>You have 100 patients. 44 have Celiac disease, 56 do not. </a:t>
            </a:r>
          </a:p>
          <a:p>
            <a:r>
              <a:rPr lang="en-US" dirty="0"/>
              <a:t>What is the GINI impurity of Celiac to non-Celiac patients?  </a:t>
            </a:r>
          </a:p>
          <a:p>
            <a:r>
              <a:rPr lang="en-US" dirty="0"/>
              <a:t>A) .4928</a:t>
            </a:r>
          </a:p>
          <a:p>
            <a:r>
              <a:rPr lang="en-US" dirty="0"/>
              <a:t>B) .44</a:t>
            </a:r>
          </a:p>
          <a:p>
            <a:r>
              <a:rPr lang="en-US" dirty="0"/>
              <a:t>C) .56</a:t>
            </a:r>
          </a:p>
          <a:p>
            <a:r>
              <a:rPr lang="en-US" dirty="0"/>
              <a:t>D) .4720</a:t>
            </a:r>
          </a:p>
          <a:p>
            <a:endParaRPr lang="en-US" dirty="0"/>
          </a:p>
        </p:txBody>
      </p:sp>
      <p:sp>
        <p:nvSpPr>
          <p:cNvPr id="4" name="Oval 3">
            <a:extLst>
              <a:ext uri="{FF2B5EF4-FFF2-40B4-BE49-F238E27FC236}">
                <a16:creationId xmlns:a16="http://schemas.microsoft.com/office/drawing/2014/main" id="{64A33EAD-529D-4CC8-80B9-B1F5909DE373}"/>
              </a:ext>
            </a:extLst>
          </p:cNvPr>
          <p:cNvSpPr/>
          <p:nvPr/>
        </p:nvSpPr>
        <p:spPr>
          <a:xfrm>
            <a:off x="340242" y="2727252"/>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C4797C-2CFE-4915-B513-3FE84D6CE0F4}"/>
              </a:ext>
            </a:extLst>
          </p:cNvPr>
          <p:cNvSpPr txBox="1"/>
          <p:nvPr/>
        </p:nvSpPr>
        <p:spPr>
          <a:xfrm>
            <a:off x="2020186" y="2806996"/>
            <a:ext cx="4800600" cy="914400"/>
          </a:xfrm>
          <a:prstGeom prst="rect">
            <a:avLst/>
          </a:prstGeom>
        </p:spPr>
        <p:txBody>
          <a:bodyPr vert="horz" wrap="square" lIns="91440" tIns="45720" rIns="91440" bIns="45720" rtlCol="0">
            <a:normAutofit/>
          </a:bodyPr>
          <a:lstStyle/>
          <a:p>
            <a:pPr algn="l">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4957B1-90D9-4D79-85F6-111F94D53379}"/>
                  </a:ext>
                </a:extLst>
              </p:cNvPr>
              <p:cNvSpPr txBox="1"/>
              <p:nvPr/>
            </p:nvSpPr>
            <p:spPr>
              <a:xfrm>
                <a:off x="850605" y="2687380"/>
                <a:ext cx="4800600" cy="914400"/>
              </a:xfrm>
              <a:prstGeom prst="rect">
                <a:avLst/>
              </a:prstGeom>
            </p:spPr>
            <p:txBody>
              <a:bodyPr vert="horz" wrap="square" lIns="91440" tIns="45720" rIns="91440" bIns="45720" rtlCol="0">
                <a:normAutofit fontScale="92500"/>
              </a:bodyPr>
              <a:lstStyle/>
              <a:p>
                <a:pPr>
                  <a:spcAft>
                    <a:spcPts val="2000"/>
                  </a:spcAft>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cs typeface="Segoe UI" panose="020B0502040204020203" pitchFamily="34" charset="0"/>
                        </a:rPr>
                        <m:t>1</m:t>
                      </m:r>
                      <m:r>
                        <a:rPr lang="en-US" sz="1600" b="0" i="1" smtClean="0">
                          <a:solidFill>
                            <a:srgbClr val="FF0000"/>
                          </a:solidFill>
                          <a:latin typeface="Cambria Math" panose="02040503050406030204" pitchFamily="18" charset="0"/>
                          <a:cs typeface="Segoe UI" panose="020B0502040204020203" pitchFamily="34" charset="0"/>
                        </a:rPr>
                        <m:t> −</m:t>
                      </m:r>
                      <m:sSup>
                        <m:sSupPr>
                          <m:ctrlPr>
                            <a:rPr lang="en-US" sz="1600" b="0" i="1" smtClean="0">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i="1">
                                      <a:solidFill>
                                        <a:srgbClr val="FF0000"/>
                                      </a:solidFill>
                                      <a:latin typeface="Cambria Math" panose="02040503050406030204" pitchFamily="18" charset="0"/>
                                      <a:cs typeface="Segoe UI" panose="020B0502040204020203" pitchFamily="34" charset="0"/>
                                    </a:rPr>
                                    <m:t>44</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b="0" i="1" smtClean="0">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m:t>
                      </m:r>
                      <m:sSup>
                        <m:sSupPr>
                          <m:ctrlPr>
                            <a:rPr lang="en-US" sz="1600" i="1">
                              <a:solidFill>
                                <a:srgbClr val="FF0000"/>
                              </a:solidFill>
                              <a:latin typeface="Cambria Math" panose="02040503050406030204" pitchFamily="18" charset="0"/>
                              <a:cs typeface="Segoe UI" panose="020B0502040204020203" pitchFamily="34" charset="0"/>
                            </a:rPr>
                          </m:ctrlPr>
                        </m:sSupPr>
                        <m:e>
                          <m:d>
                            <m:dPr>
                              <m:ctrlPr>
                                <a:rPr lang="en-US" sz="1600" i="1">
                                  <a:solidFill>
                                    <a:srgbClr val="FF0000"/>
                                  </a:solidFill>
                                  <a:latin typeface="Cambria Math" panose="02040503050406030204" pitchFamily="18" charset="0"/>
                                  <a:cs typeface="Segoe UI" panose="020B0502040204020203" pitchFamily="34" charset="0"/>
                                </a:rPr>
                              </m:ctrlPr>
                            </m:dPr>
                            <m:e>
                              <m:f>
                                <m:fPr>
                                  <m:ctrlPr>
                                    <a:rPr lang="en-US" sz="1600" i="1">
                                      <a:solidFill>
                                        <a:srgbClr val="FF0000"/>
                                      </a:solidFill>
                                      <a:latin typeface="Cambria Math" panose="02040503050406030204" pitchFamily="18" charset="0"/>
                                      <a:cs typeface="Segoe UI" panose="020B0502040204020203" pitchFamily="34" charset="0"/>
                                    </a:rPr>
                                  </m:ctrlPr>
                                </m:fPr>
                                <m:num>
                                  <m:r>
                                    <a:rPr lang="en-US" sz="1600" b="0" i="1" smtClean="0">
                                      <a:solidFill>
                                        <a:srgbClr val="FF0000"/>
                                      </a:solidFill>
                                      <a:latin typeface="Cambria Math" panose="02040503050406030204" pitchFamily="18" charset="0"/>
                                      <a:cs typeface="Segoe UI" panose="020B0502040204020203" pitchFamily="34" charset="0"/>
                                    </a:rPr>
                                    <m:t>56</m:t>
                                  </m:r>
                                </m:num>
                                <m:den>
                                  <m:r>
                                    <a:rPr lang="en-US" sz="1600" i="1">
                                      <a:solidFill>
                                        <a:srgbClr val="FF0000"/>
                                      </a:solidFill>
                                      <a:latin typeface="Cambria Math" panose="02040503050406030204" pitchFamily="18" charset="0"/>
                                      <a:cs typeface="Segoe UI" panose="020B0502040204020203" pitchFamily="34" charset="0"/>
                                    </a:rPr>
                                    <m:t>100</m:t>
                                  </m:r>
                                </m:den>
                              </m:f>
                            </m:e>
                          </m:d>
                        </m:e>
                        <m:sup>
                          <m:r>
                            <a:rPr lang="en-US" sz="1600" i="1">
                              <a:solidFill>
                                <a:srgbClr val="FF0000"/>
                              </a:solidFill>
                              <a:latin typeface="Cambria Math" panose="02040503050406030204" pitchFamily="18" charset="0"/>
                              <a:cs typeface="Segoe UI" panose="020B0502040204020203" pitchFamily="34" charset="0"/>
                            </a:rPr>
                            <m:t>2</m:t>
                          </m:r>
                        </m:sup>
                      </m:sSup>
                      <m:r>
                        <a:rPr lang="en-US" sz="1600" b="0" i="1" smtClean="0">
                          <a:solidFill>
                            <a:srgbClr val="FF0000"/>
                          </a:solidFill>
                          <a:latin typeface="Cambria Math" panose="02040503050406030204" pitchFamily="18" charset="0"/>
                          <a:cs typeface="Segoe UI" panose="020B0502040204020203" pitchFamily="34" charset="0"/>
                        </a:rPr>
                        <m:t>= .</m:t>
                      </m:r>
                      <m:r>
                        <a:rPr lang="en-US" sz="1600" b="0" i="1" smtClean="0">
                          <a:solidFill>
                            <a:srgbClr val="FF0000"/>
                          </a:solidFill>
                          <a:latin typeface="Cambria Math" panose="02040503050406030204" pitchFamily="18" charset="0"/>
                          <a:cs typeface="Segoe UI" panose="020B0502040204020203" pitchFamily="34" charset="0"/>
                        </a:rPr>
                        <m:t>4928</m:t>
                      </m:r>
                    </m:oMath>
                  </m:oMathPara>
                </a14:m>
                <a:endParaRPr lang="en-US" sz="1600" dirty="0">
                  <a:solidFill>
                    <a:srgbClr val="FF0000"/>
                  </a:solidFill>
                  <a:latin typeface="Segoe UI" panose="020B0502040204020203" pitchFamily="34" charset="0"/>
                  <a:cs typeface="Segoe UI" panose="020B0502040204020203" pitchFamily="34" charset="0"/>
                </a:endParaRPr>
              </a:p>
            </p:txBody>
          </p:sp>
        </mc:Choice>
        <mc:Fallback xmlns="">
          <p:sp>
            <p:nvSpPr>
              <p:cNvPr id="6" name="TextBox 5">
                <a:extLst>
                  <a:ext uri="{FF2B5EF4-FFF2-40B4-BE49-F238E27FC236}">
                    <a16:creationId xmlns:a16="http://schemas.microsoft.com/office/drawing/2014/main" id="{D64957B1-90D9-4D79-85F6-111F94D53379}"/>
                  </a:ext>
                </a:extLst>
              </p:cNvPr>
              <p:cNvSpPr txBox="1">
                <a:spLocks noRot="1" noChangeAspect="1" noMove="1" noResize="1" noEditPoints="1" noAdjustHandles="1" noChangeArrowheads="1" noChangeShapeType="1" noTextEdit="1"/>
              </p:cNvSpPr>
              <p:nvPr/>
            </p:nvSpPr>
            <p:spPr>
              <a:xfrm>
                <a:off x="850605" y="2687380"/>
                <a:ext cx="4800600" cy="914400"/>
              </a:xfrm>
              <a:prstGeom prst="rect">
                <a:avLst/>
              </a:prstGeom>
              <a:blipFill>
                <a:blip r:embed="rId2"/>
                <a:stretch>
                  <a:fillRect/>
                </a:stretch>
              </a:blipFill>
            </p:spPr>
            <p:txBody>
              <a:bodyPr/>
              <a:lstStyle/>
              <a:p>
                <a:r>
                  <a:rPr lang="en-US">
                    <a:noFill/>
                  </a:rPr>
                  <a:t> </a:t>
                </a:r>
              </a:p>
            </p:txBody>
          </p:sp>
        </mc:Fallback>
      </mc:AlternateContent>
      <p:pic>
        <p:nvPicPr>
          <p:cNvPr id="7" name="Picture 6" descr="A close up of a plant&#10;&#10;Description automatically generated">
            <a:extLst>
              <a:ext uri="{FF2B5EF4-FFF2-40B4-BE49-F238E27FC236}">
                <a16:creationId xmlns:a16="http://schemas.microsoft.com/office/drawing/2014/main" id="{5A9AB0BC-BCD5-4AE5-B622-B985370750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433" y="1382423"/>
            <a:ext cx="2934660" cy="4190695"/>
          </a:xfrm>
          <a:prstGeom prst="rect">
            <a:avLst/>
          </a:prstGeom>
        </p:spPr>
      </p:pic>
    </p:spTree>
    <p:extLst>
      <p:ext uri="{BB962C8B-B14F-4D97-AF65-F5344CB8AC3E}">
        <p14:creationId xmlns:p14="http://schemas.microsoft.com/office/powerpoint/2010/main" val="4061377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using post-beer stomach 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Tree>
    <p:extLst>
      <p:ext uri="{BB962C8B-B14F-4D97-AF65-F5344CB8AC3E}">
        <p14:creationId xmlns:p14="http://schemas.microsoft.com/office/powerpoint/2010/main" val="40644321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E738-6404-41CF-B775-A01721655938}"/>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7F4EE90E-54BD-45FE-835D-8D3D0013E9EC}"/>
              </a:ext>
            </a:extLst>
          </p:cNvPr>
          <p:cNvSpPr>
            <a:spLocks noGrp="1"/>
          </p:cNvSpPr>
          <p:nvPr>
            <p:ph sz="quarter" idx="10"/>
          </p:nvPr>
        </p:nvSpPr>
        <p:spPr>
          <a:xfrm>
            <a:off x="539496" y="1435608"/>
            <a:ext cx="7317964" cy="4768490"/>
          </a:xfrm>
        </p:spPr>
        <p:txBody>
          <a:bodyPr/>
          <a:lstStyle/>
          <a:p>
            <a:r>
              <a:rPr lang="en-US" dirty="0"/>
              <a:t>You have 100 patients. 45 complained of stomach pain after drinking beer, the other 55 did not. </a:t>
            </a:r>
          </a:p>
          <a:p>
            <a:r>
              <a:rPr lang="en-US" dirty="0"/>
              <a:t>Of the 45 patients with stomach pain, 37 have Celiac disease. </a:t>
            </a:r>
          </a:p>
          <a:p>
            <a:r>
              <a:rPr lang="en-US" dirty="0"/>
              <a:t>Of the 55 patients without stomach pain, 7 have Celiac disease.</a:t>
            </a:r>
          </a:p>
          <a:p>
            <a:r>
              <a:rPr lang="en-US" dirty="0"/>
              <a:t>What is the weighted GINI impurity for </a:t>
            </a:r>
            <a:r>
              <a:rPr lang="en-US"/>
              <a:t>using post-beer stomach </a:t>
            </a:r>
            <a:r>
              <a:rPr lang="en-US" dirty="0"/>
              <a:t>pain to determine whether a patient has Celiac disease? </a:t>
            </a:r>
          </a:p>
          <a:p>
            <a:r>
              <a:rPr lang="en-US" dirty="0"/>
              <a:t>A) .50       B) .2537        C) .4506        D) .45</a:t>
            </a:r>
          </a:p>
          <a:p>
            <a:endParaRPr lang="en-US" dirty="0"/>
          </a:p>
        </p:txBody>
      </p:sp>
      <p:pic>
        <p:nvPicPr>
          <p:cNvPr id="5" name="Picture 4" descr="A glass of beer on a table&#10;&#10;Description automatically generated">
            <a:extLst>
              <a:ext uri="{FF2B5EF4-FFF2-40B4-BE49-F238E27FC236}">
                <a16:creationId xmlns:a16="http://schemas.microsoft.com/office/drawing/2014/main" id="{4DE37AD1-1239-4212-A8ED-8830C6F8E6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4136" y="1435608"/>
            <a:ext cx="3670031" cy="2058887"/>
          </a:xfrm>
          <a:prstGeom prst="rect">
            <a:avLst/>
          </a:prstGeom>
        </p:spPr>
      </p:pic>
      <p:sp>
        <p:nvSpPr>
          <p:cNvPr id="6" name="Oval 5">
            <a:extLst>
              <a:ext uri="{FF2B5EF4-FFF2-40B4-BE49-F238E27FC236}">
                <a16:creationId xmlns:a16="http://schemas.microsoft.com/office/drawing/2014/main" id="{41FABB77-18A0-45A4-8D51-05BA4DA2368D}"/>
              </a:ext>
            </a:extLst>
          </p:cNvPr>
          <p:cNvSpPr/>
          <p:nvPr/>
        </p:nvSpPr>
        <p:spPr>
          <a:xfrm>
            <a:off x="1297172" y="5007936"/>
            <a:ext cx="1371600" cy="6113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491B6AE-0002-4DA6-B2F9-68FC65DE81B7}"/>
                  </a:ext>
                </a:extLst>
              </p:cNvPr>
              <p:cNvSpPr txBox="1"/>
              <p:nvPr/>
            </p:nvSpPr>
            <p:spPr>
              <a:xfrm>
                <a:off x="1584224" y="5767206"/>
                <a:ext cx="7453449" cy="1458575"/>
              </a:xfrm>
              <a:prstGeom prst="rect">
                <a:avLst/>
              </a:prstGeom>
            </p:spPr>
            <p:txBody>
              <a:bodyPr vert="horz" wrap="square" lIns="91440" tIns="45720" rIns="91440" bIns="45720" rtlCol="0">
                <a:normAutofit/>
              </a:bodyPr>
              <a:lstStyle/>
              <a:p>
                <a:pPr>
                  <a:spcAft>
                    <a:spcPts val="2000"/>
                  </a:spcAft>
                </a:pPr>
                <a:r>
                  <a:rPr lang="en-US" sz="2000" b="0" dirty="0">
                    <a:solidFill>
                      <a:srgbClr val="FF0000"/>
                    </a:solidFill>
                    <a:cs typeface="Segoe UI" panose="020B0502040204020203" pitchFamily="34" charset="0"/>
                  </a:rPr>
                  <a:t>(</a:t>
                </a:r>
                <a14:m>
                  <m:oMath xmlns:m="http://schemas.openxmlformats.org/officeDocument/2006/math">
                    <m:f>
                      <m:fPr>
                        <m:ctrlPr>
                          <a:rPr lang="en-US" sz="2000" b="0" i="1" smtClean="0">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45</m:t>
                        </m:r>
                      </m:num>
                      <m:den>
                        <m:r>
                          <a:rPr lang="en-US" sz="2000" b="0" i="1" smtClean="0">
                            <a:solidFill>
                              <a:srgbClr val="FF0000"/>
                            </a:solidFill>
                            <a:latin typeface="Cambria Math" panose="02040503050406030204" pitchFamily="18" charset="0"/>
                            <a:cs typeface="Segoe UI" panose="020B0502040204020203" pitchFamily="34" charset="0"/>
                          </a:rPr>
                          <m:t>100</m:t>
                        </m:r>
                      </m:den>
                    </m:f>
                    <m:r>
                      <a:rPr lang="en-US" sz="2000" b="0" i="1" smtClean="0">
                        <a:solidFill>
                          <a:srgbClr val="FF0000"/>
                        </a:solidFill>
                        <a:latin typeface="Cambria Math" panose="02040503050406030204" pitchFamily="18" charset="0"/>
                        <a:cs typeface="Segoe UI" panose="020B0502040204020203" pitchFamily="34" charset="0"/>
                      </a:rPr>
                      <m:t>)</m:t>
                    </m:r>
                    <m:d>
                      <m:dPr>
                        <m:ctrlPr>
                          <a:rPr lang="en-US" sz="2000" b="0" i="1" smtClean="0">
                            <a:solidFill>
                              <a:srgbClr val="FF0000"/>
                            </a:solidFill>
                            <a:latin typeface="Cambria Math" panose="02040503050406030204" pitchFamily="18" charset="0"/>
                            <a:cs typeface="Segoe UI" panose="020B0502040204020203" pitchFamily="34" charset="0"/>
                          </a:rPr>
                        </m:ctrlPr>
                      </m:dPr>
                      <m:e>
                        <m:r>
                          <a:rPr lang="en-US" sz="2000" b="0" i="1" smtClean="0">
                            <a:solidFill>
                              <a:srgbClr val="FF0000"/>
                            </a:solidFill>
                            <a:latin typeface="Cambria Math" panose="02040503050406030204" pitchFamily="18" charset="0"/>
                            <a:cs typeface="Segoe UI" panose="020B0502040204020203" pitchFamily="34" charset="0"/>
                          </a:rPr>
                          <m:t>1</m:t>
                        </m:r>
                        <m:r>
                          <a:rPr lang="en-US" sz="2000" b="0" i="1" smtClean="0">
                            <a:solidFill>
                              <a:srgbClr val="FF0000"/>
                            </a:solidFill>
                            <a:latin typeface="Cambria Math" panose="02040503050406030204" pitchFamily="18" charset="0"/>
                            <a:cs typeface="Segoe UI" panose="020B0502040204020203" pitchFamily="34" charset="0"/>
                          </a:rPr>
                          <m:t> −</m:t>
                        </m:r>
                        <m:sSup>
                          <m:sSupPr>
                            <m:ctrlPr>
                              <a:rPr lang="en-US" sz="2000" b="0" i="1" smtClean="0">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37</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b="0" i="1" smtClean="0">
                                <a:solidFill>
                                  <a:srgbClr val="FF0000"/>
                                </a:solidFill>
                                <a:latin typeface="Cambria Math" panose="02040503050406030204" pitchFamily="18" charset="0"/>
                                <a:cs typeface="Segoe UI" panose="020B0502040204020203" pitchFamily="34" charset="0"/>
                              </a:rPr>
                              <m:t>2</m:t>
                            </m:r>
                          </m:sup>
                        </m:sSup>
                        <m:r>
                          <a:rPr lang="en-US" sz="2000" b="0" i="1" smtClean="0">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45</m:t>
                                    </m:r>
                                  </m:den>
                                </m:f>
                              </m:e>
                            </m:d>
                          </m:e>
                          <m:sup>
                            <m:r>
                              <a:rPr lang="en-US" sz="2000" i="1">
                                <a:solidFill>
                                  <a:srgbClr val="FF0000"/>
                                </a:solidFill>
                                <a:latin typeface="Cambria Math" panose="02040503050406030204" pitchFamily="18" charset="0"/>
                                <a:cs typeface="Segoe UI" panose="020B0502040204020203" pitchFamily="34" charset="0"/>
                              </a:rPr>
                              <m:t>2</m:t>
                            </m:r>
                          </m:sup>
                        </m:sSup>
                      </m:e>
                    </m:d>
                  </m:oMath>
                </a14:m>
                <a:r>
                  <a:rPr lang="en-US" sz="2000" dirty="0">
                    <a:solidFill>
                      <a:srgbClr val="FF0000"/>
                    </a:solidFill>
                    <a:latin typeface="Segoe UI" panose="020B0502040204020203" pitchFamily="34" charset="0"/>
                    <a:cs typeface="Segoe UI" panose="020B0502040204020203" pitchFamily="34" charset="0"/>
                  </a:rPr>
                  <a:t>+ </a:t>
                </a:r>
                <a:r>
                  <a:rPr lang="en-US" sz="2000" dirty="0">
                    <a:solidFill>
                      <a:srgbClr val="FF0000"/>
                    </a:solidFill>
                    <a:cs typeface="Segoe UI" panose="020B0502040204020203" pitchFamily="34" charset="0"/>
                  </a:rPr>
                  <a:t>(</a:t>
                </a:r>
                <a14:m>
                  <m:oMath xmlns:m="http://schemas.openxmlformats.org/officeDocument/2006/math">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55</m:t>
                        </m:r>
                      </m:num>
                      <m:den>
                        <m:r>
                          <a:rPr lang="en-US" sz="2000" i="1">
                            <a:solidFill>
                              <a:srgbClr val="FF0000"/>
                            </a:solidFill>
                            <a:latin typeface="Cambria Math" panose="02040503050406030204" pitchFamily="18" charset="0"/>
                            <a:cs typeface="Segoe UI" panose="020B0502040204020203" pitchFamily="34" charset="0"/>
                          </a:rPr>
                          <m:t>100</m:t>
                        </m:r>
                      </m:den>
                    </m:f>
                    <m:r>
                      <a:rPr lang="en-US" sz="2000" i="1">
                        <a:solidFill>
                          <a:srgbClr val="FF0000"/>
                        </a:solidFill>
                        <a:latin typeface="Cambria Math" panose="02040503050406030204" pitchFamily="18" charset="0"/>
                        <a:cs typeface="Segoe UI" panose="020B0502040204020203" pitchFamily="34" charset="0"/>
                      </a:rPr>
                      <m:t>)</m:t>
                    </m:r>
                    <m:d>
                      <m:dPr>
                        <m:ctrlPr>
                          <a:rPr lang="en-US" sz="2000" i="1">
                            <a:solidFill>
                              <a:srgbClr val="FF0000"/>
                            </a:solidFill>
                            <a:latin typeface="Cambria Math" panose="02040503050406030204" pitchFamily="18" charset="0"/>
                            <a:cs typeface="Segoe UI" panose="020B0502040204020203" pitchFamily="34" charset="0"/>
                          </a:rPr>
                        </m:ctrlPr>
                      </m:dPr>
                      <m:e>
                        <m:r>
                          <a:rPr lang="en-US" sz="2000" i="1">
                            <a:solidFill>
                              <a:srgbClr val="FF0000"/>
                            </a:solidFill>
                            <a:latin typeface="Cambria Math" panose="02040503050406030204" pitchFamily="18" charset="0"/>
                            <a:cs typeface="Segoe UI" panose="020B0502040204020203" pitchFamily="34" charset="0"/>
                          </a:rPr>
                          <m:t>1</m:t>
                        </m:r>
                        <m:r>
                          <a:rPr lang="en-US" sz="2000" i="1">
                            <a:solidFill>
                              <a:srgbClr val="FF0000"/>
                            </a:solidFill>
                            <a:latin typeface="Cambria Math" panose="02040503050406030204" pitchFamily="18" charset="0"/>
                            <a:cs typeface="Segoe UI" panose="020B0502040204020203" pitchFamily="34" charset="0"/>
                          </a:rPr>
                          <m:t> −</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7</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r>
                          <a:rPr lang="en-US" sz="2000" i="1">
                            <a:solidFill>
                              <a:srgbClr val="FF0000"/>
                            </a:solidFill>
                            <a:latin typeface="Cambria Math" panose="02040503050406030204" pitchFamily="18" charset="0"/>
                            <a:cs typeface="Segoe UI" panose="020B0502040204020203" pitchFamily="34" charset="0"/>
                          </a:rPr>
                          <m:t>−</m:t>
                        </m:r>
                        <m:sSup>
                          <m:sSupPr>
                            <m:ctrlPr>
                              <a:rPr lang="en-US" sz="2000" i="1">
                                <a:solidFill>
                                  <a:srgbClr val="FF0000"/>
                                </a:solidFill>
                                <a:latin typeface="Cambria Math" panose="02040503050406030204" pitchFamily="18" charset="0"/>
                                <a:cs typeface="Segoe UI" panose="020B0502040204020203" pitchFamily="34" charset="0"/>
                              </a:rPr>
                            </m:ctrlPr>
                          </m:sSupPr>
                          <m:e>
                            <m:d>
                              <m:dPr>
                                <m:ctrlPr>
                                  <a:rPr lang="en-US" sz="2000" i="1">
                                    <a:solidFill>
                                      <a:srgbClr val="FF0000"/>
                                    </a:solidFill>
                                    <a:latin typeface="Cambria Math" panose="02040503050406030204" pitchFamily="18" charset="0"/>
                                    <a:cs typeface="Segoe UI" panose="020B0502040204020203" pitchFamily="34" charset="0"/>
                                  </a:rPr>
                                </m:ctrlPr>
                              </m:dPr>
                              <m:e>
                                <m:f>
                                  <m:fPr>
                                    <m:ctrlPr>
                                      <a:rPr lang="en-US" sz="2000" i="1">
                                        <a:solidFill>
                                          <a:srgbClr val="FF0000"/>
                                        </a:solidFill>
                                        <a:latin typeface="Cambria Math" panose="02040503050406030204" pitchFamily="18" charset="0"/>
                                        <a:cs typeface="Segoe UI" panose="020B0502040204020203" pitchFamily="34" charset="0"/>
                                      </a:rPr>
                                    </m:ctrlPr>
                                  </m:fPr>
                                  <m:num>
                                    <m:r>
                                      <a:rPr lang="en-US" sz="2000" b="0" i="1" smtClean="0">
                                        <a:solidFill>
                                          <a:srgbClr val="FF0000"/>
                                        </a:solidFill>
                                        <a:latin typeface="Cambria Math" panose="02040503050406030204" pitchFamily="18" charset="0"/>
                                        <a:cs typeface="Segoe UI" panose="020B0502040204020203" pitchFamily="34" charset="0"/>
                                      </a:rPr>
                                      <m:t>4</m:t>
                                    </m:r>
                                    <m:r>
                                      <a:rPr lang="en-US" sz="2000" i="1">
                                        <a:solidFill>
                                          <a:srgbClr val="FF0000"/>
                                        </a:solidFill>
                                        <a:latin typeface="Cambria Math" panose="02040503050406030204" pitchFamily="18" charset="0"/>
                                        <a:cs typeface="Segoe UI" panose="020B0502040204020203" pitchFamily="34" charset="0"/>
                                      </a:rPr>
                                      <m:t>8</m:t>
                                    </m:r>
                                  </m:num>
                                  <m:den>
                                    <m:r>
                                      <a:rPr lang="en-US" sz="2000" b="0" i="1" smtClean="0">
                                        <a:solidFill>
                                          <a:srgbClr val="FF0000"/>
                                        </a:solidFill>
                                        <a:latin typeface="Cambria Math" panose="02040503050406030204" pitchFamily="18" charset="0"/>
                                        <a:cs typeface="Segoe UI" panose="020B0502040204020203" pitchFamily="34" charset="0"/>
                                      </a:rPr>
                                      <m:t>5</m:t>
                                    </m:r>
                                    <m:r>
                                      <a:rPr lang="en-US" sz="2000" i="1">
                                        <a:solidFill>
                                          <a:srgbClr val="FF0000"/>
                                        </a:solidFill>
                                        <a:latin typeface="Cambria Math" panose="02040503050406030204" pitchFamily="18" charset="0"/>
                                        <a:cs typeface="Segoe UI" panose="020B0502040204020203" pitchFamily="34" charset="0"/>
                                      </a:rPr>
                                      <m:t>5</m:t>
                                    </m:r>
                                  </m:den>
                                </m:f>
                              </m:e>
                            </m:d>
                          </m:e>
                          <m:sup>
                            <m:r>
                              <a:rPr lang="en-US" sz="2000" i="1">
                                <a:solidFill>
                                  <a:srgbClr val="FF0000"/>
                                </a:solidFill>
                                <a:latin typeface="Cambria Math" panose="02040503050406030204" pitchFamily="18" charset="0"/>
                                <a:cs typeface="Segoe UI" panose="020B0502040204020203" pitchFamily="34" charset="0"/>
                              </a:rPr>
                              <m:t>2</m:t>
                            </m:r>
                          </m:sup>
                        </m:sSup>
                      </m:e>
                    </m:d>
                    <m:r>
                      <a:rPr lang="en-US" sz="2000" b="0" i="1" smtClean="0">
                        <a:solidFill>
                          <a:srgbClr val="FF0000"/>
                        </a:solidFill>
                        <a:latin typeface="Cambria Math" panose="02040503050406030204" pitchFamily="18" charset="0"/>
                        <a:cs typeface="Segoe UI" panose="020B0502040204020203" pitchFamily="34" charset="0"/>
                      </a:rPr>
                      <m:t>= .</m:t>
                    </m:r>
                    <m:r>
                      <a:rPr lang="en-US" sz="2000" b="0" i="1" smtClean="0">
                        <a:solidFill>
                          <a:srgbClr val="FF0000"/>
                        </a:solidFill>
                        <a:latin typeface="Cambria Math" panose="02040503050406030204" pitchFamily="18" charset="0"/>
                        <a:cs typeface="Segoe UI" panose="020B0502040204020203" pitchFamily="34" charset="0"/>
                      </a:rPr>
                      <m:t>2537</m:t>
                    </m:r>
                  </m:oMath>
                </a14:m>
                <a:endParaRPr lang="en-US" sz="2000" dirty="0">
                  <a:solidFill>
                    <a:srgbClr val="FF0000"/>
                  </a:solidFill>
                  <a:latin typeface="Segoe UI" panose="020B0502040204020203" pitchFamily="34" charset="0"/>
                  <a:cs typeface="Segoe UI" panose="020B0502040204020203" pitchFamily="34" charset="0"/>
                </a:endParaRPr>
              </a:p>
              <a:p>
                <a:pPr>
                  <a:spcAft>
                    <a:spcPts val="2000"/>
                  </a:spcAft>
                </a:pPr>
                <a:endParaRPr lang="en-US" sz="2000" dirty="0">
                  <a:solidFill>
                    <a:srgbClr val="FF0000"/>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F491B6AE-0002-4DA6-B2F9-68FC65DE81B7}"/>
                  </a:ext>
                </a:extLst>
              </p:cNvPr>
              <p:cNvSpPr txBox="1">
                <a:spLocks noRot="1" noChangeAspect="1" noMove="1" noResize="1" noEditPoints="1" noAdjustHandles="1" noChangeArrowheads="1" noChangeShapeType="1" noTextEdit="1"/>
              </p:cNvSpPr>
              <p:nvPr/>
            </p:nvSpPr>
            <p:spPr>
              <a:xfrm>
                <a:off x="1584224" y="5767206"/>
                <a:ext cx="7453449" cy="1458575"/>
              </a:xfrm>
              <a:prstGeom prst="rect">
                <a:avLst/>
              </a:prstGeom>
              <a:blipFill>
                <a:blip r:embed="rId3"/>
                <a:stretch>
                  <a:fillRect l="-899"/>
                </a:stretch>
              </a:blipFill>
            </p:spPr>
            <p:txBody>
              <a:bodyPr/>
              <a:lstStyle/>
              <a:p>
                <a:r>
                  <a:rPr lang="en-US">
                    <a:noFill/>
                  </a:rPr>
                  <a:t> </a:t>
                </a:r>
              </a:p>
            </p:txBody>
          </p:sp>
        </mc:Fallback>
      </mc:AlternateContent>
    </p:spTree>
    <p:extLst>
      <p:ext uri="{BB962C8B-B14F-4D97-AF65-F5344CB8AC3E}">
        <p14:creationId xmlns:p14="http://schemas.microsoft.com/office/powerpoint/2010/main" val="35266474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a:t>
            </a:r>
            <a:br>
              <a:rPr lang="en-US" sz="4400" dirty="0">
                <a:solidFill>
                  <a:schemeClr val="bg1"/>
                </a:solidFill>
              </a:rPr>
            </a:br>
            <a:r>
              <a:rPr lang="en-US" sz="4400" dirty="0">
                <a:solidFill>
                  <a:schemeClr val="bg1"/>
                </a:solidFill>
              </a:rPr>
              <a:t>Neural Networks</a:t>
            </a:r>
          </a:p>
        </p:txBody>
      </p:sp>
    </p:spTree>
    <p:extLst>
      <p:ext uri="{BB962C8B-B14F-4D97-AF65-F5344CB8AC3E}">
        <p14:creationId xmlns:p14="http://schemas.microsoft.com/office/powerpoint/2010/main" val="3959959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BF5-4B73-45F2-A862-2401A5C4C412}"/>
              </a:ext>
            </a:extLst>
          </p:cNvPr>
          <p:cNvSpPr>
            <a:spLocks noGrp="1"/>
          </p:cNvSpPr>
          <p:nvPr>
            <p:ph type="title"/>
          </p:nvPr>
        </p:nvSpPr>
        <p:spPr/>
        <p:txBody>
          <a:bodyPr/>
          <a:lstStyle/>
          <a:p>
            <a:r>
              <a:rPr lang="en-US" dirty="0"/>
              <a:t>What Are Neural Networks?</a:t>
            </a:r>
          </a:p>
        </p:txBody>
      </p:sp>
      <p:sp>
        <p:nvSpPr>
          <p:cNvPr id="3" name="Content Placeholder 2">
            <a:extLst>
              <a:ext uri="{FF2B5EF4-FFF2-40B4-BE49-F238E27FC236}">
                <a16:creationId xmlns:a16="http://schemas.microsoft.com/office/drawing/2014/main" id="{D3EBE5C7-1D7E-4F83-B237-68FFF4B87664}"/>
              </a:ext>
            </a:extLst>
          </p:cNvPr>
          <p:cNvSpPr>
            <a:spLocks noGrp="1"/>
          </p:cNvSpPr>
          <p:nvPr>
            <p:ph sz="quarter" idx="10"/>
          </p:nvPr>
        </p:nvSpPr>
        <p:spPr>
          <a:xfrm>
            <a:off x="539495" y="1435607"/>
            <a:ext cx="6688619" cy="4529763"/>
          </a:xfrm>
        </p:spPr>
        <p:txBody>
          <a:bodyPr>
            <a:normAutofit fontScale="92500" lnSpcReduction="10000"/>
          </a:bodyPr>
          <a:lstStyle/>
          <a:p>
            <a:r>
              <a:rPr lang="en-US" b="1" dirty="0">
                <a:solidFill>
                  <a:srgbClr val="FF0000"/>
                </a:solidFill>
              </a:rPr>
              <a:t>Neural networks </a:t>
            </a:r>
            <a:r>
              <a:rPr lang="en-US" dirty="0"/>
              <a:t>are multi-layered regressions that accept numeric inputs and produce numeric outputs, through a series of “middle layers” of multiplication and addition.</a:t>
            </a:r>
          </a:p>
          <a:p>
            <a:pPr marL="285750" indent="-285750">
              <a:buFont typeface="Arial" panose="020B0604020202020204" pitchFamily="34" charset="0"/>
              <a:buChar char="•"/>
            </a:pPr>
            <a:r>
              <a:rPr lang="en-US" dirty="0"/>
              <a:t>A series of weights are multiplied and added against one input layer which feeds into another.</a:t>
            </a:r>
          </a:p>
          <a:p>
            <a:pPr marL="285750" indent="-285750">
              <a:buFont typeface="Arial" panose="020B0604020202020204" pitchFamily="34" charset="0"/>
              <a:buChar char="•"/>
            </a:pPr>
            <a:r>
              <a:rPr lang="en-US" dirty="0"/>
              <a:t>Practical applications of neural networks include recognition and generation of image, audio, video, and language. </a:t>
            </a:r>
          </a:p>
          <a:p>
            <a:r>
              <a:rPr lang="en-US" dirty="0"/>
              <a:t>Neural networks are utilized to employ </a:t>
            </a:r>
            <a:r>
              <a:rPr lang="en-US" b="1" dirty="0">
                <a:solidFill>
                  <a:srgbClr val="FF0000"/>
                </a:solidFill>
              </a:rPr>
              <a:t>deep learning</a:t>
            </a:r>
            <a:r>
              <a:rPr lang="en-US" dirty="0">
                <a:solidFill>
                  <a:schemeClr val="tx1"/>
                </a:solidFill>
              </a:rPr>
              <a:t>,</a:t>
            </a:r>
            <a:r>
              <a:rPr lang="en-US" dirty="0"/>
              <a:t> which utilizes middle layers hence the name “deep”. </a:t>
            </a:r>
          </a:p>
          <a:p>
            <a:endParaRPr lang="en-US" dirty="0"/>
          </a:p>
        </p:txBody>
      </p:sp>
      <p:pic>
        <p:nvPicPr>
          <p:cNvPr id="7" name="Picture 6" descr="A picture containing invertebrate, animal&#10;&#10;Description automatically generated">
            <a:extLst>
              <a:ext uri="{FF2B5EF4-FFF2-40B4-BE49-F238E27FC236}">
                <a16:creationId xmlns:a16="http://schemas.microsoft.com/office/drawing/2014/main" id="{B595FF3E-35CB-4D69-BA17-FCD838427C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44964" y="1546395"/>
            <a:ext cx="3776475" cy="2124267"/>
          </a:xfrm>
          <a:prstGeom prst="rect">
            <a:avLst/>
          </a:prstGeom>
        </p:spPr>
      </p:pic>
    </p:spTree>
    <p:extLst>
      <p:ext uri="{BB962C8B-B14F-4D97-AF65-F5344CB8AC3E}">
        <p14:creationId xmlns:p14="http://schemas.microsoft.com/office/powerpoint/2010/main" val="1228233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6B-A81B-4EB7-A1E6-A8DA285CF31F}"/>
              </a:ext>
            </a:extLst>
          </p:cNvPr>
          <p:cNvSpPr>
            <a:spLocks noGrp="1"/>
          </p:cNvSpPr>
          <p:nvPr>
            <p:ph type="title"/>
          </p:nvPr>
        </p:nvSpPr>
        <p:spPr>
          <a:xfrm>
            <a:off x="521207" y="448056"/>
            <a:ext cx="9327643" cy="640080"/>
          </a:xfrm>
        </p:spPr>
        <p:txBody>
          <a:bodyPr>
            <a:normAutofit/>
          </a:bodyPr>
          <a:lstStyle/>
          <a:p>
            <a:r>
              <a:rPr lang="en-US" dirty="0"/>
              <a:t>Neural Networks - Theoretical versus Practical Applications</a:t>
            </a:r>
          </a:p>
        </p:txBody>
      </p:sp>
      <p:sp>
        <p:nvSpPr>
          <p:cNvPr id="3" name="Content Placeholder 2">
            <a:extLst>
              <a:ext uri="{FF2B5EF4-FFF2-40B4-BE49-F238E27FC236}">
                <a16:creationId xmlns:a16="http://schemas.microsoft.com/office/drawing/2014/main" id="{7C7C068E-4616-4CC8-B67F-3A19F5C67B2F}"/>
              </a:ext>
            </a:extLst>
          </p:cNvPr>
          <p:cNvSpPr>
            <a:spLocks noGrp="1"/>
          </p:cNvSpPr>
          <p:nvPr>
            <p:ph sz="quarter" idx="10"/>
          </p:nvPr>
        </p:nvSpPr>
        <p:spPr>
          <a:xfrm>
            <a:off x="539495" y="1435608"/>
            <a:ext cx="6877119" cy="5422392"/>
          </a:xfrm>
        </p:spPr>
        <p:txBody>
          <a:bodyPr>
            <a:normAutofit fontScale="92500" lnSpcReduction="10000"/>
          </a:bodyPr>
          <a:lstStyle/>
          <a:p>
            <a:r>
              <a:rPr lang="en-US" dirty="0"/>
              <a:t>Neural networks have usefulness in certain domains, but it is important to discern </a:t>
            </a:r>
            <a:r>
              <a:rPr lang="en-US" dirty="0">
                <a:solidFill>
                  <a:schemeClr val="tx1"/>
                </a:solidFill>
              </a:rPr>
              <a:t>theoretical versus practical </a:t>
            </a:r>
            <a:r>
              <a:rPr lang="en-US" dirty="0"/>
              <a:t>capabilities.</a:t>
            </a:r>
          </a:p>
          <a:p>
            <a:pPr marL="285750" indent="-285750">
              <a:buFont typeface="Arial" panose="020B0604020202020204" pitchFamily="34" charset="0"/>
              <a:buChar char="•"/>
            </a:pPr>
            <a:r>
              <a:rPr lang="en-US" b="1" dirty="0">
                <a:solidFill>
                  <a:srgbClr val="FF0000"/>
                </a:solidFill>
              </a:rPr>
              <a:t>Theoretical capabilities </a:t>
            </a:r>
            <a:r>
              <a:rPr lang="en-US" dirty="0"/>
              <a:t>range from interesting research ideas to sensational science fiction, like artificial general intelligence.  </a:t>
            </a:r>
          </a:p>
          <a:p>
            <a:pPr marL="285750" indent="-285750">
              <a:buFont typeface="Arial" panose="020B0604020202020204" pitchFamily="34" charset="0"/>
              <a:buChar char="•"/>
            </a:pPr>
            <a:r>
              <a:rPr lang="en-US" b="1" dirty="0">
                <a:solidFill>
                  <a:srgbClr val="FF0000"/>
                </a:solidFill>
              </a:rPr>
              <a:t>Practical capabilities </a:t>
            </a:r>
            <a:r>
              <a:rPr lang="en-US" dirty="0"/>
              <a:t>are often narrow tasks like image/audio/video/language recognition and generation. </a:t>
            </a:r>
          </a:p>
          <a:p>
            <a:pPr marL="285750" indent="-285750">
              <a:buFont typeface="Arial" panose="020B0604020202020204" pitchFamily="34" charset="0"/>
              <a:buChar char="•"/>
            </a:pPr>
            <a:r>
              <a:rPr lang="en-US" dirty="0"/>
              <a:t>Discerning the above will help prevent confusion and not chase red herrings caused by hype. </a:t>
            </a:r>
          </a:p>
          <a:p>
            <a:r>
              <a:rPr lang="en-US" dirty="0"/>
              <a:t>Neural networks are </a:t>
            </a:r>
            <a:r>
              <a:rPr lang="en-US" i="1" dirty="0"/>
              <a:t>loosely </a:t>
            </a:r>
            <a:r>
              <a:rPr lang="en-US" dirty="0"/>
              <a:t>inspired by biological brains but are by no means a replication of them, so keep that in mind when managing expectations. </a:t>
            </a:r>
            <a:endParaRPr lang="en-US" i="1" dirty="0"/>
          </a:p>
          <a:p>
            <a:pPr marL="285750" indent="-285750">
              <a:buFont typeface="Arial" panose="020B0604020202020204" pitchFamily="34" charset="0"/>
              <a:buChar char="•"/>
            </a:pPr>
            <a:endParaRPr lang="en-US" dirty="0"/>
          </a:p>
        </p:txBody>
      </p:sp>
      <p:pic>
        <p:nvPicPr>
          <p:cNvPr id="4" name="Picture 3" descr="A person holding a microphone&#10;&#10;Description automatically generated">
            <a:extLst>
              <a:ext uri="{FF2B5EF4-FFF2-40B4-BE49-F238E27FC236}">
                <a16:creationId xmlns:a16="http://schemas.microsoft.com/office/drawing/2014/main" id="{F77FBBB6-135D-4450-A60C-B10A7B0AB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8297" y="1365938"/>
            <a:ext cx="3934207" cy="2950655"/>
          </a:xfrm>
          <a:prstGeom prst="rect">
            <a:avLst/>
          </a:prstGeom>
        </p:spPr>
      </p:pic>
      <p:sp>
        <p:nvSpPr>
          <p:cNvPr id="5" name="TextBox 4">
            <a:extLst>
              <a:ext uri="{FF2B5EF4-FFF2-40B4-BE49-F238E27FC236}">
                <a16:creationId xmlns:a16="http://schemas.microsoft.com/office/drawing/2014/main" id="{592C0586-69FB-4F82-B6D4-947354F68815}"/>
              </a:ext>
            </a:extLst>
          </p:cNvPr>
          <p:cNvSpPr txBox="1"/>
          <p:nvPr/>
        </p:nvSpPr>
        <p:spPr>
          <a:xfrm>
            <a:off x="7689850" y="4356100"/>
            <a:ext cx="4279900" cy="946150"/>
          </a:xfrm>
          <a:prstGeom prst="rect">
            <a:avLst/>
          </a:prstGeom>
        </p:spPr>
        <p:txBody>
          <a:bodyPr vert="horz" wrap="square" lIns="91440" tIns="45720" rIns="91440" bIns="45720" rtlCol="0">
            <a:normAutofit/>
          </a:bodyPr>
          <a:lstStyle/>
          <a:p>
            <a:pPr algn="l">
              <a:spcAft>
                <a:spcPts val="2000"/>
              </a:spcAft>
            </a:pPr>
            <a:r>
              <a:rPr lang="en-US" sz="1400" dirty="0">
                <a:solidFill>
                  <a:prstClr val="black">
                    <a:lumMod val="75000"/>
                    <a:lumOff val="25000"/>
                  </a:prstClr>
                </a:solidFill>
                <a:latin typeface="Segoe UI" panose="020B0502040204020203" pitchFamily="34" charset="0"/>
                <a:cs typeface="Segoe UI" panose="020B0502040204020203" pitchFamily="34" charset="0"/>
              </a:rPr>
              <a:t>A typical stock photo for AI articles and media, which often contain anthropomorphized androids and other science fiction imagery.</a:t>
            </a:r>
          </a:p>
        </p:txBody>
      </p:sp>
    </p:spTree>
    <p:extLst>
      <p:ext uri="{BB962C8B-B14F-4D97-AF65-F5344CB8AC3E}">
        <p14:creationId xmlns:p14="http://schemas.microsoft.com/office/powerpoint/2010/main" val="16773373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2653372"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a:t>
            </a:r>
            <a:r>
              <a:rPr spc="109" dirty="0">
                <a:solidFill>
                  <a:schemeClr val="tx1">
                    <a:lumMod val="95000"/>
                    <a:lumOff val="5000"/>
                  </a:schemeClr>
                </a:solidFill>
              </a:rPr>
              <a:t> </a:t>
            </a:r>
            <a:r>
              <a:rPr spc="284" dirty="0">
                <a:solidFill>
                  <a:schemeClr val="tx1">
                    <a:lumMod val="95000"/>
                    <a:lumOff val="5000"/>
                  </a:schemeClr>
                </a:solidFill>
              </a:rPr>
              <a:t>Problem</a:t>
            </a:r>
          </a:p>
        </p:txBody>
      </p:sp>
      <p:sp>
        <p:nvSpPr>
          <p:cNvPr id="9" name="object 9"/>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109</a:t>
            </a:fld>
            <a:endParaRPr spc="302" dirty="0"/>
          </a:p>
        </p:txBody>
      </p:sp>
      <p:sp>
        <p:nvSpPr>
          <p:cNvPr id="3" name="object 3"/>
          <p:cNvSpPr txBox="1"/>
          <p:nvPr/>
        </p:nvSpPr>
        <p:spPr>
          <a:xfrm>
            <a:off x="383880" y="1377014"/>
            <a:ext cx="11254567" cy="648114"/>
          </a:xfrm>
          <a:prstGeom prst="rect">
            <a:avLst/>
          </a:prstGeom>
        </p:spPr>
        <p:txBody>
          <a:bodyPr vert="horz" wrap="square" lIns="0" tIns="32246" rIns="0" bIns="0" rtlCol="0">
            <a:spAutoFit/>
          </a:bodyPr>
          <a:lstStyle/>
          <a:p>
            <a:pPr marL="15356" marR="6142">
              <a:lnSpc>
                <a:spcPts val="2418"/>
              </a:lnSpc>
              <a:spcBef>
                <a:spcPts val="254"/>
              </a:spcBef>
            </a:pPr>
            <a:r>
              <a:rPr sz="2055" b="1" spc="181" dirty="0">
                <a:latin typeface="Arial"/>
                <a:cs typeface="Arial"/>
              </a:rPr>
              <a:t>Suppose</a:t>
            </a:r>
            <a:r>
              <a:rPr sz="2055" b="1" spc="151" dirty="0">
                <a:latin typeface="Arial"/>
                <a:cs typeface="Arial"/>
              </a:rPr>
              <a:t> </a:t>
            </a:r>
            <a:r>
              <a:rPr sz="2055" b="1" spc="284" dirty="0">
                <a:latin typeface="Arial"/>
                <a:cs typeface="Arial"/>
              </a:rPr>
              <a:t>we</a:t>
            </a:r>
            <a:r>
              <a:rPr sz="2055" b="1" spc="151" dirty="0">
                <a:latin typeface="Arial"/>
                <a:cs typeface="Arial"/>
              </a:rPr>
              <a:t> </a:t>
            </a:r>
            <a:r>
              <a:rPr sz="2055" b="1" spc="260" dirty="0">
                <a:latin typeface="Arial"/>
                <a:cs typeface="Arial"/>
              </a:rPr>
              <a:t>wanted</a:t>
            </a:r>
            <a:r>
              <a:rPr sz="2055" b="1" spc="157" dirty="0">
                <a:latin typeface="Arial"/>
                <a:cs typeface="Arial"/>
              </a:rPr>
              <a:t> </a:t>
            </a:r>
            <a:r>
              <a:rPr sz="2055" b="1" spc="224" dirty="0">
                <a:latin typeface="Arial"/>
                <a:cs typeface="Arial"/>
              </a:rPr>
              <a:t>to</a:t>
            </a:r>
            <a:r>
              <a:rPr sz="2055" b="1" spc="151" dirty="0">
                <a:latin typeface="Arial"/>
                <a:cs typeface="Arial"/>
              </a:rPr>
              <a:t> </a:t>
            </a:r>
            <a:r>
              <a:rPr sz="2055" b="1" spc="242" dirty="0">
                <a:latin typeface="Arial"/>
                <a:cs typeface="Arial"/>
              </a:rPr>
              <a:t>take</a:t>
            </a:r>
            <a:r>
              <a:rPr sz="2055" b="1" spc="157" dirty="0">
                <a:latin typeface="Arial"/>
                <a:cs typeface="Arial"/>
              </a:rPr>
              <a:t> </a:t>
            </a:r>
            <a:r>
              <a:rPr sz="2055" b="1" spc="247" dirty="0">
                <a:latin typeface="Arial"/>
                <a:cs typeface="Arial"/>
              </a:rPr>
              <a:t>a</a:t>
            </a:r>
            <a:r>
              <a:rPr sz="2055" b="1" spc="157" dirty="0">
                <a:latin typeface="Arial"/>
                <a:cs typeface="Arial"/>
              </a:rPr>
              <a:t> </a:t>
            </a:r>
            <a:r>
              <a:rPr sz="2055" b="1" spc="200" dirty="0">
                <a:latin typeface="Arial"/>
                <a:cs typeface="Arial"/>
              </a:rPr>
              <a:t>background</a:t>
            </a:r>
            <a:r>
              <a:rPr sz="2055" b="1" spc="145" dirty="0">
                <a:latin typeface="Arial"/>
                <a:cs typeface="Arial"/>
              </a:rPr>
              <a:t> </a:t>
            </a:r>
            <a:r>
              <a:rPr sz="2055" b="1" spc="151" dirty="0">
                <a:latin typeface="Arial"/>
                <a:cs typeface="Arial"/>
              </a:rPr>
              <a:t>color</a:t>
            </a:r>
            <a:r>
              <a:rPr sz="2055" b="1" spc="169" dirty="0">
                <a:latin typeface="Arial"/>
                <a:cs typeface="Arial"/>
              </a:rPr>
              <a:t> </a:t>
            </a:r>
            <a:r>
              <a:rPr sz="2055" b="1" spc="193" dirty="0">
                <a:latin typeface="Arial"/>
                <a:cs typeface="Arial"/>
              </a:rPr>
              <a:t>(in</a:t>
            </a:r>
            <a:r>
              <a:rPr sz="2055" b="1" spc="169" dirty="0">
                <a:latin typeface="Arial"/>
                <a:cs typeface="Arial"/>
              </a:rPr>
              <a:t> </a:t>
            </a:r>
            <a:r>
              <a:rPr sz="2055" b="1" spc="97" dirty="0">
                <a:latin typeface="Arial"/>
                <a:cs typeface="Arial"/>
              </a:rPr>
              <a:t>RGB</a:t>
            </a:r>
            <a:r>
              <a:rPr sz="2055" b="1" spc="157" dirty="0">
                <a:latin typeface="Arial"/>
                <a:cs typeface="Arial"/>
              </a:rPr>
              <a:t> </a:t>
            </a:r>
            <a:r>
              <a:rPr sz="2055" b="1" spc="200" dirty="0">
                <a:latin typeface="Arial"/>
                <a:cs typeface="Arial"/>
              </a:rPr>
              <a:t>values)</a:t>
            </a:r>
            <a:r>
              <a:rPr sz="2055" b="1" spc="145" dirty="0">
                <a:latin typeface="Arial"/>
                <a:cs typeface="Arial"/>
              </a:rPr>
              <a:t> </a:t>
            </a:r>
            <a:r>
              <a:rPr sz="2055" b="1" spc="230" dirty="0">
                <a:latin typeface="Arial"/>
                <a:cs typeface="Arial"/>
              </a:rPr>
              <a:t>and</a:t>
            </a:r>
            <a:r>
              <a:rPr sz="2055" b="1" spc="145" dirty="0">
                <a:latin typeface="Arial"/>
                <a:cs typeface="Arial"/>
              </a:rPr>
              <a:t> </a:t>
            </a:r>
            <a:r>
              <a:rPr sz="2055" b="1" spc="206" dirty="0">
                <a:latin typeface="Arial"/>
                <a:cs typeface="Arial"/>
              </a:rPr>
              <a:t>predict  </a:t>
            </a:r>
            <a:r>
              <a:rPr sz="2055" b="1" spc="247" dirty="0">
                <a:latin typeface="Arial"/>
                <a:cs typeface="Arial"/>
              </a:rPr>
              <a:t>a </a:t>
            </a:r>
            <a:r>
              <a:rPr sz="2055" b="1" spc="206" dirty="0">
                <a:latin typeface="Arial"/>
                <a:cs typeface="Arial"/>
              </a:rPr>
              <a:t>light/dark </a:t>
            </a:r>
            <a:r>
              <a:rPr sz="2055" b="1" spc="218" dirty="0">
                <a:latin typeface="Arial"/>
                <a:cs typeface="Arial"/>
              </a:rPr>
              <a:t>font </a:t>
            </a:r>
            <a:r>
              <a:rPr sz="2055" b="1" spc="193" dirty="0">
                <a:latin typeface="Arial"/>
                <a:cs typeface="Arial"/>
              </a:rPr>
              <a:t>for</a:t>
            </a:r>
            <a:r>
              <a:rPr sz="2055" b="1" spc="-73" dirty="0">
                <a:latin typeface="Arial"/>
                <a:cs typeface="Arial"/>
              </a:rPr>
              <a:t> </a:t>
            </a:r>
            <a:r>
              <a:rPr sz="2055" b="1" spc="218" dirty="0">
                <a:latin typeface="Arial"/>
                <a:cs typeface="Arial"/>
              </a:rPr>
              <a:t>it.</a:t>
            </a:r>
            <a:endParaRPr sz="2055" dirty="0">
              <a:latin typeface="Arial"/>
              <a:cs typeface="Arial"/>
            </a:endParaRPr>
          </a:p>
        </p:txBody>
      </p:sp>
      <p:sp>
        <p:nvSpPr>
          <p:cNvPr id="4" name="object 4"/>
          <p:cNvSpPr txBox="1"/>
          <p:nvPr/>
        </p:nvSpPr>
        <p:spPr>
          <a:xfrm>
            <a:off x="383880" y="3374721"/>
            <a:ext cx="10594295" cy="333296"/>
          </a:xfrm>
          <a:prstGeom prst="rect">
            <a:avLst/>
          </a:prstGeom>
        </p:spPr>
        <p:txBody>
          <a:bodyPr vert="horz" wrap="square" lIns="0" tIns="16891" rIns="0" bIns="0" rtlCol="0">
            <a:spAutoFit/>
          </a:bodyPr>
          <a:lstStyle/>
          <a:p>
            <a:pPr marL="15356">
              <a:spcBef>
                <a:spcPts val="133"/>
              </a:spcBef>
            </a:pPr>
            <a:r>
              <a:rPr sz="2055" b="1" spc="200" dirty="0">
                <a:latin typeface="Arial"/>
                <a:cs typeface="Arial"/>
              </a:rPr>
              <a:t>If </a:t>
            </a:r>
            <a:r>
              <a:rPr sz="2055" b="1" spc="187" dirty="0">
                <a:latin typeface="Arial"/>
                <a:cs typeface="Arial"/>
              </a:rPr>
              <a:t>you </a:t>
            </a:r>
            <a:r>
              <a:rPr sz="2055" b="1" spc="181" dirty="0">
                <a:solidFill>
                  <a:srgbClr val="9FABD3"/>
                </a:solidFill>
                <a:latin typeface="Arial"/>
                <a:cs typeface="Arial"/>
                <a:hlinkClick r:id="rId2"/>
              </a:rPr>
              <a:t>search </a:t>
            </a:r>
            <a:r>
              <a:rPr sz="2055" b="1" spc="212" dirty="0">
                <a:solidFill>
                  <a:srgbClr val="9FABD3"/>
                </a:solidFill>
                <a:latin typeface="Arial"/>
                <a:cs typeface="Arial"/>
                <a:hlinkClick r:id="rId2"/>
              </a:rPr>
              <a:t>around </a:t>
            </a:r>
            <a:r>
              <a:rPr sz="2055" b="1" spc="193" dirty="0">
                <a:solidFill>
                  <a:srgbClr val="9FABD3"/>
                </a:solidFill>
                <a:latin typeface="Arial"/>
                <a:cs typeface="Arial"/>
                <a:hlinkClick r:id="rId2"/>
              </a:rPr>
              <a:t>Stack </a:t>
            </a:r>
            <a:r>
              <a:rPr sz="2055" b="1" spc="206" dirty="0">
                <a:solidFill>
                  <a:srgbClr val="9FABD3"/>
                </a:solidFill>
                <a:latin typeface="Arial"/>
                <a:cs typeface="Arial"/>
                <a:hlinkClick r:id="rId2"/>
              </a:rPr>
              <a:t>Overflow</a:t>
            </a:r>
            <a:r>
              <a:rPr sz="2055" b="1" spc="206" dirty="0">
                <a:latin typeface="Arial"/>
                <a:cs typeface="Arial"/>
              </a:rPr>
              <a:t>, </a:t>
            </a:r>
            <a:r>
              <a:rPr sz="2055" b="1" spc="247" dirty="0">
                <a:latin typeface="Arial"/>
                <a:cs typeface="Arial"/>
              </a:rPr>
              <a:t>there </a:t>
            </a:r>
            <a:r>
              <a:rPr sz="2055" b="1" spc="109" dirty="0">
                <a:latin typeface="Arial"/>
                <a:cs typeface="Arial"/>
              </a:rPr>
              <a:t>is </a:t>
            </a:r>
            <a:r>
              <a:rPr sz="2055" b="1" spc="247" dirty="0">
                <a:latin typeface="Arial"/>
                <a:cs typeface="Arial"/>
              </a:rPr>
              <a:t>a </a:t>
            </a:r>
            <a:r>
              <a:rPr sz="2055" b="1" spc="169" dirty="0">
                <a:latin typeface="Arial"/>
                <a:cs typeface="Arial"/>
              </a:rPr>
              <a:t>nice </a:t>
            </a:r>
            <a:r>
              <a:rPr sz="2055" b="1" spc="218" dirty="0">
                <a:latin typeface="Arial"/>
                <a:cs typeface="Arial"/>
              </a:rPr>
              <a:t>formula </a:t>
            </a:r>
            <a:r>
              <a:rPr sz="2055" b="1" spc="224" dirty="0">
                <a:latin typeface="Arial"/>
                <a:cs typeface="Arial"/>
              </a:rPr>
              <a:t>to </a:t>
            </a:r>
            <a:r>
              <a:rPr sz="2055" b="1" spc="187" dirty="0">
                <a:latin typeface="Arial"/>
                <a:cs typeface="Arial"/>
              </a:rPr>
              <a:t>do</a:t>
            </a:r>
            <a:r>
              <a:rPr sz="2055" b="1" spc="-333" dirty="0">
                <a:latin typeface="Arial"/>
                <a:cs typeface="Arial"/>
              </a:rPr>
              <a:t> </a:t>
            </a:r>
            <a:r>
              <a:rPr sz="2055" b="1" spc="169" dirty="0">
                <a:latin typeface="Arial"/>
                <a:cs typeface="Arial"/>
              </a:rPr>
              <a:t>this:</a:t>
            </a:r>
            <a:endParaRPr sz="2055">
              <a:latin typeface="Arial"/>
              <a:cs typeface="Arial"/>
            </a:endParaRPr>
          </a:p>
        </p:txBody>
      </p:sp>
      <p:sp>
        <p:nvSpPr>
          <p:cNvPr id="5" name="object 5"/>
          <p:cNvSpPr txBox="1"/>
          <p:nvPr/>
        </p:nvSpPr>
        <p:spPr>
          <a:xfrm>
            <a:off x="309021" y="5057610"/>
            <a:ext cx="10879901" cy="1307666"/>
          </a:xfrm>
          <a:prstGeom prst="rect">
            <a:avLst/>
          </a:prstGeom>
        </p:spPr>
        <p:txBody>
          <a:bodyPr vert="horz" wrap="square" lIns="0" tIns="16891" rIns="0" bIns="0" rtlCol="0">
            <a:spAutoFit/>
          </a:bodyPr>
          <a:lstStyle/>
          <a:p>
            <a:pPr marL="15356">
              <a:spcBef>
                <a:spcPts val="133"/>
              </a:spcBef>
            </a:pPr>
            <a:r>
              <a:rPr lang="en-US" sz="2055" b="1" spc="206" dirty="0">
                <a:latin typeface="Arial"/>
                <a:cs typeface="Arial"/>
              </a:rPr>
              <a:t>If you are unsure of the underlying model, you could solve this with logistic regression or decisions trees. </a:t>
            </a:r>
          </a:p>
          <a:p>
            <a:pPr marL="15356">
              <a:spcBef>
                <a:spcPts val="133"/>
              </a:spcBef>
            </a:pPr>
            <a:endParaRPr lang="en-US" sz="2055" b="1" spc="206" dirty="0">
              <a:latin typeface="Arial"/>
              <a:cs typeface="Arial"/>
            </a:endParaRPr>
          </a:p>
          <a:p>
            <a:pPr marL="15356">
              <a:spcBef>
                <a:spcPts val="133"/>
              </a:spcBef>
            </a:pPr>
            <a:r>
              <a:rPr lang="en-US" sz="2055" b="1" spc="206" dirty="0">
                <a:latin typeface="Arial"/>
                <a:cs typeface="Arial"/>
              </a:rPr>
              <a:t>But let’s use a neural network. </a:t>
            </a:r>
          </a:p>
        </p:txBody>
      </p:sp>
      <p:sp>
        <p:nvSpPr>
          <p:cNvPr id="6" name="object 6"/>
          <p:cNvSpPr/>
          <p:nvPr/>
        </p:nvSpPr>
        <p:spPr>
          <a:xfrm>
            <a:off x="2542816" y="4216185"/>
            <a:ext cx="5722820" cy="492729"/>
          </a:xfrm>
          <a:prstGeom prst="rect">
            <a:avLst/>
          </a:prstGeom>
          <a:blipFill>
            <a:blip r:embed="rId3" cstate="print"/>
            <a:stretch>
              <a:fillRect/>
            </a:stretch>
          </a:blipFill>
        </p:spPr>
        <p:txBody>
          <a:bodyPr wrap="square" lIns="0" tIns="0" rIns="0" bIns="0" rtlCol="0"/>
          <a:lstStyle/>
          <a:p>
            <a:endParaRPr sz="2176"/>
          </a:p>
        </p:txBody>
      </p:sp>
      <p:sp>
        <p:nvSpPr>
          <p:cNvPr id="7" name="object 7"/>
          <p:cNvSpPr txBox="1"/>
          <p:nvPr/>
        </p:nvSpPr>
        <p:spPr>
          <a:xfrm>
            <a:off x="5748972" y="233671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8" name="object 8"/>
          <p:cNvSpPr txBox="1"/>
          <p:nvPr/>
        </p:nvSpPr>
        <p:spPr>
          <a:xfrm>
            <a:off x="3648387" y="233671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199189"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In practicality, machine learning is often about two tasks: regression and classification.</a:t>
            </a:r>
          </a:p>
          <a:p>
            <a:pPr>
              <a:spcAft>
                <a:spcPts val="2000"/>
              </a:spcAft>
            </a:pPr>
            <a:r>
              <a:rPr lang="en-US" dirty="0">
                <a:latin typeface="Segoe UI" panose="020B0502040204020203" pitchFamily="34" charset="0"/>
                <a:cs typeface="Segoe UI" panose="020B0502040204020203" pitchFamily="34" charset="0"/>
              </a:rPr>
              <a:t>Let’s start with regression, particularly the simplest one called </a:t>
            </a:r>
            <a:r>
              <a:rPr lang="en-US" dirty="0">
                <a:solidFill>
                  <a:srgbClr val="D24726"/>
                </a:solidFill>
                <a:latin typeface="Segoe UI Semibold" panose="020B0702040204020203" pitchFamily="34" charset="0"/>
                <a:cs typeface="Segoe UI Semibold" panose="020B0702040204020203" pitchFamily="34" charset="0"/>
              </a:rPr>
              <a:t>linear regression</a:t>
            </a:r>
            <a:r>
              <a:rPr lang="en-US" dirty="0">
                <a:latin typeface="Segoe UI" panose="020B0502040204020203" pitchFamily="34" charset="0"/>
                <a:cs typeface="Segoe UI" panose="020B0502040204020203" pitchFamily="34" charset="0"/>
              </a:rPr>
              <a:t> which finds the best fit straight line through some points. </a:t>
            </a:r>
          </a:p>
          <a:p>
            <a:pPr>
              <a:spcAft>
                <a:spcPts val="2000"/>
              </a:spcAft>
            </a:pPr>
            <a:r>
              <a:rPr lang="en-US" dirty="0">
                <a:latin typeface="Segoe UI" panose="020B0502040204020203" pitchFamily="34" charset="0"/>
                <a:cs typeface="Segoe UI" panose="020B0502040204020203" pitchFamily="34" charset="0"/>
              </a:rPr>
              <a:t>Here is a simple 2-dimensional plot of two variables, where x is independent and y is dependent.</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Independent variables </a:t>
            </a:r>
            <a:r>
              <a:rPr lang="en-US" dirty="0">
                <a:latin typeface="Segoe UI" panose="020B0502040204020203" pitchFamily="34" charset="0"/>
                <a:cs typeface="Segoe UI" panose="020B0502040204020203" pitchFamily="34" charset="0"/>
              </a:rPr>
              <a:t>are observed values that will serve as inputs into a function. </a:t>
            </a:r>
          </a:p>
          <a:p>
            <a:pPr marL="742950" lvl="1" indent="-285750">
              <a:spcAft>
                <a:spcPts val="2000"/>
              </a:spcAft>
              <a:buFont typeface="Arial" panose="020B0604020202020204" pitchFamily="34" charset="0"/>
              <a:buChar char="•"/>
            </a:pPr>
            <a:r>
              <a:rPr lang="en-US" dirty="0">
                <a:solidFill>
                  <a:srgbClr val="D24726"/>
                </a:solidFill>
                <a:latin typeface="Segoe UI Semibold" panose="020B0702040204020203" pitchFamily="34" charset="0"/>
                <a:cs typeface="Segoe UI Semibold" panose="020B0702040204020203" pitchFamily="34" charset="0"/>
              </a:rPr>
              <a:t>Dependent variables </a:t>
            </a:r>
            <a:r>
              <a:rPr lang="en-US" dirty="0">
                <a:latin typeface="Segoe UI" panose="020B0502040204020203" pitchFamily="34" charset="0"/>
                <a:cs typeface="Segoe UI" panose="020B0502040204020203" pitchFamily="34" charset="0"/>
              </a:rPr>
              <a:t>are the outputted variables derived off the independent variables.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3"/>
              </a:rPr>
              <a:t>https://www.desmos.com/calculator/fmhotfn3qm</a:t>
            </a:r>
            <a:endParaRPr lang="en-US" sz="1400" dirty="0"/>
          </a:p>
          <a:p>
            <a:endParaRPr lang="en-US" sz="1400" dirty="0"/>
          </a:p>
        </p:txBody>
      </p:sp>
    </p:spTree>
    <p:extLst>
      <p:ext uri="{BB962C8B-B14F-4D97-AF65-F5344CB8AC3E}">
        <p14:creationId xmlns:p14="http://schemas.microsoft.com/office/powerpoint/2010/main" val="3863001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19195" y="1759561"/>
            <a:ext cx="10793145" cy="728158"/>
          </a:xfrm>
          <a:prstGeom prst="rect">
            <a:avLst/>
          </a:prstGeom>
        </p:spPr>
        <p:txBody>
          <a:bodyPr vert="horz" wrap="square" lIns="0" tIns="35316" rIns="0" bIns="0" rtlCol="0">
            <a:spAutoFit/>
          </a:bodyPr>
          <a:lstStyle/>
          <a:p>
            <a:pPr marL="15356" marR="6142">
              <a:lnSpc>
                <a:spcPts val="2745"/>
              </a:lnSpc>
              <a:spcBef>
                <a:spcPts val="277"/>
              </a:spcBef>
            </a:pPr>
            <a:r>
              <a:rPr sz="2358" b="1" spc="206" dirty="0">
                <a:latin typeface="Arial"/>
                <a:cs typeface="Arial"/>
              </a:rPr>
              <a:t>Let’s </a:t>
            </a:r>
            <a:r>
              <a:rPr sz="2358" b="1" spc="254" dirty="0">
                <a:latin typeface="Arial"/>
                <a:cs typeface="Arial"/>
              </a:rPr>
              <a:t>represent </a:t>
            </a:r>
            <a:r>
              <a:rPr sz="2358" b="1" spc="224" dirty="0">
                <a:latin typeface="Arial"/>
                <a:cs typeface="Arial"/>
              </a:rPr>
              <a:t>background </a:t>
            </a:r>
            <a:r>
              <a:rPr sz="2358" b="1" spc="169" dirty="0">
                <a:latin typeface="Arial"/>
                <a:cs typeface="Arial"/>
              </a:rPr>
              <a:t>color </a:t>
            </a:r>
            <a:r>
              <a:rPr sz="2358" b="1" spc="181" dirty="0">
                <a:latin typeface="Arial"/>
                <a:cs typeface="Arial"/>
              </a:rPr>
              <a:t>as </a:t>
            </a:r>
            <a:r>
              <a:rPr sz="2358" b="1" spc="326" dirty="0">
                <a:latin typeface="Arial"/>
                <a:cs typeface="Arial"/>
              </a:rPr>
              <a:t>3 </a:t>
            </a:r>
            <a:r>
              <a:rPr sz="2358" b="1" spc="230" dirty="0">
                <a:latin typeface="Arial"/>
                <a:cs typeface="Arial"/>
              </a:rPr>
              <a:t>numeric </a:t>
            </a:r>
            <a:r>
              <a:rPr sz="2358" b="1" spc="103" dirty="0">
                <a:latin typeface="Arial"/>
                <a:cs typeface="Arial"/>
              </a:rPr>
              <a:t>RGB </a:t>
            </a:r>
            <a:r>
              <a:rPr sz="2358" b="1" spc="218" dirty="0">
                <a:latin typeface="Arial"/>
                <a:cs typeface="Arial"/>
              </a:rPr>
              <a:t>inputs,</a:t>
            </a:r>
            <a:r>
              <a:rPr sz="2358" b="1" spc="-121" dirty="0">
                <a:latin typeface="Arial"/>
                <a:cs typeface="Arial"/>
              </a:rPr>
              <a:t> </a:t>
            </a:r>
            <a:r>
              <a:rPr sz="2358" b="1" spc="247" dirty="0">
                <a:latin typeface="Arial"/>
                <a:cs typeface="Arial"/>
              </a:rPr>
              <a:t>and  </a:t>
            </a:r>
            <a:r>
              <a:rPr sz="2358" b="1" spc="230" dirty="0">
                <a:latin typeface="Arial"/>
                <a:cs typeface="Arial"/>
              </a:rPr>
              <a:t>predict </a:t>
            </a:r>
            <a:r>
              <a:rPr sz="2358" b="1" spc="284" dirty="0">
                <a:latin typeface="Arial"/>
                <a:cs typeface="Arial"/>
              </a:rPr>
              <a:t>whether </a:t>
            </a:r>
            <a:r>
              <a:rPr sz="2358" b="1" spc="277" dirty="0">
                <a:latin typeface="Arial"/>
                <a:cs typeface="Arial"/>
              </a:rPr>
              <a:t>a </a:t>
            </a:r>
            <a:r>
              <a:rPr sz="2358" b="1" spc="163" dirty="0">
                <a:latin typeface="Arial"/>
                <a:cs typeface="Arial"/>
              </a:rPr>
              <a:t>DARK/LIGHT </a:t>
            </a:r>
            <a:r>
              <a:rPr sz="2358" b="1" spc="247" dirty="0">
                <a:latin typeface="Arial"/>
                <a:cs typeface="Arial"/>
              </a:rPr>
              <a:t>font </a:t>
            </a:r>
            <a:r>
              <a:rPr sz="2358" b="1" spc="193" dirty="0">
                <a:latin typeface="Arial"/>
                <a:cs typeface="Arial"/>
              </a:rPr>
              <a:t>should </a:t>
            </a:r>
            <a:r>
              <a:rPr sz="2358" b="1" spc="266" dirty="0">
                <a:latin typeface="Arial"/>
                <a:cs typeface="Arial"/>
              </a:rPr>
              <a:t>be</a:t>
            </a:r>
            <a:r>
              <a:rPr sz="2358" b="1" spc="-224" dirty="0">
                <a:latin typeface="Arial"/>
                <a:cs typeface="Arial"/>
              </a:rPr>
              <a:t> </a:t>
            </a:r>
            <a:r>
              <a:rPr sz="2358" b="1" spc="224" dirty="0">
                <a:latin typeface="Arial"/>
                <a:cs typeface="Arial"/>
              </a:rPr>
              <a:t>used.</a:t>
            </a:r>
            <a:endParaRPr sz="2358">
              <a:latin typeface="Arial"/>
              <a:cs typeface="Arial"/>
            </a:endParaRPr>
          </a:p>
        </p:txBody>
      </p:sp>
      <p:sp>
        <p:nvSpPr>
          <p:cNvPr id="4" name="object 4"/>
          <p:cNvSpPr/>
          <p:nvPr/>
        </p:nvSpPr>
        <p:spPr>
          <a:xfrm>
            <a:off x="2968153" y="322751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FF0000"/>
          </a:solidFill>
        </p:spPr>
        <p:txBody>
          <a:bodyPr wrap="square" lIns="0" tIns="0" rIns="0" bIns="0" rtlCol="0"/>
          <a:lstStyle/>
          <a:p>
            <a:endParaRPr sz="2176"/>
          </a:p>
        </p:txBody>
      </p:sp>
      <p:sp>
        <p:nvSpPr>
          <p:cNvPr id="5" name="object 5"/>
          <p:cNvSpPr/>
          <p:nvPr/>
        </p:nvSpPr>
        <p:spPr>
          <a:xfrm>
            <a:off x="2968153" y="322751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968153" y="322751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633032" y="389085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3049536" y="338260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968153" y="3981452"/>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19"/>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39"/>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19"/>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009900"/>
          </a:solidFill>
        </p:spPr>
        <p:txBody>
          <a:bodyPr wrap="square" lIns="0" tIns="0" rIns="0" bIns="0" rtlCol="0"/>
          <a:lstStyle/>
          <a:p>
            <a:endParaRPr sz="2176"/>
          </a:p>
        </p:txBody>
      </p:sp>
      <p:sp>
        <p:nvSpPr>
          <p:cNvPr id="10" name="object 10"/>
          <p:cNvSpPr/>
          <p:nvPr/>
        </p:nvSpPr>
        <p:spPr>
          <a:xfrm>
            <a:off x="2968153" y="3981452"/>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19"/>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39"/>
                </a:lnTo>
                <a:lnTo>
                  <a:pt x="223770" y="544333"/>
                </a:lnTo>
                <a:lnTo>
                  <a:pt x="176702" y="531873"/>
                </a:lnTo>
                <a:lnTo>
                  <a:pt x="133773" y="511951"/>
                </a:lnTo>
                <a:lnTo>
                  <a:pt x="95641" y="485254"/>
                </a:lnTo>
                <a:lnTo>
                  <a:pt x="62966" y="452475"/>
                </a:lnTo>
                <a:lnTo>
                  <a:pt x="36406" y="414302"/>
                </a:lnTo>
                <a:lnTo>
                  <a:pt x="16619" y="371425"/>
                </a:lnTo>
                <a:lnTo>
                  <a:pt x="4264" y="324534"/>
                </a:lnTo>
                <a:lnTo>
                  <a:pt x="0" y="274319"/>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968153" y="39814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633032" y="46447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3049536" y="413653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968153" y="4755354"/>
            <a:ext cx="663343" cy="663343"/>
          </a:xfrm>
          <a:custGeom>
            <a:avLst/>
            <a:gdLst/>
            <a:ahLst/>
            <a:cxnLst/>
            <a:rect l="l" t="t" r="r" b="b"/>
            <a:pathLst>
              <a:path w="548639" h="548639">
                <a:moveTo>
                  <a:pt x="274319" y="0"/>
                </a:moveTo>
                <a:lnTo>
                  <a:pt x="223770" y="4264"/>
                </a:lnTo>
                <a:lnTo>
                  <a:pt x="176702" y="16619"/>
                </a:lnTo>
                <a:lnTo>
                  <a:pt x="133773" y="36406"/>
                </a:lnTo>
                <a:lnTo>
                  <a:pt x="95641" y="62966"/>
                </a:lnTo>
                <a:lnTo>
                  <a:pt x="62966" y="95641"/>
                </a:lnTo>
                <a:lnTo>
                  <a:pt x="36406" y="133773"/>
                </a:lnTo>
                <a:lnTo>
                  <a:pt x="16619" y="176702"/>
                </a:lnTo>
                <a:lnTo>
                  <a:pt x="4264" y="223770"/>
                </a:lnTo>
                <a:lnTo>
                  <a:pt x="0" y="274320"/>
                </a:lnTo>
                <a:lnTo>
                  <a:pt x="4264" y="324534"/>
                </a:lnTo>
                <a:lnTo>
                  <a:pt x="16619" y="371425"/>
                </a:lnTo>
                <a:lnTo>
                  <a:pt x="36406" y="414302"/>
                </a:lnTo>
                <a:lnTo>
                  <a:pt x="62966" y="452475"/>
                </a:lnTo>
                <a:lnTo>
                  <a:pt x="95641" y="485254"/>
                </a:lnTo>
                <a:lnTo>
                  <a:pt x="133773" y="511951"/>
                </a:lnTo>
                <a:lnTo>
                  <a:pt x="176702" y="531873"/>
                </a:lnTo>
                <a:lnTo>
                  <a:pt x="223770" y="544333"/>
                </a:lnTo>
                <a:lnTo>
                  <a:pt x="274319" y="548640"/>
                </a:lnTo>
                <a:lnTo>
                  <a:pt x="324534" y="544333"/>
                </a:lnTo>
                <a:lnTo>
                  <a:pt x="371425" y="531873"/>
                </a:lnTo>
                <a:lnTo>
                  <a:pt x="414302" y="511951"/>
                </a:lnTo>
                <a:lnTo>
                  <a:pt x="452475" y="485254"/>
                </a:lnTo>
                <a:lnTo>
                  <a:pt x="485254" y="452475"/>
                </a:lnTo>
                <a:lnTo>
                  <a:pt x="511951" y="414302"/>
                </a:lnTo>
                <a:lnTo>
                  <a:pt x="531873" y="371425"/>
                </a:lnTo>
                <a:lnTo>
                  <a:pt x="544333" y="324534"/>
                </a:lnTo>
                <a:lnTo>
                  <a:pt x="548639" y="274320"/>
                </a:lnTo>
                <a:lnTo>
                  <a:pt x="544333" y="223770"/>
                </a:lnTo>
                <a:lnTo>
                  <a:pt x="531873" y="176702"/>
                </a:lnTo>
                <a:lnTo>
                  <a:pt x="511951" y="133773"/>
                </a:lnTo>
                <a:lnTo>
                  <a:pt x="485254" y="95641"/>
                </a:lnTo>
                <a:lnTo>
                  <a:pt x="452475" y="62966"/>
                </a:lnTo>
                <a:lnTo>
                  <a:pt x="414302" y="36406"/>
                </a:lnTo>
                <a:lnTo>
                  <a:pt x="371425" y="16619"/>
                </a:lnTo>
                <a:lnTo>
                  <a:pt x="324534" y="4264"/>
                </a:lnTo>
                <a:lnTo>
                  <a:pt x="274319" y="0"/>
                </a:lnTo>
                <a:close/>
              </a:path>
            </a:pathLst>
          </a:custGeom>
          <a:solidFill>
            <a:srgbClr val="3333FF"/>
          </a:solidFill>
        </p:spPr>
        <p:txBody>
          <a:bodyPr wrap="square" lIns="0" tIns="0" rIns="0" bIns="0" rtlCol="0"/>
          <a:lstStyle/>
          <a:p>
            <a:endParaRPr sz="2176"/>
          </a:p>
        </p:txBody>
      </p:sp>
      <p:sp>
        <p:nvSpPr>
          <p:cNvPr id="15" name="object 15"/>
          <p:cNvSpPr/>
          <p:nvPr/>
        </p:nvSpPr>
        <p:spPr>
          <a:xfrm>
            <a:off x="2968153" y="4755354"/>
            <a:ext cx="663343" cy="663343"/>
          </a:xfrm>
          <a:custGeom>
            <a:avLst/>
            <a:gdLst/>
            <a:ahLst/>
            <a:cxnLst/>
            <a:rect l="l" t="t" r="r" b="b"/>
            <a:pathLst>
              <a:path w="548639" h="548639">
                <a:moveTo>
                  <a:pt x="274319" y="0"/>
                </a:moveTo>
                <a:lnTo>
                  <a:pt x="324534" y="4264"/>
                </a:lnTo>
                <a:lnTo>
                  <a:pt x="371425" y="16619"/>
                </a:lnTo>
                <a:lnTo>
                  <a:pt x="414302" y="36406"/>
                </a:lnTo>
                <a:lnTo>
                  <a:pt x="452475" y="62966"/>
                </a:lnTo>
                <a:lnTo>
                  <a:pt x="485254" y="95641"/>
                </a:lnTo>
                <a:lnTo>
                  <a:pt x="511951" y="133773"/>
                </a:lnTo>
                <a:lnTo>
                  <a:pt x="531873" y="176702"/>
                </a:lnTo>
                <a:lnTo>
                  <a:pt x="544333" y="223770"/>
                </a:lnTo>
                <a:lnTo>
                  <a:pt x="548639" y="274320"/>
                </a:lnTo>
                <a:lnTo>
                  <a:pt x="544333" y="324534"/>
                </a:lnTo>
                <a:lnTo>
                  <a:pt x="531873" y="371425"/>
                </a:lnTo>
                <a:lnTo>
                  <a:pt x="511951" y="414302"/>
                </a:lnTo>
                <a:lnTo>
                  <a:pt x="485254" y="452475"/>
                </a:lnTo>
                <a:lnTo>
                  <a:pt x="452475" y="485254"/>
                </a:lnTo>
                <a:lnTo>
                  <a:pt x="414302" y="511951"/>
                </a:lnTo>
                <a:lnTo>
                  <a:pt x="371425" y="531873"/>
                </a:lnTo>
                <a:lnTo>
                  <a:pt x="324534" y="544333"/>
                </a:lnTo>
                <a:lnTo>
                  <a:pt x="274319" y="548640"/>
                </a:lnTo>
                <a:lnTo>
                  <a:pt x="223770" y="544333"/>
                </a:lnTo>
                <a:lnTo>
                  <a:pt x="176702" y="531873"/>
                </a:lnTo>
                <a:lnTo>
                  <a:pt x="133773" y="511951"/>
                </a:lnTo>
                <a:lnTo>
                  <a:pt x="95641" y="485254"/>
                </a:lnTo>
                <a:lnTo>
                  <a:pt x="62966" y="452475"/>
                </a:lnTo>
                <a:lnTo>
                  <a:pt x="36406" y="414302"/>
                </a:lnTo>
                <a:lnTo>
                  <a:pt x="16619" y="371425"/>
                </a:lnTo>
                <a:lnTo>
                  <a:pt x="4264" y="324534"/>
                </a:lnTo>
                <a:lnTo>
                  <a:pt x="0" y="274320"/>
                </a:lnTo>
                <a:lnTo>
                  <a:pt x="4264" y="223770"/>
                </a:lnTo>
                <a:lnTo>
                  <a:pt x="16619" y="176702"/>
                </a:lnTo>
                <a:lnTo>
                  <a:pt x="36406" y="133773"/>
                </a:lnTo>
                <a:lnTo>
                  <a:pt x="62966" y="95641"/>
                </a:lnTo>
                <a:lnTo>
                  <a:pt x="95641" y="62966"/>
                </a:lnTo>
                <a:lnTo>
                  <a:pt x="133773" y="36406"/>
                </a:lnTo>
                <a:lnTo>
                  <a:pt x="176702" y="16619"/>
                </a:lnTo>
                <a:lnTo>
                  <a:pt x="223770" y="4264"/>
                </a:lnTo>
                <a:lnTo>
                  <a:pt x="274319"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968153" y="475535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633032"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3049536" y="4910440"/>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6570473" y="35991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EDEDED"/>
          </a:solidFill>
        </p:spPr>
        <p:txBody>
          <a:bodyPr wrap="square" lIns="0" tIns="0" rIns="0" bIns="0" rtlCol="0"/>
          <a:lstStyle/>
          <a:p>
            <a:endParaRPr sz="2176"/>
          </a:p>
        </p:txBody>
      </p:sp>
      <p:sp>
        <p:nvSpPr>
          <p:cNvPr id="20" name="object 20"/>
          <p:cNvSpPr/>
          <p:nvPr/>
        </p:nvSpPr>
        <p:spPr>
          <a:xfrm>
            <a:off x="6570473" y="35991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6570473" y="35991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233818" y="426245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txBox="1"/>
          <p:nvPr/>
        </p:nvSpPr>
        <p:spPr>
          <a:xfrm>
            <a:off x="6808478" y="3754196"/>
            <a:ext cx="187333"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0</a:t>
            </a:r>
            <a:endParaRPr sz="1935">
              <a:latin typeface="Tahoma"/>
              <a:cs typeface="Tahoma"/>
            </a:endParaRPr>
          </a:p>
        </p:txBody>
      </p:sp>
      <p:sp>
        <p:nvSpPr>
          <p:cNvPr id="24" name="object 24"/>
          <p:cNvSpPr/>
          <p:nvPr/>
        </p:nvSpPr>
        <p:spPr>
          <a:xfrm>
            <a:off x="6570473" y="4373009"/>
            <a:ext cx="661808" cy="663343"/>
          </a:xfrm>
          <a:custGeom>
            <a:avLst/>
            <a:gdLst/>
            <a:ahLst/>
            <a:cxnLst/>
            <a:rect l="l" t="t" r="r" b="b"/>
            <a:pathLst>
              <a:path w="547370" h="548639">
                <a:moveTo>
                  <a:pt x="273050" y="0"/>
                </a:moveTo>
                <a:lnTo>
                  <a:pt x="222878" y="4264"/>
                </a:lnTo>
                <a:lnTo>
                  <a:pt x="176104" y="16619"/>
                </a:lnTo>
                <a:lnTo>
                  <a:pt x="133397" y="36406"/>
                </a:lnTo>
                <a:lnTo>
                  <a:pt x="95424" y="62966"/>
                </a:lnTo>
                <a:lnTo>
                  <a:pt x="62855" y="95641"/>
                </a:lnTo>
                <a:lnTo>
                  <a:pt x="36359" y="133773"/>
                </a:lnTo>
                <a:lnTo>
                  <a:pt x="16605" y="176702"/>
                </a:lnTo>
                <a:lnTo>
                  <a:pt x="4262" y="223770"/>
                </a:lnTo>
                <a:lnTo>
                  <a:pt x="0" y="274319"/>
                </a:lnTo>
                <a:lnTo>
                  <a:pt x="4262" y="324534"/>
                </a:lnTo>
                <a:lnTo>
                  <a:pt x="16605" y="371425"/>
                </a:lnTo>
                <a:lnTo>
                  <a:pt x="36359" y="414302"/>
                </a:lnTo>
                <a:lnTo>
                  <a:pt x="62855" y="452475"/>
                </a:lnTo>
                <a:lnTo>
                  <a:pt x="95424" y="485254"/>
                </a:lnTo>
                <a:lnTo>
                  <a:pt x="133397" y="511951"/>
                </a:lnTo>
                <a:lnTo>
                  <a:pt x="176104" y="531873"/>
                </a:lnTo>
                <a:lnTo>
                  <a:pt x="222878" y="544333"/>
                </a:lnTo>
                <a:lnTo>
                  <a:pt x="273050" y="548639"/>
                </a:lnTo>
                <a:lnTo>
                  <a:pt x="323599" y="544333"/>
                </a:lnTo>
                <a:lnTo>
                  <a:pt x="370667" y="531873"/>
                </a:lnTo>
                <a:lnTo>
                  <a:pt x="413596" y="511951"/>
                </a:lnTo>
                <a:lnTo>
                  <a:pt x="451728" y="485254"/>
                </a:lnTo>
                <a:lnTo>
                  <a:pt x="484403" y="452475"/>
                </a:lnTo>
                <a:lnTo>
                  <a:pt x="510963" y="414302"/>
                </a:lnTo>
                <a:lnTo>
                  <a:pt x="530750" y="371425"/>
                </a:lnTo>
                <a:lnTo>
                  <a:pt x="543105" y="324534"/>
                </a:lnTo>
                <a:lnTo>
                  <a:pt x="547370" y="274319"/>
                </a:lnTo>
                <a:lnTo>
                  <a:pt x="543105" y="223770"/>
                </a:lnTo>
                <a:lnTo>
                  <a:pt x="530750" y="176702"/>
                </a:lnTo>
                <a:lnTo>
                  <a:pt x="510963" y="133773"/>
                </a:lnTo>
                <a:lnTo>
                  <a:pt x="484403" y="95641"/>
                </a:lnTo>
                <a:lnTo>
                  <a:pt x="451728" y="62966"/>
                </a:lnTo>
                <a:lnTo>
                  <a:pt x="413596" y="36406"/>
                </a:lnTo>
                <a:lnTo>
                  <a:pt x="370667" y="16619"/>
                </a:lnTo>
                <a:lnTo>
                  <a:pt x="323599" y="4264"/>
                </a:lnTo>
                <a:lnTo>
                  <a:pt x="273050" y="0"/>
                </a:lnTo>
                <a:close/>
              </a:path>
            </a:pathLst>
          </a:custGeom>
          <a:solidFill>
            <a:srgbClr val="000000"/>
          </a:solidFill>
        </p:spPr>
        <p:txBody>
          <a:bodyPr wrap="square" lIns="0" tIns="0" rIns="0" bIns="0" rtlCol="0"/>
          <a:lstStyle/>
          <a:p>
            <a:endParaRPr sz="2176"/>
          </a:p>
        </p:txBody>
      </p:sp>
      <p:sp>
        <p:nvSpPr>
          <p:cNvPr id="25" name="object 25"/>
          <p:cNvSpPr/>
          <p:nvPr/>
        </p:nvSpPr>
        <p:spPr>
          <a:xfrm>
            <a:off x="6570473" y="4373009"/>
            <a:ext cx="661808" cy="663343"/>
          </a:xfrm>
          <a:custGeom>
            <a:avLst/>
            <a:gdLst/>
            <a:ahLst/>
            <a:cxnLst/>
            <a:rect l="l" t="t" r="r" b="b"/>
            <a:pathLst>
              <a:path w="547370" h="548639">
                <a:moveTo>
                  <a:pt x="273050" y="0"/>
                </a:moveTo>
                <a:lnTo>
                  <a:pt x="323599" y="4264"/>
                </a:lnTo>
                <a:lnTo>
                  <a:pt x="370667" y="16619"/>
                </a:lnTo>
                <a:lnTo>
                  <a:pt x="413596" y="36406"/>
                </a:lnTo>
                <a:lnTo>
                  <a:pt x="451728" y="62966"/>
                </a:lnTo>
                <a:lnTo>
                  <a:pt x="484403" y="95641"/>
                </a:lnTo>
                <a:lnTo>
                  <a:pt x="510963" y="133773"/>
                </a:lnTo>
                <a:lnTo>
                  <a:pt x="530750" y="176702"/>
                </a:lnTo>
                <a:lnTo>
                  <a:pt x="543105" y="223770"/>
                </a:lnTo>
                <a:lnTo>
                  <a:pt x="547370" y="274319"/>
                </a:lnTo>
                <a:lnTo>
                  <a:pt x="543105" y="324534"/>
                </a:lnTo>
                <a:lnTo>
                  <a:pt x="530750" y="371425"/>
                </a:lnTo>
                <a:lnTo>
                  <a:pt x="510963" y="414302"/>
                </a:lnTo>
                <a:lnTo>
                  <a:pt x="484403" y="452475"/>
                </a:lnTo>
                <a:lnTo>
                  <a:pt x="451728" y="485254"/>
                </a:lnTo>
                <a:lnTo>
                  <a:pt x="413596" y="511951"/>
                </a:lnTo>
                <a:lnTo>
                  <a:pt x="370667" y="531873"/>
                </a:lnTo>
                <a:lnTo>
                  <a:pt x="323599" y="544333"/>
                </a:lnTo>
                <a:lnTo>
                  <a:pt x="273050" y="548639"/>
                </a:lnTo>
                <a:lnTo>
                  <a:pt x="222878" y="544333"/>
                </a:lnTo>
                <a:lnTo>
                  <a:pt x="176104" y="531873"/>
                </a:lnTo>
                <a:lnTo>
                  <a:pt x="133397" y="511951"/>
                </a:lnTo>
                <a:lnTo>
                  <a:pt x="95424" y="485254"/>
                </a:lnTo>
                <a:lnTo>
                  <a:pt x="62855" y="452475"/>
                </a:lnTo>
                <a:lnTo>
                  <a:pt x="36359" y="414302"/>
                </a:lnTo>
                <a:lnTo>
                  <a:pt x="16605" y="371425"/>
                </a:lnTo>
                <a:lnTo>
                  <a:pt x="4262" y="324534"/>
                </a:lnTo>
                <a:lnTo>
                  <a:pt x="0" y="274319"/>
                </a:lnTo>
                <a:lnTo>
                  <a:pt x="4262" y="223770"/>
                </a:lnTo>
                <a:lnTo>
                  <a:pt x="16605" y="176702"/>
                </a:lnTo>
                <a:lnTo>
                  <a:pt x="36359" y="133773"/>
                </a:lnTo>
                <a:lnTo>
                  <a:pt x="62855" y="95641"/>
                </a:lnTo>
                <a:lnTo>
                  <a:pt x="95424" y="62966"/>
                </a:lnTo>
                <a:lnTo>
                  <a:pt x="133397" y="36406"/>
                </a:lnTo>
                <a:lnTo>
                  <a:pt x="176104" y="16619"/>
                </a:lnTo>
                <a:lnTo>
                  <a:pt x="222878" y="4264"/>
                </a:lnTo>
                <a:lnTo>
                  <a:pt x="273050" y="0"/>
                </a:lnTo>
                <a:close/>
              </a:path>
            </a:pathLst>
          </a:custGeom>
          <a:ln w="3175">
            <a:solidFill>
              <a:srgbClr val="3364A3"/>
            </a:solidFill>
          </a:ln>
        </p:spPr>
        <p:txBody>
          <a:bodyPr wrap="square" lIns="0" tIns="0" rIns="0" bIns="0" rtlCol="0"/>
          <a:lstStyle/>
          <a:p>
            <a:endParaRPr sz="2176"/>
          </a:p>
        </p:txBody>
      </p:sp>
      <p:sp>
        <p:nvSpPr>
          <p:cNvPr id="26" name="object 26"/>
          <p:cNvSpPr/>
          <p:nvPr/>
        </p:nvSpPr>
        <p:spPr>
          <a:xfrm>
            <a:off x="6570473" y="437300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7233818" y="503635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8" name="object 28"/>
          <p:cNvSpPr txBox="1"/>
          <p:nvPr/>
        </p:nvSpPr>
        <p:spPr>
          <a:xfrm>
            <a:off x="6808478" y="4528096"/>
            <a:ext cx="187333" cy="313279"/>
          </a:xfrm>
          <a:prstGeom prst="rect">
            <a:avLst/>
          </a:prstGeom>
        </p:spPr>
        <p:txBody>
          <a:bodyPr vert="horz" wrap="square" lIns="0" tIns="15355" rIns="0" bIns="0" rtlCol="0">
            <a:spAutoFit/>
          </a:bodyPr>
          <a:lstStyle/>
          <a:p>
            <a:pPr marL="15356">
              <a:spcBef>
                <a:spcPts val="121"/>
              </a:spcBef>
            </a:pPr>
            <a:r>
              <a:rPr sz="1935" spc="169" dirty="0">
                <a:solidFill>
                  <a:srgbClr val="FFFFFF"/>
                </a:solidFill>
                <a:latin typeface="Tahoma"/>
                <a:cs typeface="Tahoma"/>
              </a:rPr>
              <a:t>1</a:t>
            </a:r>
            <a:endParaRPr sz="1935">
              <a:latin typeface="Tahoma"/>
              <a:cs typeface="Tahoma"/>
            </a:endParaRPr>
          </a:p>
        </p:txBody>
      </p:sp>
      <p:sp>
        <p:nvSpPr>
          <p:cNvPr id="29" name="object 29"/>
          <p:cNvSpPr/>
          <p:nvPr/>
        </p:nvSpPr>
        <p:spPr>
          <a:xfrm>
            <a:off x="4405395" y="3318111"/>
            <a:ext cx="1438779" cy="2100586"/>
          </a:xfrm>
          <a:custGeom>
            <a:avLst/>
            <a:gdLst/>
            <a:ahLst/>
            <a:cxnLst/>
            <a:rect l="l" t="t" r="r" b="b"/>
            <a:pathLst>
              <a:path w="1189989" h="1737360">
                <a:moveTo>
                  <a:pt x="990600" y="0"/>
                </a:moveTo>
                <a:lnTo>
                  <a:pt x="198120" y="0"/>
                </a:ln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close/>
              </a:path>
            </a:pathLst>
          </a:custGeom>
          <a:solidFill>
            <a:srgbClr val="719ECE"/>
          </a:solidFill>
        </p:spPr>
        <p:txBody>
          <a:bodyPr wrap="square" lIns="0" tIns="0" rIns="0" bIns="0" rtlCol="0"/>
          <a:lstStyle/>
          <a:p>
            <a:endParaRPr sz="2176"/>
          </a:p>
        </p:txBody>
      </p:sp>
      <p:sp>
        <p:nvSpPr>
          <p:cNvPr id="30" name="object 30"/>
          <p:cNvSpPr/>
          <p:nvPr/>
        </p:nvSpPr>
        <p:spPr>
          <a:xfrm>
            <a:off x="4405395" y="3318111"/>
            <a:ext cx="1438779" cy="2100586"/>
          </a:xfrm>
          <a:custGeom>
            <a:avLst/>
            <a:gdLst/>
            <a:ahLst/>
            <a:cxnLst/>
            <a:rect l="l" t="t" r="r" b="b"/>
            <a:pathLst>
              <a:path w="1189989" h="1737360">
                <a:moveTo>
                  <a:pt x="198120" y="0"/>
                </a:moveTo>
                <a:lnTo>
                  <a:pt x="155954" y="5776"/>
                </a:lnTo>
                <a:lnTo>
                  <a:pt x="115521" y="21949"/>
                </a:lnTo>
                <a:lnTo>
                  <a:pt x="78554" y="46786"/>
                </a:lnTo>
                <a:lnTo>
                  <a:pt x="46786" y="78554"/>
                </a:lnTo>
                <a:lnTo>
                  <a:pt x="21949" y="115521"/>
                </a:lnTo>
                <a:lnTo>
                  <a:pt x="5776" y="155954"/>
                </a:lnTo>
                <a:lnTo>
                  <a:pt x="0" y="198119"/>
                </a:lnTo>
                <a:lnTo>
                  <a:pt x="0" y="1539240"/>
                </a:lnTo>
                <a:lnTo>
                  <a:pt x="5776" y="1581405"/>
                </a:lnTo>
                <a:lnTo>
                  <a:pt x="21949" y="1621838"/>
                </a:lnTo>
                <a:lnTo>
                  <a:pt x="46786" y="1658805"/>
                </a:lnTo>
                <a:lnTo>
                  <a:pt x="78554" y="1690573"/>
                </a:lnTo>
                <a:lnTo>
                  <a:pt x="115521" y="1715410"/>
                </a:lnTo>
                <a:lnTo>
                  <a:pt x="155954" y="1731583"/>
                </a:lnTo>
                <a:lnTo>
                  <a:pt x="198120" y="1737360"/>
                </a:lnTo>
                <a:lnTo>
                  <a:pt x="990600" y="1737360"/>
                </a:lnTo>
                <a:lnTo>
                  <a:pt x="1032835" y="1731583"/>
                </a:lnTo>
                <a:lnTo>
                  <a:pt x="1073449" y="1715410"/>
                </a:lnTo>
                <a:lnTo>
                  <a:pt x="1110664" y="1690573"/>
                </a:lnTo>
                <a:lnTo>
                  <a:pt x="1142703" y="1658805"/>
                </a:lnTo>
                <a:lnTo>
                  <a:pt x="1167789" y="1621838"/>
                </a:lnTo>
                <a:lnTo>
                  <a:pt x="1184143" y="1581405"/>
                </a:lnTo>
                <a:lnTo>
                  <a:pt x="1189990" y="1539240"/>
                </a:lnTo>
                <a:lnTo>
                  <a:pt x="1189990" y="198119"/>
                </a:lnTo>
                <a:lnTo>
                  <a:pt x="1184143" y="155954"/>
                </a:lnTo>
                <a:lnTo>
                  <a:pt x="1167789" y="115521"/>
                </a:lnTo>
                <a:lnTo>
                  <a:pt x="1142703" y="78554"/>
                </a:lnTo>
                <a:lnTo>
                  <a:pt x="1110664" y="46786"/>
                </a:lnTo>
                <a:lnTo>
                  <a:pt x="1073449" y="21949"/>
                </a:lnTo>
                <a:lnTo>
                  <a:pt x="1032835" y="5776"/>
                </a:lnTo>
                <a:lnTo>
                  <a:pt x="990600" y="0"/>
                </a:lnTo>
                <a:lnTo>
                  <a:pt x="19812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4405395" y="331811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p:nvPr/>
        </p:nvSpPr>
        <p:spPr>
          <a:xfrm>
            <a:off x="5844175" y="54186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3" name="object 33"/>
          <p:cNvSpPr/>
          <p:nvPr/>
        </p:nvSpPr>
        <p:spPr>
          <a:xfrm>
            <a:off x="3742052" y="3539223"/>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4" name="object 34"/>
          <p:cNvSpPr txBox="1"/>
          <p:nvPr/>
        </p:nvSpPr>
        <p:spPr>
          <a:xfrm>
            <a:off x="4557412" y="4012163"/>
            <a:ext cx="1867956" cy="676088"/>
          </a:xfrm>
          <a:prstGeom prst="rect">
            <a:avLst/>
          </a:prstGeom>
        </p:spPr>
        <p:txBody>
          <a:bodyPr vert="horz" wrap="square" lIns="0" tIns="34549" rIns="0" bIns="0" rtlCol="0">
            <a:spAutoFit/>
          </a:bodyPr>
          <a:lstStyle/>
          <a:p>
            <a:pPr marL="220352" marR="6142" indent="-205765">
              <a:lnSpc>
                <a:spcPts val="2527"/>
              </a:lnSpc>
              <a:spcBef>
                <a:spcPts val="272"/>
              </a:spcBef>
              <a:tabLst>
                <a:tab pos="1391982" algn="l"/>
                <a:tab pos="1851882" algn="l"/>
              </a:tabLst>
            </a:pPr>
            <a:r>
              <a:rPr sz="2176" spc="163" dirty="0">
                <a:latin typeface="Tahoma"/>
                <a:cs typeface="Tahoma"/>
              </a:rPr>
              <a:t>Mystery  Math	</a:t>
            </a:r>
            <a:r>
              <a:rPr sz="2176" u="sng" spc="163" dirty="0">
                <a:uFill>
                  <a:solidFill>
                    <a:srgbClr val="2B3D4F"/>
                  </a:solidFill>
                </a:uFill>
                <a:latin typeface="Times New Roman"/>
                <a:cs typeface="Times New Roman"/>
              </a:rPr>
              <a:t> 	</a:t>
            </a:r>
            <a:endParaRPr sz="2176">
              <a:latin typeface="Times New Roman"/>
              <a:cs typeface="Times New Roman"/>
            </a:endParaRPr>
          </a:p>
        </p:txBody>
      </p:sp>
      <p:sp>
        <p:nvSpPr>
          <p:cNvPr id="35" name="object 35"/>
          <p:cNvSpPr/>
          <p:nvPr/>
        </p:nvSpPr>
        <p:spPr>
          <a:xfrm>
            <a:off x="4130539" y="3483945"/>
            <a:ext cx="164300" cy="110557"/>
          </a:xfrm>
          <a:custGeom>
            <a:avLst/>
            <a:gdLst/>
            <a:ahLst/>
            <a:cxnLst/>
            <a:rect l="l" t="t" r="r" b="b"/>
            <a:pathLst>
              <a:path w="135889" h="91439">
                <a:moveTo>
                  <a:pt x="0" y="0"/>
                </a:moveTo>
                <a:lnTo>
                  <a:pt x="0" y="91439"/>
                </a:lnTo>
                <a:lnTo>
                  <a:pt x="135889" y="45719"/>
                </a:lnTo>
                <a:lnTo>
                  <a:pt x="0" y="0"/>
                </a:lnTo>
                <a:close/>
              </a:path>
            </a:pathLst>
          </a:custGeom>
          <a:solidFill>
            <a:srgbClr val="2B3D4F"/>
          </a:solidFill>
        </p:spPr>
        <p:txBody>
          <a:bodyPr wrap="square" lIns="0" tIns="0" rIns="0" bIns="0" rtlCol="0"/>
          <a:lstStyle/>
          <a:p>
            <a:endParaRPr sz="2176"/>
          </a:p>
        </p:txBody>
      </p:sp>
      <p:sp>
        <p:nvSpPr>
          <p:cNvPr id="36" name="object 36"/>
          <p:cNvSpPr/>
          <p:nvPr/>
        </p:nvSpPr>
        <p:spPr>
          <a:xfrm>
            <a:off x="3738982" y="4322337"/>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7" name="object 37"/>
          <p:cNvSpPr/>
          <p:nvPr/>
        </p:nvSpPr>
        <p:spPr>
          <a:xfrm>
            <a:off x="4125932" y="4268594"/>
            <a:ext cx="165836" cy="109022"/>
          </a:xfrm>
          <a:custGeom>
            <a:avLst/>
            <a:gdLst/>
            <a:ahLst/>
            <a:cxnLst/>
            <a:rect l="l" t="t" r="r" b="b"/>
            <a:pathLst>
              <a:path w="137160" h="90170">
                <a:moveTo>
                  <a:pt x="0" y="0"/>
                </a:moveTo>
                <a:lnTo>
                  <a:pt x="0" y="90169"/>
                </a:lnTo>
                <a:lnTo>
                  <a:pt x="137160" y="44450"/>
                </a:lnTo>
                <a:lnTo>
                  <a:pt x="0" y="0"/>
                </a:lnTo>
                <a:close/>
              </a:path>
            </a:pathLst>
          </a:custGeom>
          <a:solidFill>
            <a:srgbClr val="2B3D4F"/>
          </a:solidFill>
        </p:spPr>
        <p:txBody>
          <a:bodyPr wrap="square" lIns="0" tIns="0" rIns="0" bIns="0" rtlCol="0"/>
          <a:lstStyle/>
          <a:p>
            <a:endParaRPr sz="2176"/>
          </a:p>
        </p:txBody>
      </p:sp>
      <p:sp>
        <p:nvSpPr>
          <p:cNvPr id="38" name="object 38"/>
          <p:cNvSpPr/>
          <p:nvPr/>
        </p:nvSpPr>
        <p:spPr>
          <a:xfrm>
            <a:off x="3734374" y="5105450"/>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39" name="object 39"/>
          <p:cNvSpPr/>
          <p:nvPr/>
        </p:nvSpPr>
        <p:spPr>
          <a:xfrm>
            <a:off x="4122862" y="5051707"/>
            <a:ext cx="164300" cy="109022"/>
          </a:xfrm>
          <a:custGeom>
            <a:avLst/>
            <a:gdLst/>
            <a:ahLst/>
            <a:cxnLst/>
            <a:rect l="l" t="t" r="r" b="b"/>
            <a:pathLst>
              <a:path w="135889" h="90170">
                <a:moveTo>
                  <a:pt x="0" y="0"/>
                </a:moveTo>
                <a:lnTo>
                  <a:pt x="0" y="90169"/>
                </a:lnTo>
                <a:lnTo>
                  <a:pt x="135889" y="44450"/>
                </a:lnTo>
                <a:lnTo>
                  <a:pt x="0" y="0"/>
                </a:lnTo>
                <a:close/>
              </a:path>
            </a:pathLst>
          </a:custGeom>
          <a:solidFill>
            <a:srgbClr val="2B3D4F"/>
          </a:solidFill>
        </p:spPr>
        <p:txBody>
          <a:bodyPr wrap="square" lIns="0" tIns="0" rIns="0" bIns="0" rtlCol="0"/>
          <a:lstStyle/>
          <a:p>
            <a:endParaRPr sz="2176"/>
          </a:p>
        </p:txBody>
      </p:sp>
      <p:sp>
        <p:nvSpPr>
          <p:cNvPr id="40" name="object 40"/>
          <p:cNvSpPr/>
          <p:nvPr/>
        </p:nvSpPr>
        <p:spPr>
          <a:xfrm>
            <a:off x="5953197" y="3958419"/>
            <a:ext cx="394628" cy="0"/>
          </a:xfrm>
          <a:custGeom>
            <a:avLst/>
            <a:gdLst/>
            <a:ahLst/>
            <a:cxnLst/>
            <a:rect l="l" t="t" r="r" b="b"/>
            <a:pathLst>
              <a:path w="326389">
                <a:moveTo>
                  <a:pt x="0" y="0"/>
                </a:moveTo>
                <a:lnTo>
                  <a:pt x="326389" y="0"/>
                </a:lnTo>
              </a:path>
            </a:pathLst>
          </a:custGeom>
          <a:ln w="12579">
            <a:solidFill>
              <a:srgbClr val="2B3D4F"/>
            </a:solidFill>
          </a:ln>
        </p:spPr>
        <p:txBody>
          <a:bodyPr wrap="square" lIns="0" tIns="0" rIns="0" bIns="0" rtlCol="0"/>
          <a:lstStyle/>
          <a:p>
            <a:endParaRPr sz="2176"/>
          </a:p>
        </p:txBody>
      </p:sp>
      <p:sp>
        <p:nvSpPr>
          <p:cNvPr id="41" name="object 41"/>
          <p:cNvSpPr/>
          <p:nvPr/>
        </p:nvSpPr>
        <p:spPr>
          <a:xfrm>
            <a:off x="6341683" y="3903141"/>
            <a:ext cx="164300" cy="110557"/>
          </a:xfrm>
          <a:custGeom>
            <a:avLst/>
            <a:gdLst/>
            <a:ahLst/>
            <a:cxnLst/>
            <a:rect l="l" t="t" r="r" b="b"/>
            <a:pathLst>
              <a:path w="135889" h="91439">
                <a:moveTo>
                  <a:pt x="0" y="0"/>
                </a:moveTo>
                <a:lnTo>
                  <a:pt x="0" y="91440"/>
                </a:lnTo>
                <a:lnTo>
                  <a:pt x="135889" y="45720"/>
                </a:lnTo>
                <a:lnTo>
                  <a:pt x="0" y="0"/>
                </a:lnTo>
                <a:close/>
              </a:path>
            </a:pathLst>
          </a:custGeom>
          <a:solidFill>
            <a:srgbClr val="2B3D4F"/>
          </a:solidFill>
        </p:spPr>
        <p:txBody>
          <a:bodyPr wrap="square" lIns="0" tIns="0" rIns="0" bIns="0" rtlCol="0"/>
          <a:lstStyle/>
          <a:p>
            <a:endParaRPr sz="2176"/>
          </a:p>
        </p:txBody>
      </p:sp>
      <p:sp>
        <p:nvSpPr>
          <p:cNvPr id="42" name="object 42"/>
          <p:cNvSpPr/>
          <p:nvPr/>
        </p:nvSpPr>
        <p:spPr>
          <a:xfrm>
            <a:off x="6337076" y="4686256"/>
            <a:ext cx="165836" cy="110557"/>
          </a:xfrm>
          <a:custGeom>
            <a:avLst/>
            <a:gdLst/>
            <a:ahLst/>
            <a:cxnLst/>
            <a:rect l="l" t="t" r="r" b="b"/>
            <a:pathLst>
              <a:path w="137160" h="91439">
                <a:moveTo>
                  <a:pt x="0" y="0"/>
                </a:moveTo>
                <a:lnTo>
                  <a:pt x="0" y="91440"/>
                </a:lnTo>
                <a:lnTo>
                  <a:pt x="137160" y="45720"/>
                </a:lnTo>
                <a:lnTo>
                  <a:pt x="0" y="0"/>
                </a:lnTo>
                <a:close/>
              </a:path>
            </a:pathLst>
          </a:custGeom>
          <a:solidFill>
            <a:srgbClr val="2B3D4F"/>
          </a:solidFill>
        </p:spPr>
        <p:txBody>
          <a:bodyPr wrap="square" lIns="0" tIns="0" rIns="0" bIns="0" rtlCol="0"/>
          <a:lstStyle/>
          <a:p>
            <a:endParaRPr sz="2176"/>
          </a:p>
        </p:txBody>
      </p:sp>
      <p:sp>
        <p:nvSpPr>
          <p:cNvPr id="43" name="object 43"/>
          <p:cNvSpPr txBox="1"/>
          <p:nvPr/>
        </p:nvSpPr>
        <p:spPr>
          <a:xfrm>
            <a:off x="7739002" y="3649781"/>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solidFill>
                  <a:srgbClr val="FFFFFF"/>
                </a:solidFill>
                <a:latin typeface="Tahoma"/>
                <a:cs typeface="Tahoma"/>
              </a:rPr>
              <a:t>Hello</a:t>
            </a:r>
            <a:endParaRPr sz="2176">
              <a:latin typeface="Tahoma"/>
              <a:cs typeface="Tahoma"/>
            </a:endParaRPr>
          </a:p>
        </p:txBody>
      </p:sp>
      <p:sp>
        <p:nvSpPr>
          <p:cNvPr id="45" name="object 4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110</a:t>
            </a:fld>
            <a:endParaRPr spc="302" dirty="0"/>
          </a:p>
        </p:txBody>
      </p:sp>
      <p:sp>
        <p:nvSpPr>
          <p:cNvPr id="44" name="object 44"/>
          <p:cNvSpPr txBox="1"/>
          <p:nvPr/>
        </p:nvSpPr>
        <p:spPr>
          <a:xfrm>
            <a:off x="7739002" y="4423682"/>
            <a:ext cx="1768915" cy="430967"/>
          </a:xfrm>
          <a:prstGeom prst="rect">
            <a:avLst/>
          </a:prstGeom>
          <a:solidFill>
            <a:srgbClr val="FFCCCC"/>
          </a:solidFill>
        </p:spPr>
        <p:txBody>
          <a:bodyPr vert="horz" wrap="square" lIns="0" tIns="95202" rIns="0" bIns="0" rtlCol="0">
            <a:spAutoFit/>
          </a:bodyPr>
          <a:lstStyle/>
          <a:p>
            <a:pPr marL="533606">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111</a:t>
            </a:fld>
            <a:endParaRPr spc="302" dirty="0"/>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081422"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88" name="object 88"/>
          <p:cNvSpPr txBox="1"/>
          <p:nvPr/>
        </p:nvSpPr>
        <p:spPr>
          <a:xfrm>
            <a:off x="8081422"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4098293" y="1678178"/>
            <a:ext cx="3762783"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This </a:t>
            </a:r>
            <a:r>
              <a:rPr sz="2176" spc="133" dirty="0">
                <a:latin typeface="Tahoma"/>
                <a:cs typeface="Tahoma"/>
              </a:rPr>
              <a:t>is </a:t>
            </a:r>
            <a:r>
              <a:rPr sz="2176" spc="151" dirty="0">
                <a:latin typeface="Tahoma"/>
                <a:cs typeface="Tahoma"/>
              </a:rPr>
              <a:t>the </a:t>
            </a:r>
            <a:r>
              <a:rPr sz="2176" spc="187" dirty="0">
                <a:latin typeface="Tahoma"/>
                <a:cs typeface="Tahoma"/>
              </a:rPr>
              <a:t>“mystery</a:t>
            </a:r>
            <a:r>
              <a:rPr sz="2176" spc="-423" dirty="0">
                <a:latin typeface="Tahoma"/>
                <a:cs typeface="Tahoma"/>
              </a:rPr>
              <a:t> </a:t>
            </a:r>
            <a:r>
              <a:rPr sz="2176" spc="200" dirty="0">
                <a:latin typeface="Tahoma"/>
                <a:cs typeface="Tahoma"/>
              </a:rPr>
              <a:t>math”</a:t>
            </a:r>
            <a:endParaRPr sz="2176">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112</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612312" y="2363019"/>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1</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2</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3</a:t>
            </a:r>
            <a:endParaRPr sz="1270" baseline="-31746">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610775" y="3640568"/>
            <a:ext cx="760081" cy="799461"/>
          </a:xfrm>
          <a:prstGeom prst="rect">
            <a:avLst/>
          </a:prstGeom>
        </p:spPr>
        <p:txBody>
          <a:bodyPr vert="horz" wrap="square" lIns="0" tIns="52208" rIns="0" bIns="0" rtlCol="0">
            <a:spAutoFit/>
          </a:bodyPr>
          <a:lstStyle/>
          <a:p>
            <a:pPr algn="ctr">
              <a:spcBef>
                <a:spcPts val="411"/>
              </a:spcBef>
            </a:pP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a:latin typeface="Tahoma"/>
              <a:cs typeface="Tahoma"/>
            </a:endParaRPr>
          </a:p>
        </p:txBody>
      </p:sp>
      <p:sp>
        <p:nvSpPr>
          <p:cNvPr id="70" name="object 70"/>
          <p:cNvSpPr txBox="1"/>
          <p:nvPr/>
        </p:nvSpPr>
        <p:spPr>
          <a:xfrm>
            <a:off x="5610775" y="5114665"/>
            <a:ext cx="760081" cy="238771"/>
          </a:xfrm>
          <a:prstGeom prst="rect">
            <a:avLst/>
          </a:prstGeom>
        </p:spPr>
        <p:txBody>
          <a:bodyPr vert="horz" wrap="square" lIns="0" tIns="15355" rIns="0" bIns="0" rtlCol="0">
            <a:spAutoFit/>
          </a:bodyPr>
          <a:lstStyle/>
          <a:p>
            <a:pPr marL="15356">
              <a:spcBef>
                <a:spcPts val="121"/>
              </a:spcBef>
            </a:pPr>
            <a:r>
              <a:rPr sz="1451" spc="127" dirty="0">
                <a:latin typeface="Tahoma"/>
                <a:cs typeface="Tahoma"/>
              </a:rPr>
              <a:t>255w</a:t>
            </a:r>
            <a:r>
              <a:rPr sz="1451" dirty="0">
                <a:latin typeface="Tahoma"/>
                <a:cs typeface="Tahoma"/>
              </a:rPr>
              <a:t> </a:t>
            </a:r>
            <a:r>
              <a:rPr sz="1451" spc="157" dirty="0">
                <a:latin typeface="Tahoma"/>
                <a:cs typeface="Tahoma"/>
              </a:rPr>
              <a:t>+</a:t>
            </a:r>
            <a:endParaRPr sz="1451">
              <a:latin typeface="Tahoma"/>
              <a:cs typeface="Tahoma"/>
            </a:endParaRPr>
          </a:p>
        </p:txBody>
      </p:sp>
      <p:sp>
        <p:nvSpPr>
          <p:cNvPr id="71" name="object 71"/>
          <p:cNvSpPr txBox="1"/>
          <p:nvPr/>
        </p:nvSpPr>
        <p:spPr>
          <a:xfrm>
            <a:off x="5610775" y="5254397"/>
            <a:ext cx="760081" cy="621942"/>
          </a:xfrm>
          <a:prstGeom prst="rect">
            <a:avLst/>
          </a:prstGeom>
        </p:spPr>
        <p:txBody>
          <a:bodyPr vert="horz" wrap="square" lIns="0" tIns="13820" rIns="0" bIns="0" rtlCol="0">
            <a:spAutoFit/>
          </a:bodyPr>
          <a:lstStyle/>
          <a:p>
            <a:pPr marR="162001" algn="r">
              <a:lnSpc>
                <a:spcPts val="979"/>
              </a:lnSpc>
              <a:spcBef>
                <a:spcPts val="109"/>
              </a:spcBef>
            </a:pPr>
            <a:r>
              <a:rPr sz="846" spc="67" dirty="0">
                <a:latin typeface="Tahoma"/>
                <a:cs typeface="Tahoma"/>
              </a:rPr>
              <a:t>7</a:t>
            </a:r>
            <a:endParaRPr sz="846">
              <a:latin typeface="Tahoma"/>
              <a:cs typeface="Tahoma"/>
            </a:endParaRPr>
          </a:p>
          <a:p>
            <a:pPr algn="ctr">
              <a:lnSpc>
                <a:spcPts val="1705"/>
              </a:lnSpc>
            </a:pPr>
            <a:r>
              <a:rPr sz="1451" spc="133" dirty="0">
                <a:latin typeface="Tahoma"/>
                <a:cs typeface="Tahoma"/>
              </a:rPr>
              <a:t>204</a:t>
            </a:r>
            <a:r>
              <a:rPr sz="1451" spc="109" dirty="0">
                <a:latin typeface="Tahoma"/>
                <a:cs typeface="Tahoma"/>
              </a:rPr>
              <a:t>w</a:t>
            </a:r>
            <a:r>
              <a:rPr sz="1270" spc="117" baseline="-31746" dirty="0">
                <a:latin typeface="Tahoma"/>
                <a:cs typeface="Tahoma"/>
              </a:rPr>
              <a:t>8</a:t>
            </a:r>
            <a:r>
              <a:rPr sz="1451" spc="157" dirty="0">
                <a:latin typeface="Tahoma"/>
                <a:cs typeface="Tahoma"/>
              </a:rPr>
              <a:t>+</a:t>
            </a:r>
            <a:endParaRPr sz="1451">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9</a:t>
            </a:r>
            <a:endParaRPr sz="1270" baseline="-31746">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714793" y="1457064"/>
            <a:ext cx="6361644" cy="350340"/>
          </a:xfrm>
          <a:prstGeom prst="rect">
            <a:avLst/>
          </a:prstGeom>
        </p:spPr>
        <p:txBody>
          <a:bodyPr vert="horz" wrap="square" lIns="0" tIns="15355" rIns="0" bIns="0" rtlCol="0">
            <a:spAutoFit/>
          </a:bodyPr>
          <a:lstStyle/>
          <a:p>
            <a:pPr marL="15356">
              <a:spcBef>
                <a:spcPts val="121"/>
              </a:spcBef>
            </a:pPr>
            <a:r>
              <a:rPr sz="2176" spc="169" dirty="0">
                <a:latin typeface="Tahoma"/>
                <a:cs typeface="Tahoma"/>
              </a:rPr>
              <a:t>Each</a:t>
            </a:r>
            <a:r>
              <a:rPr sz="2176" dirty="0">
                <a:latin typeface="Tahoma"/>
                <a:cs typeface="Tahoma"/>
              </a:rPr>
              <a:t> </a:t>
            </a:r>
            <a:r>
              <a:rPr sz="2176" spc="151" dirty="0">
                <a:latin typeface="Tahoma"/>
                <a:cs typeface="Tahoma"/>
              </a:rPr>
              <a:t>weight</a:t>
            </a:r>
            <a:r>
              <a:rPr sz="2176" spc="30" dirty="0">
                <a:latin typeface="Tahoma"/>
                <a:cs typeface="Tahoma"/>
              </a:rPr>
              <a:t> </a:t>
            </a:r>
            <a:r>
              <a:rPr sz="2176" b="1" i="1" spc="-79" dirty="0">
                <a:latin typeface="Verdana"/>
                <a:cs typeface="Verdana"/>
              </a:rPr>
              <a:t>w</a:t>
            </a:r>
            <a:r>
              <a:rPr sz="1904" b="1" i="1" spc="-117" baseline="-31746" dirty="0">
                <a:latin typeface="Verdana"/>
                <a:cs typeface="Verdana"/>
              </a:rPr>
              <a:t>x</a:t>
            </a:r>
            <a:r>
              <a:rPr sz="1904" b="1" i="1" spc="381" baseline="-31746" dirty="0">
                <a:latin typeface="Verdana"/>
                <a:cs typeface="Verdana"/>
              </a:rPr>
              <a:t> </a:t>
            </a:r>
            <a:r>
              <a:rPr sz="2176" spc="169" dirty="0">
                <a:latin typeface="Tahoma"/>
                <a:cs typeface="Tahoma"/>
              </a:rPr>
              <a:t>value</a:t>
            </a:r>
            <a:r>
              <a:rPr sz="2176" spc="6" dirty="0">
                <a:latin typeface="Tahoma"/>
                <a:cs typeface="Tahoma"/>
              </a:rPr>
              <a:t> </a:t>
            </a:r>
            <a:r>
              <a:rPr sz="2176" spc="127" dirty="0">
                <a:latin typeface="Tahoma"/>
                <a:cs typeface="Tahoma"/>
              </a:rPr>
              <a:t>is</a:t>
            </a:r>
            <a:r>
              <a:rPr sz="2176" spc="18" dirty="0">
                <a:latin typeface="Tahoma"/>
                <a:cs typeface="Tahoma"/>
              </a:rPr>
              <a:t> </a:t>
            </a:r>
            <a:r>
              <a:rPr sz="2176" spc="163" dirty="0">
                <a:latin typeface="Tahoma"/>
                <a:cs typeface="Tahoma"/>
              </a:rPr>
              <a:t>between</a:t>
            </a:r>
            <a:r>
              <a:rPr sz="2176" spc="12" dirty="0">
                <a:latin typeface="Tahoma"/>
                <a:cs typeface="Tahoma"/>
              </a:rPr>
              <a:t> </a:t>
            </a:r>
            <a:r>
              <a:rPr sz="2176" spc="97" dirty="0">
                <a:latin typeface="Tahoma"/>
                <a:cs typeface="Tahoma"/>
              </a:rPr>
              <a:t>-1.0</a:t>
            </a:r>
            <a:r>
              <a:rPr sz="2176" spc="6" dirty="0">
                <a:latin typeface="Tahoma"/>
                <a:cs typeface="Tahoma"/>
              </a:rPr>
              <a:t> </a:t>
            </a:r>
            <a:r>
              <a:rPr sz="2176" spc="169" dirty="0">
                <a:latin typeface="Tahoma"/>
                <a:cs typeface="Tahoma"/>
              </a:rPr>
              <a:t>and</a:t>
            </a:r>
            <a:r>
              <a:rPr sz="2176" spc="12" dirty="0">
                <a:latin typeface="Tahoma"/>
                <a:cs typeface="Tahoma"/>
              </a:rPr>
              <a:t> </a:t>
            </a:r>
            <a:r>
              <a:rPr sz="2176" spc="133" dirty="0">
                <a:latin typeface="Tahoma"/>
                <a:cs typeface="Tahoma"/>
              </a:rPr>
              <a:t>1.0</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113</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8041499" y="288509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8041499" y="288509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804149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239202"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041499" y="4251703"/>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0000"/>
          </a:solidFill>
        </p:spPr>
        <p:txBody>
          <a:bodyPr wrap="square" lIns="0" tIns="0" rIns="0" bIns="0" rtlCol="0"/>
          <a:lstStyle/>
          <a:p>
            <a:endParaRPr sz="2176"/>
          </a:p>
        </p:txBody>
      </p:sp>
      <p:sp>
        <p:nvSpPr>
          <p:cNvPr id="23" name="object 23"/>
          <p:cNvSpPr/>
          <p:nvPr/>
        </p:nvSpPr>
        <p:spPr>
          <a:xfrm>
            <a:off x="8041499" y="4251703"/>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4" name="object 24"/>
          <p:cNvSpPr/>
          <p:nvPr/>
        </p:nvSpPr>
        <p:spPr>
          <a:xfrm>
            <a:off x="804149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5" name="object 25"/>
          <p:cNvSpPr/>
          <p:nvPr/>
        </p:nvSpPr>
        <p:spPr>
          <a:xfrm>
            <a:off x="9239202"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8" name="object 28"/>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0" name="object 30"/>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1" name="object 31"/>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2" name="object 32"/>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33" name="object 33"/>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5" name="object 35"/>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6" name="object 36"/>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37" name="object 37"/>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8" name="object 38"/>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9" name="object 39"/>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0" name="object 40"/>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1" name="object 41"/>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2" name="object 42"/>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3" name="object 43"/>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5" name="object 45"/>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7" name="object 47"/>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49" name="object 49"/>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1" name="object 51"/>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3" name="object 53"/>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4" name="object 54"/>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5" name="object 55"/>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6" name="object 56"/>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7" name="object 57"/>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8" name="object 58"/>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59" name="object 59"/>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0" name="object 60"/>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2" name="object 62"/>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3" name="object 63"/>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4" name="object 64"/>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69" name="object 69"/>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70" name="object 70"/>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604993"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endParaRPr sz="217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p:nvPr/>
        </p:nvSpPr>
        <p:spPr>
          <a:xfrm>
            <a:off x="3918637" y="2101981"/>
            <a:ext cx="4041479" cy="4090614"/>
          </a:xfrm>
          <a:custGeom>
            <a:avLst/>
            <a:gdLst/>
            <a:ahLst/>
            <a:cxnLst/>
            <a:rect l="l" t="t" r="r" b="b"/>
            <a:pathLst>
              <a:path w="3342640" h="3383279">
                <a:moveTo>
                  <a:pt x="557530" y="0"/>
                </a:moveTo>
                <a:lnTo>
                  <a:pt x="513465" y="2270"/>
                </a:lnTo>
                <a:lnTo>
                  <a:pt x="469663" y="8922"/>
                </a:lnTo>
                <a:lnTo>
                  <a:pt x="426367" y="19712"/>
                </a:lnTo>
                <a:lnTo>
                  <a:pt x="383819" y="34397"/>
                </a:lnTo>
                <a:lnTo>
                  <a:pt x="342260" y="52737"/>
                </a:lnTo>
                <a:lnTo>
                  <a:pt x="301933" y="74489"/>
                </a:lnTo>
                <a:lnTo>
                  <a:pt x="263081" y="99410"/>
                </a:lnTo>
                <a:lnTo>
                  <a:pt x="225945" y="127258"/>
                </a:lnTo>
                <a:lnTo>
                  <a:pt x="190768" y="157791"/>
                </a:lnTo>
                <a:lnTo>
                  <a:pt x="157791" y="190768"/>
                </a:lnTo>
                <a:lnTo>
                  <a:pt x="127258" y="225945"/>
                </a:lnTo>
                <a:lnTo>
                  <a:pt x="99410" y="263081"/>
                </a:lnTo>
                <a:lnTo>
                  <a:pt x="74489" y="301933"/>
                </a:lnTo>
                <a:lnTo>
                  <a:pt x="52737" y="342260"/>
                </a:lnTo>
                <a:lnTo>
                  <a:pt x="34397" y="383819"/>
                </a:lnTo>
                <a:lnTo>
                  <a:pt x="19712" y="426367"/>
                </a:lnTo>
                <a:lnTo>
                  <a:pt x="8922" y="469663"/>
                </a:lnTo>
                <a:lnTo>
                  <a:pt x="2270" y="513465"/>
                </a:lnTo>
                <a:lnTo>
                  <a:pt x="0" y="557530"/>
                </a:lnTo>
                <a:lnTo>
                  <a:pt x="0" y="2825750"/>
                </a:lnTo>
                <a:lnTo>
                  <a:pt x="2270" y="2869814"/>
                </a:lnTo>
                <a:lnTo>
                  <a:pt x="8922" y="2913616"/>
                </a:lnTo>
                <a:lnTo>
                  <a:pt x="19712" y="2956912"/>
                </a:lnTo>
                <a:lnTo>
                  <a:pt x="34397" y="2999460"/>
                </a:lnTo>
                <a:lnTo>
                  <a:pt x="52737" y="3041019"/>
                </a:lnTo>
                <a:lnTo>
                  <a:pt x="74489" y="3081346"/>
                </a:lnTo>
                <a:lnTo>
                  <a:pt x="99410" y="3120198"/>
                </a:lnTo>
                <a:lnTo>
                  <a:pt x="127258" y="3157334"/>
                </a:lnTo>
                <a:lnTo>
                  <a:pt x="157791" y="3192511"/>
                </a:lnTo>
                <a:lnTo>
                  <a:pt x="190768" y="3225488"/>
                </a:lnTo>
                <a:lnTo>
                  <a:pt x="225945" y="3256021"/>
                </a:lnTo>
                <a:lnTo>
                  <a:pt x="263081" y="3283869"/>
                </a:lnTo>
                <a:lnTo>
                  <a:pt x="301933" y="3308790"/>
                </a:lnTo>
                <a:lnTo>
                  <a:pt x="342260" y="3330542"/>
                </a:lnTo>
                <a:lnTo>
                  <a:pt x="383819" y="3348882"/>
                </a:lnTo>
                <a:lnTo>
                  <a:pt x="426367" y="3363567"/>
                </a:lnTo>
                <a:lnTo>
                  <a:pt x="469663" y="3374357"/>
                </a:lnTo>
                <a:lnTo>
                  <a:pt x="513465" y="3381009"/>
                </a:lnTo>
                <a:lnTo>
                  <a:pt x="557530" y="3383280"/>
                </a:lnTo>
                <a:lnTo>
                  <a:pt x="2785110" y="3383280"/>
                </a:lnTo>
                <a:lnTo>
                  <a:pt x="2829174" y="3381009"/>
                </a:lnTo>
                <a:lnTo>
                  <a:pt x="2872976" y="3374357"/>
                </a:lnTo>
                <a:lnTo>
                  <a:pt x="2916272" y="3363567"/>
                </a:lnTo>
                <a:lnTo>
                  <a:pt x="2958820" y="3348882"/>
                </a:lnTo>
                <a:lnTo>
                  <a:pt x="3000379" y="3330542"/>
                </a:lnTo>
                <a:lnTo>
                  <a:pt x="3040706" y="3308790"/>
                </a:lnTo>
                <a:lnTo>
                  <a:pt x="3079558" y="3283869"/>
                </a:lnTo>
                <a:lnTo>
                  <a:pt x="3116694" y="3256021"/>
                </a:lnTo>
                <a:lnTo>
                  <a:pt x="3151871" y="3225488"/>
                </a:lnTo>
                <a:lnTo>
                  <a:pt x="3184848" y="3192511"/>
                </a:lnTo>
                <a:lnTo>
                  <a:pt x="3215381" y="3157334"/>
                </a:lnTo>
                <a:lnTo>
                  <a:pt x="3243229" y="3120198"/>
                </a:lnTo>
                <a:lnTo>
                  <a:pt x="3268150" y="3081346"/>
                </a:lnTo>
                <a:lnTo>
                  <a:pt x="3289902" y="3041019"/>
                </a:lnTo>
                <a:lnTo>
                  <a:pt x="3308242" y="2999460"/>
                </a:lnTo>
                <a:lnTo>
                  <a:pt x="3322927" y="2956912"/>
                </a:lnTo>
                <a:lnTo>
                  <a:pt x="3333717" y="2913616"/>
                </a:lnTo>
                <a:lnTo>
                  <a:pt x="3340369" y="2869814"/>
                </a:lnTo>
                <a:lnTo>
                  <a:pt x="3342640" y="2825750"/>
                </a:lnTo>
                <a:lnTo>
                  <a:pt x="3342640" y="557530"/>
                </a:lnTo>
                <a:lnTo>
                  <a:pt x="3340369" y="513465"/>
                </a:lnTo>
                <a:lnTo>
                  <a:pt x="3333717" y="469663"/>
                </a:lnTo>
                <a:lnTo>
                  <a:pt x="3322927" y="426367"/>
                </a:lnTo>
                <a:lnTo>
                  <a:pt x="3308242" y="383819"/>
                </a:lnTo>
                <a:lnTo>
                  <a:pt x="3289902" y="342260"/>
                </a:lnTo>
                <a:lnTo>
                  <a:pt x="3268150" y="301933"/>
                </a:lnTo>
                <a:lnTo>
                  <a:pt x="3243229" y="263081"/>
                </a:lnTo>
                <a:lnTo>
                  <a:pt x="3215381" y="225945"/>
                </a:lnTo>
                <a:lnTo>
                  <a:pt x="3184848" y="190768"/>
                </a:lnTo>
                <a:lnTo>
                  <a:pt x="3151871" y="157791"/>
                </a:lnTo>
                <a:lnTo>
                  <a:pt x="3116694" y="127258"/>
                </a:lnTo>
                <a:lnTo>
                  <a:pt x="3079558" y="99410"/>
                </a:lnTo>
                <a:lnTo>
                  <a:pt x="3040706" y="74489"/>
                </a:lnTo>
                <a:lnTo>
                  <a:pt x="3000379" y="52737"/>
                </a:lnTo>
                <a:lnTo>
                  <a:pt x="2958820" y="34397"/>
                </a:lnTo>
                <a:lnTo>
                  <a:pt x="2916272" y="19712"/>
                </a:lnTo>
                <a:lnTo>
                  <a:pt x="2872976" y="8922"/>
                </a:lnTo>
                <a:lnTo>
                  <a:pt x="2829174" y="2270"/>
                </a:lnTo>
                <a:lnTo>
                  <a:pt x="2785110" y="0"/>
                </a:lnTo>
                <a:lnTo>
                  <a:pt x="557530" y="0"/>
                </a:lnTo>
                <a:close/>
              </a:path>
            </a:pathLst>
          </a:custGeom>
          <a:ln w="29112">
            <a:solidFill>
              <a:srgbClr val="000000"/>
            </a:solidFill>
          </a:ln>
        </p:spPr>
        <p:txBody>
          <a:bodyPr wrap="square" lIns="0" tIns="0" rIns="0" bIns="0" rtlCol="0"/>
          <a:lstStyle/>
          <a:p>
            <a:endParaRPr sz="2176"/>
          </a:p>
        </p:txBody>
      </p:sp>
      <p:sp>
        <p:nvSpPr>
          <p:cNvPr id="88" name="object 88"/>
          <p:cNvSpPr/>
          <p:nvPr/>
        </p:nvSpPr>
        <p:spPr>
          <a:xfrm>
            <a:off x="3918637" y="2101980"/>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89" name="object 89"/>
          <p:cNvSpPr/>
          <p:nvPr/>
        </p:nvSpPr>
        <p:spPr>
          <a:xfrm>
            <a:off x="7960117" y="6192596"/>
            <a:ext cx="0" cy="0"/>
          </a:xfrm>
          <a:custGeom>
            <a:avLst/>
            <a:gdLst/>
            <a:ahLst/>
            <a:cxnLst/>
            <a:rect l="l" t="t" r="r" b="b"/>
            <a:pathLst>
              <a:path>
                <a:moveTo>
                  <a:pt x="0" y="0"/>
                </a:moveTo>
                <a:lnTo>
                  <a:pt x="0" y="0"/>
                </a:lnTo>
              </a:path>
            </a:pathLst>
          </a:custGeom>
          <a:ln w="29112">
            <a:solidFill>
              <a:srgbClr val="000000"/>
            </a:solidFill>
          </a:ln>
        </p:spPr>
        <p:txBody>
          <a:bodyPr wrap="square" lIns="0" tIns="0" rIns="0" bIns="0" rtlCol="0"/>
          <a:lstStyle/>
          <a:p>
            <a:endParaRPr sz="2176"/>
          </a:p>
        </p:txBody>
      </p:sp>
      <p:sp>
        <p:nvSpPr>
          <p:cNvPr id="90" name="object 90"/>
          <p:cNvSpPr txBox="1"/>
          <p:nvPr/>
        </p:nvSpPr>
        <p:spPr>
          <a:xfrm>
            <a:off x="2067975" y="1290293"/>
            <a:ext cx="8170333" cy="685175"/>
          </a:xfrm>
          <a:prstGeom prst="rect">
            <a:avLst/>
          </a:prstGeom>
        </p:spPr>
        <p:txBody>
          <a:bodyPr vert="horz" wrap="square" lIns="0" tIns="15355" rIns="0" bIns="0" rtlCol="0">
            <a:spAutoFit/>
          </a:bodyPr>
          <a:lstStyle/>
          <a:p>
            <a:pPr marL="15356" algn="ctr">
              <a:spcBef>
                <a:spcPts val="121"/>
              </a:spcBef>
            </a:pPr>
            <a:r>
              <a:rPr lang="en-US" sz="2176" spc="169" dirty="0">
                <a:latin typeface="Tahoma"/>
                <a:cs typeface="Tahoma"/>
              </a:rPr>
              <a:t>Note we should also add a </a:t>
            </a:r>
            <a:r>
              <a:rPr lang="en-US" sz="2176" b="1" i="1" spc="-79" dirty="0">
                <a:latin typeface="Verdana"/>
                <a:cs typeface="Tahoma"/>
              </a:rPr>
              <a:t>b</a:t>
            </a:r>
            <a:r>
              <a:rPr lang="en-US" sz="1904" b="1" i="1" spc="-117" baseline="-31746" dirty="0">
                <a:latin typeface="Verdana"/>
                <a:cs typeface="Verdana"/>
              </a:rPr>
              <a:t>x</a:t>
            </a:r>
            <a:r>
              <a:rPr sz="2176" dirty="0">
                <a:latin typeface="Tahoma"/>
                <a:cs typeface="Tahoma"/>
              </a:rPr>
              <a:t> </a:t>
            </a:r>
            <a:r>
              <a:rPr lang="en-US" sz="2176" spc="151" dirty="0">
                <a:latin typeface="Tahoma"/>
                <a:cs typeface="Tahoma"/>
              </a:rPr>
              <a:t>bias value (between 0 and 1) to each node.</a:t>
            </a:r>
            <a:endParaRPr lang="en-US" sz="2176" spc="133" dirty="0">
              <a:latin typeface="Tahoma"/>
              <a:cs typeface="Tahoma"/>
            </a:endParaRPr>
          </a:p>
        </p:txBody>
      </p:sp>
      <p:sp>
        <p:nvSpPr>
          <p:cNvPr id="95" name="object 95"/>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114</a:t>
            </a:fld>
            <a:endParaRPr spc="302" dirty="0"/>
          </a:p>
        </p:txBody>
      </p:sp>
      <p:sp>
        <p:nvSpPr>
          <p:cNvPr id="91" name="object 91"/>
          <p:cNvSpPr txBox="1"/>
          <p:nvPr/>
        </p:nvSpPr>
        <p:spPr>
          <a:xfrm>
            <a:off x="8302537" y="3126172"/>
            <a:ext cx="761616" cy="604215"/>
          </a:xfrm>
          <a:prstGeom prst="rect">
            <a:avLst/>
          </a:prstGeom>
        </p:spPr>
        <p:txBody>
          <a:bodyPr vert="horz" wrap="square" lIns="0" tIns="26872" rIns="0" bIns="0" rtlCol="0">
            <a:spAutoFit/>
          </a:bodyPr>
          <a:lstStyle/>
          <a:p>
            <a:pPr marL="15356" marR="6142" indent="1536" algn="ctr">
              <a:lnSpc>
                <a:spcPts val="1548"/>
              </a:lnSpc>
              <a:spcBef>
                <a:spcPts val="212"/>
              </a:spcBef>
            </a:pPr>
            <a:r>
              <a:rPr sz="1330" spc="85" dirty="0">
                <a:latin typeface="Tahoma"/>
                <a:cs typeface="Tahoma"/>
              </a:rPr>
              <a:t>Multiply  </a:t>
            </a:r>
            <a:r>
              <a:rPr sz="1330" spc="103" dirty="0">
                <a:latin typeface="Tahoma"/>
                <a:cs typeface="Tahoma"/>
              </a:rPr>
              <a:t>and</a:t>
            </a:r>
            <a:r>
              <a:rPr sz="1330" spc="-91" dirty="0">
                <a:latin typeface="Tahoma"/>
                <a:cs typeface="Tahoma"/>
              </a:rPr>
              <a:t> </a:t>
            </a:r>
            <a:r>
              <a:rPr sz="1330" spc="121" dirty="0">
                <a:latin typeface="Tahoma"/>
                <a:cs typeface="Tahoma"/>
              </a:rPr>
              <a:t>sum </a:t>
            </a:r>
            <a:r>
              <a:rPr sz="1330" spc="67" dirty="0">
                <a:latin typeface="Tahoma"/>
                <a:cs typeface="Tahoma"/>
              </a:rPr>
              <a:t> </a:t>
            </a:r>
            <a:r>
              <a:rPr sz="1330" spc="97" dirty="0">
                <a:latin typeface="Tahoma"/>
                <a:cs typeface="Tahoma"/>
              </a:rPr>
              <a:t>again</a:t>
            </a:r>
            <a:endParaRPr sz="1330">
              <a:latin typeface="Tahoma"/>
              <a:cs typeface="Tahoma"/>
            </a:endParaRPr>
          </a:p>
        </p:txBody>
      </p:sp>
      <p:sp>
        <p:nvSpPr>
          <p:cNvPr id="92" name="object 92"/>
          <p:cNvSpPr txBox="1"/>
          <p:nvPr/>
        </p:nvSpPr>
        <p:spPr>
          <a:xfrm>
            <a:off x="8302537" y="4495850"/>
            <a:ext cx="761616" cy="616479"/>
          </a:xfrm>
          <a:prstGeom prst="rect">
            <a:avLst/>
          </a:prstGeom>
        </p:spPr>
        <p:txBody>
          <a:bodyPr vert="horz" wrap="square" lIns="0" tIns="20729" rIns="0" bIns="0" rtlCol="0">
            <a:spAutoFit/>
          </a:bodyPr>
          <a:lstStyle/>
          <a:p>
            <a:pPr marL="15356" marR="6142" indent="1536" algn="ctr">
              <a:lnSpc>
                <a:spcPct val="97300"/>
              </a:lnSpc>
              <a:spcBef>
                <a:spcPts val="163"/>
              </a:spcBef>
            </a:pPr>
            <a:r>
              <a:rPr sz="1330" spc="85" dirty="0">
                <a:solidFill>
                  <a:srgbClr val="FFFFFF"/>
                </a:solidFill>
                <a:latin typeface="Tahoma"/>
                <a:cs typeface="Tahoma"/>
              </a:rPr>
              <a:t>Multiply  </a:t>
            </a:r>
            <a:r>
              <a:rPr sz="1330" spc="103" dirty="0">
                <a:solidFill>
                  <a:srgbClr val="FFFFFF"/>
                </a:solidFill>
                <a:latin typeface="Tahoma"/>
                <a:cs typeface="Tahoma"/>
              </a:rPr>
              <a:t>and</a:t>
            </a:r>
            <a:r>
              <a:rPr sz="1330" spc="-91" dirty="0">
                <a:solidFill>
                  <a:srgbClr val="FFFFFF"/>
                </a:solidFill>
                <a:latin typeface="Tahoma"/>
                <a:cs typeface="Tahoma"/>
              </a:rPr>
              <a:t> </a:t>
            </a:r>
            <a:r>
              <a:rPr sz="1330" spc="121" dirty="0">
                <a:solidFill>
                  <a:srgbClr val="FFFFFF"/>
                </a:solidFill>
                <a:latin typeface="Tahoma"/>
                <a:cs typeface="Tahoma"/>
              </a:rPr>
              <a:t>sum </a:t>
            </a:r>
            <a:r>
              <a:rPr sz="1330" spc="67" dirty="0">
                <a:solidFill>
                  <a:srgbClr val="FFFFFF"/>
                </a:solidFill>
                <a:latin typeface="Tahoma"/>
                <a:cs typeface="Tahoma"/>
              </a:rPr>
              <a:t> </a:t>
            </a:r>
            <a:r>
              <a:rPr sz="1330" spc="97" dirty="0">
                <a:solidFill>
                  <a:srgbClr val="FFFFFF"/>
                </a:solidFill>
                <a:latin typeface="Tahoma"/>
                <a:cs typeface="Tahoma"/>
              </a:rPr>
              <a:t>again</a:t>
            </a:r>
            <a:endParaRPr sz="1330">
              <a:latin typeface="Tahoma"/>
              <a:cs typeface="Tahoma"/>
            </a:endParaRPr>
          </a:p>
        </p:txBody>
      </p:sp>
      <p:sp>
        <p:nvSpPr>
          <p:cNvPr id="93" name="object 93"/>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dirty="0">
              <a:latin typeface="Tahoma"/>
              <a:cs typeface="Tahoma"/>
            </a:endParaRPr>
          </a:p>
        </p:txBody>
      </p:sp>
      <p:sp>
        <p:nvSpPr>
          <p:cNvPr id="94" name="object 94"/>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Tree>
    <p:extLst>
      <p:ext uri="{BB962C8B-B14F-4D97-AF65-F5344CB8AC3E}">
        <p14:creationId xmlns:p14="http://schemas.microsoft.com/office/powerpoint/2010/main" val="23322848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2" y="1412533"/>
            <a:ext cx="11281701" cy="682354"/>
          </a:xfrm>
          <a:prstGeom prst="rect">
            <a:avLst/>
          </a:prstGeom>
        </p:spPr>
        <p:txBody>
          <a:bodyPr vert="horz" wrap="square" lIns="0" tIns="15355" rIns="0" bIns="0" rtlCol="0">
            <a:spAutoFit/>
          </a:bodyPr>
          <a:lstStyle/>
          <a:p>
            <a:pPr marL="15356">
              <a:lnSpc>
                <a:spcPts val="2569"/>
              </a:lnSpc>
              <a:spcBef>
                <a:spcPts val="121"/>
              </a:spcBef>
            </a:pPr>
            <a:r>
              <a:rPr sz="2176" b="1" spc="175" dirty="0">
                <a:latin typeface="Arial"/>
                <a:cs typeface="Arial"/>
              </a:rPr>
              <a:t>Million </a:t>
            </a:r>
            <a:r>
              <a:rPr sz="2176" b="1" spc="187" dirty="0">
                <a:latin typeface="Arial"/>
                <a:cs typeface="Arial"/>
              </a:rPr>
              <a:t>Dollar</a:t>
            </a:r>
            <a:r>
              <a:rPr sz="2176" b="1" spc="109" dirty="0">
                <a:latin typeface="Arial"/>
                <a:cs typeface="Arial"/>
              </a:rPr>
              <a:t> </a:t>
            </a:r>
            <a:r>
              <a:rPr sz="2176" b="1" spc="187" dirty="0">
                <a:latin typeface="Arial"/>
                <a:cs typeface="Arial"/>
              </a:rPr>
              <a:t>Question:</a:t>
            </a:r>
            <a:endParaRPr sz="2176" dirty="0">
              <a:latin typeface="Arial"/>
              <a:cs typeface="Arial"/>
            </a:endParaRPr>
          </a:p>
          <a:p>
            <a:pPr marL="15356">
              <a:lnSpc>
                <a:spcPts val="2569"/>
              </a:lnSpc>
            </a:pPr>
            <a:r>
              <a:rPr sz="2176" spc="157" dirty="0">
                <a:latin typeface="Tahoma"/>
                <a:cs typeface="Tahoma"/>
              </a:rPr>
              <a:t>What</a:t>
            </a:r>
            <a:r>
              <a:rPr sz="2176" spc="18" dirty="0">
                <a:latin typeface="Tahoma"/>
                <a:cs typeface="Tahoma"/>
              </a:rPr>
              <a:t> </a:t>
            </a:r>
            <a:r>
              <a:rPr sz="2176" spc="145" dirty="0">
                <a:latin typeface="Tahoma"/>
                <a:cs typeface="Tahoma"/>
              </a:rPr>
              <a:t>are</a:t>
            </a:r>
            <a:r>
              <a:rPr sz="2176" spc="12" dirty="0">
                <a:latin typeface="Tahoma"/>
                <a:cs typeface="Tahoma"/>
              </a:rPr>
              <a:t> </a:t>
            </a:r>
            <a:r>
              <a:rPr sz="2176" spc="157" dirty="0">
                <a:latin typeface="Tahoma"/>
                <a:cs typeface="Tahoma"/>
              </a:rPr>
              <a:t>the</a:t>
            </a:r>
            <a:r>
              <a:rPr sz="2176" spc="30" dirty="0">
                <a:latin typeface="Tahoma"/>
                <a:cs typeface="Tahoma"/>
              </a:rPr>
              <a:t> </a:t>
            </a:r>
            <a:r>
              <a:rPr sz="2176" i="1" spc="85" dirty="0">
                <a:latin typeface="Trebuchet MS"/>
                <a:cs typeface="Trebuchet MS"/>
              </a:rPr>
              <a:t>optimal</a:t>
            </a:r>
            <a:r>
              <a:rPr sz="2176" i="1" spc="48" dirty="0">
                <a:latin typeface="Trebuchet MS"/>
                <a:cs typeface="Trebuchet MS"/>
              </a:rPr>
              <a:t> </a:t>
            </a:r>
            <a:r>
              <a:rPr sz="2176" spc="151" dirty="0">
                <a:latin typeface="Tahoma"/>
                <a:cs typeface="Tahoma"/>
              </a:rPr>
              <a:t>weight</a:t>
            </a:r>
            <a:r>
              <a:rPr sz="2176" spc="24" dirty="0">
                <a:latin typeface="Tahoma"/>
                <a:cs typeface="Tahoma"/>
              </a:rPr>
              <a:t> </a:t>
            </a:r>
            <a:r>
              <a:rPr lang="en-US" sz="2176" spc="24" dirty="0">
                <a:latin typeface="Tahoma"/>
                <a:cs typeface="Tahoma"/>
              </a:rPr>
              <a:t>(and bias) </a:t>
            </a:r>
            <a:r>
              <a:rPr sz="2176" spc="163" dirty="0">
                <a:latin typeface="Tahoma"/>
                <a:cs typeface="Tahoma"/>
              </a:rPr>
              <a:t>values</a:t>
            </a:r>
            <a:r>
              <a:rPr sz="2176" spc="12" dirty="0">
                <a:latin typeface="Tahoma"/>
                <a:cs typeface="Tahoma"/>
              </a:rPr>
              <a:t> </a:t>
            </a:r>
            <a:r>
              <a:rPr sz="2176" spc="133" dirty="0">
                <a:latin typeface="Tahoma"/>
                <a:cs typeface="Tahoma"/>
              </a:rPr>
              <a:t>to</a:t>
            </a:r>
            <a:r>
              <a:rPr sz="2176" spc="12" dirty="0">
                <a:latin typeface="Tahoma"/>
                <a:cs typeface="Tahoma"/>
              </a:rPr>
              <a:t> </a:t>
            </a:r>
            <a:r>
              <a:rPr sz="2176" spc="157" dirty="0">
                <a:latin typeface="Tahoma"/>
                <a:cs typeface="Tahoma"/>
              </a:rPr>
              <a:t>get</a:t>
            </a:r>
            <a:r>
              <a:rPr sz="2176" spc="24" dirty="0">
                <a:latin typeface="Tahoma"/>
                <a:cs typeface="Tahoma"/>
              </a:rPr>
              <a:t> </a:t>
            </a:r>
            <a:r>
              <a:rPr sz="2176" spc="151" dirty="0">
                <a:latin typeface="Tahoma"/>
                <a:cs typeface="Tahoma"/>
              </a:rPr>
              <a:t>the</a:t>
            </a:r>
            <a:r>
              <a:rPr sz="2176" spc="12" dirty="0">
                <a:latin typeface="Tahoma"/>
                <a:cs typeface="Tahoma"/>
              </a:rPr>
              <a:t> </a:t>
            </a:r>
            <a:r>
              <a:rPr sz="2176" spc="145" dirty="0">
                <a:latin typeface="Tahoma"/>
                <a:cs typeface="Tahoma"/>
              </a:rPr>
              <a:t>desired</a:t>
            </a:r>
            <a:r>
              <a:rPr sz="2176" dirty="0">
                <a:latin typeface="Tahoma"/>
                <a:cs typeface="Tahoma"/>
              </a:rPr>
              <a:t> </a:t>
            </a:r>
            <a:r>
              <a:rPr sz="2176" spc="138" dirty="0">
                <a:latin typeface="Tahoma"/>
                <a:cs typeface="Tahoma"/>
              </a:rPr>
              <a:t>output?</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115</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228833" y="3227514"/>
            <a:ext cx="469100" cy="350340"/>
          </a:xfrm>
          <a:prstGeom prst="rect">
            <a:avLst/>
          </a:prstGeom>
        </p:spPr>
        <p:txBody>
          <a:bodyPr vert="horz" wrap="square" lIns="0" tIns="15355" rIns="0" bIns="0" rtlCol="0">
            <a:spAutoFit/>
          </a:bodyPr>
          <a:lstStyle/>
          <a:p>
            <a:pPr marL="15356">
              <a:spcBef>
                <a:spcPts val="121"/>
              </a:spcBef>
            </a:pPr>
            <a:r>
              <a:rPr sz="2176" spc="175" dirty="0">
                <a:latin typeface="Tahoma"/>
                <a:cs typeface="Tahoma"/>
              </a:rPr>
              <a:t>1</a:t>
            </a:r>
            <a:r>
              <a:rPr sz="2176" spc="36" dirty="0">
                <a:latin typeface="Tahoma"/>
                <a:cs typeface="Tahoma"/>
              </a:rPr>
              <a:t>.</a:t>
            </a:r>
            <a:r>
              <a:rPr sz="2176" spc="193" dirty="0">
                <a:latin typeface="Tahoma"/>
                <a:cs typeface="Tahoma"/>
              </a:rPr>
              <a:t>0</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175" dirty="0">
                <a:solidFill>
                  <a:srgbClr val="FFFFFF"/>
                </a:solidFill>
                <a:latin typeface="Tahoma"/>
                <a:cs typeface="Tahoma"/>
              </a:rPr>
              <a:t>0</a:t>
            </a:r>
            <a:r>
              <a:rPr sz="2176" spc="36" dirty="0">
                <a:solidFill>
                  <a:srgbClr val="FFFFFF"/>
                </a:solidFill>
                <a:latin typeface="Tahoma"/>
                <a:cs typeface="Tahoma"/>
              </a:rPr>
              <a:t>.</a:t>
            </a:r>
            <a:r>
              <a:rPr sz="2176" spc="193" dirty="0">
                <a:solidFill>
                  <a:srgbClr val="FFFFFF"/>
                </a:solidFill>
                <a:latin typeface="Tahoma"/>
                <a:cs typeface="Tahoma"/>
              </a:rPr>
              <a:t>0</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43700F71-3F51-4BA6-9349-FD2E555319B0}"/>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2EBAF36-A034-4136-B62C-33423D3939B8}"/>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5DA97E0F-0AC3-4EA2-9C2B-390B8962755B}"/>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5AC09A70-3957-4F44-B330-AE71C362B1ED}"/>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0EEEB8A2-5217-44D5-9D31-774D9685D8EB}"/>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38889529-AAEB-43B9-8A57-51EE56751E9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1BCD1EEC-1B6C-4236-98DD-05E496F10C61}"/>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B7388EA6-4693-4D7A-A07C-8F9C1CA2E798}"/>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6A3798D1-C9AE-47EF-B97A-1947DDB562BE}"/>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7629A30-2322-48B7-947A-A58096DDF27F}"/>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CEB91983-035D-4E74-B19F-D3D9B84CB7CE}"/>
              </a:ext>
            </a:extLst>
          </p:cNvPr>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C486EC9E-3C2D-4729-9DA7-66F3BF1A2AEE}"/>
              </a:ext>
            </a:extLst>
          </p:cNvPr>
          <p:cNvSpPr txBox="1"/>
          <p:nvPr/>
        </p:nvSpPr>
        <p:spPr>
          <a:xfrm>
            <a:off x="5271427" y="4761496"/>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6B163373-38E2-4946-ADBE-B52BDB8987D6}"/>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93083140-DD25-4935-8888-19FFF0FF6DCC}"/>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425338" y="1424818"/>
            <a:ext cx="9567748" cy="682354"/>
          </a:xfrm>
          <a:prstGeom prst="rect">
            <a:avLst/>
          </a:prstGeom>
        </p:spPr>
        <p:txBody>
          <a:bodyPr vert="horz" wrap="square" lIns="0" tIns="15355" rIns="0" bIns="0" rtlCol="0">
            <a:spAutoFit/>
          </a:bodyPr>
          <a:lstStyle/>
          <a:p>
            <a:pPr marL="15356">
              <a:lnSpc>
                <a:spcPts val="2569"/>
              </a:lnSpc>
              <a:spcBef>
                <a:spcPts val="121"/>
              </a:spcBef>
            </a:pPr>
            <a:r>
              <a:rPr sz="2176" b="1" spc="187" dirty="0">
                <a:latin typeface="Arial"/>
                <a:cs typeface="Arial"/>
              </a:rPr>
              <a:t>Answer:</a:t>
            </a:r>
            <a:endParaRPr sz="2176" dirty="0">
              <a:latin typeface="Arial"/>
              <a:cs typeface="Arial"/>
            </a:endParaRPr>
          </a:p>
          <a:p>
            <a:pPr marL="15356">
              <a:lnSpc>
                <a:spcPts val="2569"/>
              </a:lnSpc>
            </a:pPr>
            <a:r>
              <a:rPr lang="en-US" sz="2176" spc="121" dirty="0">
                <a:latin typeface="Tahoma"/>
                <a:cs typeface="Tahoma"/>
              </a:rPr>
              <a:t>Like most machine learning, this</a:t>
            </a:r>
            <a:r>
              <a:rPr sz="2176" spc="121" dirty="0">
                <a:latin typeface="Tahoma"/>
                <a:cs typeface="Tahoma"/>
              </a:rPr>
              <a:t> </a:t>
            </a:r>
            <a:r>
              <a:rPr sz="2176" spc="127" dirty="0">
                <a:latin typeface="Tahoma"/>
                <a:cs typeface="Tahoma"/>
              </a:rPr>
              <a:t>is </a:t>
            </a:r>
            <a:r>
              <a:rPr sz="2176" spc="181" dirty="0">
                <a:latin typeface="Tahoma"/>
                <a:cs typeface="Tahoma"/>
              </a:rPr>
              <a:t>an </a:t>
            </a:r>
            <a:r>
              <a:rPr sz="2176" spc="151" dirty="0">
                <a:latin typeface="Tahoma"/>
                <a:cs typeface="Tahoma"/>
              </a:rPr>
              <a:t>optimization</a:t>
            </a:r>
            <a:r>
              <a:rPr sz="2176" spc="-453" dirty="0">
                <a:latin typeface="Tahoma"/>
                <a:cs typeface="Tahoma"/>
              </a:rPr>
              <a:t> </a:t>
            </a:r>
            <a:r>
              <a:rPr sz="2176" spc="157" dirty="0">
                <a:latin typeface="Tahoma"/>
                <a:cs typeface="Tahoma"/>
              </a:rPr>
              <a:t>problem!</a:t>
            </a:r>
            <a:endParaRPr sz="2176" dirty="0">
              <a:latin typeface="Tahoma"/>
              <a:cs typeface="Tahoma"/>
            </a:endParaRPr>
          </a:p>
        </p:txBody>
      </p:sp>
      <p:sp>
        <p:nvSpPr>
          <p:cNvPr id="4" name="object 4"/>
          <p:cNvSpPr/>
          <p:nvPr/>
        </p:nvSpPr>
        <p:spPr>
          <a:xfrm>
            <a:off x="2542815" y="2227894"/>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542815" y="2227894"/>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542815"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740518"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891377" y="263787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542815" y="3560721"/>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542815" y="3560721"/>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542815"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740518"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891377" y="3969168"/>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542815" y="4927331"/>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542815" y="4927331"/>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542815"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740518"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891377" y="5337314"/>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866450" y="288509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866450" y="288509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866449" y="28850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9065689" y="40566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866450" y="4251703"/>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866450" y="4251703"/>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866449" y="42517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9065689" y="542330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935527" y="4145752"/>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5162406" y="4090474"/>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5153193" y="5458619"/>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940135" y="4145752"/>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5177761" y="5168408"/>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933993" y="2773003"/>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5206936" y="4951899"/>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926314" y="4442107"/>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5162406" y="4340765"/>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740917" y="2779143"/>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563954" y="3233657"/>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734775" y="3640569"/>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563954" y="3560721"/>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736310" y="4153430"/>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563954" y="4607944"/>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734775" y="5007179"/>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557812" y="4927330"/>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728633" y="3887786"/>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725183" y="3755732"/>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946277" y="2779143"/>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5173154" y="2723864"/>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439178" y="2551888"/>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940135" y="2779143"/>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5176226" y="3801799"/>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929385" y="3075499"/>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5165476" y="2974154"/>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918636" y="3279723"/>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5193117" y="3144597"/>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626510" y="36682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734775" y="2773002"/>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731325" y="4368402"/>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7028058" y="3708130"/>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116</a:t>
            </a:fld>
            <a:endParaRPr spc="302" dirty="0"/>
          </a:p>
        </p:txBody>
      </p:sp>
      <p:sp>
        <p:nvSpPr>
          <p:cNvPr id="72" name="object 72"/>
          <p:cNvSpPr txBox="1"/>
          <p:nvPr/>
        </p:nvSpPr>
        <p:spPr>
          <a:xfrm>
            <a:off x="4184283" y="2894307"/>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697144" y="4101224"/>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697143" y="29925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970467" y="3201410"/>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405395" y="4773779"/>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5097915" y="505170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910959" y="5216009"/>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749352" y="542483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7028059" y="279142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301381" y="3000258"/>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806943" y="4663223"/>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470287" y="4075119"/>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742074" y="4283949"/>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806943" y="4262453"/>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7169325" y="5197581"/>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8141308" y="3227514"/>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8228833" y="4592589"/>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618474" y="3207552"/>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618474" y="4534238"/>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AC26B357-F104-432E-917B-DC0DEBD55D99}"/>
              </a:ext>
            </a:extLst>
          </p:cNvPr>
          <p:cNvSpPr/>
          <p:nvPr/>
        </p:nvSpPr>
        <p:spPr>
          <a:xfrm>
            <a:off x="5423444" y="2227894"/>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F4266633-00F6-42A1-AC6E-3362E51E6D7F}"/>
              </a:ext>
            </a:extLst>
          </p:cNvPr>
          <p:cNvSpPr/>
          <p:nvPr/>
        </p:nvSpPr>
        <p:spPr>
          <a:xfrm>
            <a:off x="5423444" y="222789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E0BB4094-3048-4DF5-978F-30E6E62C0B88}"/>
              </a:ext>
            </a:extLst>
          </p:cNvPr>
          <p:cNvSpPr/>
          <p:nvPr/>
        </p:nvSpPr>
        <p:spPr>
          <a:xfrm>
            <a:off x="6621147" y="340102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B1A4A6CA-F7E0-4894-80A5-0E338CB6B620}"/>
              </a:ext>
            </a:extLst>
          </p:cNvPr>
          <p:cNvSpPr txBox="1"/>
          <p:nvPr/>
        </p:nvSpPr>
        <p:spPr>
          <a:xfrm>
            <a:off x="5474117" y="2401453"/>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AC77490C-9254-4BB9-AFBF-CA2E3841AD83}"/>
              </a:ext>
            </a:extLst>
          </p:cNvPr>
          <p:cNvSpPr/>
          <p:nvPr/>
        </p:nvSpPr>
        <p:spPr>
          <a:xfrm>
            <a:off x="5423444" y="3560721"/>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5EEE7C32-5602-43AF-9E4F-6A3A08E16648}"/>
              </a:ext>
            </a:extLst>
          </p:cNvPr>
          <p:cNvSpPr/>
          <p:nvPr/>
        </p:nvSpPr>
        <p:spPr>
          <a:xfrm>
            <a:off x="5423444" y="35607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338A4AEA-8102-474F-AA07-0094F3CAF9C3}"/>
              </a:ext>
            </a:extLst>
          </p:cNvPr>
          <p:cNvSpPr/>
          <p:nvPr/>
        </p:nvSpPr>
        <p:spPr>
          <a:xfrm>
            <a:off x="6621147" y="473232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D6E662E1-0CCA-48FE-BAF9-E95D94EDF990}"/>
              </a:ext>
            </a:extLst>
          </p:cNvPr>
          <p:cNvSpPr/>
          <p:nvPr/>
        </p:nvSpPr>
        <p:spPr>
          <a:xfrm>
            <a:off x="5423444" y="4927331"/>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B7BDE46A-97F9-4F72-909B-0DB8B4D39BFA}"/>
              </a:ext>
            </a:extLst>
          </p:cNvPr>
          <p:cNvSpPr/>
          <p:nvPr/>
        </p:nvSpPr>
        <p:spPr>
          <a:xfrm>
            <a:off x="5423444" y="49273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22380BCE-3361-4527-A80C-E6A49BA4CBFD}"/>
              </a:ext>
            </a:extLst>
          </p:cNvPr>
          <p:cNvSpPr/>
          <p:nvPr/>
        </p:nvSpPr>
        <p:spPr>
          <a:xfrm>
            <a:off x="6621147" y="609893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69">
            <a:extLst>
              <a:ext uri="{FF2B5EF4-FFF2-40B4-BE49-F238E27FC236}">
                <a16:creationId xmlns:a16="http://schemas.microsoft.com/office/drawing/2014/main" id="{AC44FF2A-97AF-40B7-B4CB-C5B57B8C4A84}"/>
              </a:ext>
            </a:extLst>
          </p:cNvPr>
          <p:cNvSpPr txBox="1"/>
          <p:nvPr/>
        </p:nvSpPr>
        <p:spPr>
          <a:xfrm>
            <a:off x="5468743" y="3762212"/>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3" name="object 70">
            <a:extLst>
              <a:ext uri="{FF2B5EF4-FFF2-40B4-BE49-F238E27FC236}">
                <a16:creationId xmlns:a16="http://schemas.microsoft.com/office/drawing/2014/main" id="{BFE2053F-652C-4C19-B604-C60336E395BB}"/>
              </a:ext>
            </a:extLst>
          </p:cNvPr>
          <p:cNvSpPr txBox="1"/>
          <p:nvPr/>
        </p:nvSpPr>
        <p:spPr>
          <a:xfrm>
            <a:off x="5563173" y="5114665"/>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5249930" cy="462102"/>
          </a:xfrm>
          <a:prstGeom prst="rect">
            <a:avLst/>
          </a:prstGeom>
        </p:spPr>
        <p:txBody>
          <a:bodyPr vert="horz" wrap="square" lIns="0" tIns="15355" rIns="0" bIns="0" rtlCol="0" anchor="b" anchorCtr="0">
            <a:spAutoFit/>
          </a:bodyPr>
          <a:lstStyle/>
          <a:p>
            <a:pPr marL="15356">
              <a:spcBef>
                <a:spcPts val="121"/>
              </a:spcBef>
            </a:pPr>
            <a:r>
              <a:rPr spc="145" dirty="0">
                <a:solidFill>
                  <a:schemeClr val="tx1">
                    <a:lumMod val="95000"/>
                    <a:lumOff val="5000"/>
                  </a:schemeClr>
                </a:solidFill>
              </a:rPr>
              <a:t>A </a:t>
            </a:r>
            <a:r>
              <a:rPr spc="266" dirty="0">
                <a:solidFill>
                  <a:schemeClr val="tx1">
                    <a:lumMod val="95000"/>
                    <a:lumOff val="5000"/>
                  </a:schemeClr>
                </a:solidFill>
              </a:rPr>
              <a:t>Simple </a:t>
            </a:r>
            <a:r>
              <a:rPr spc="296" dirty="0">
                <a:solidFill>
                  <a:schemeClr val="tx1">
                    <a:lumMod val="95000"/>
                    <a:lumOff val="5000"/>
                  </a:schemeClr>
                </a:solidFill>
              </a:rPr>
              <a:t>Neural</a:t>
            </a:r>
            <a:r>
              <a:rPr spc="157" dirty="0">
                <a:solidFill>
                  <a:schemeClr val="tx1">
                    <a:lumMod val="95000"/>
                    <a:lumOff val="5000"/>
                  </a:schemeClr>
                </a:solidFill>
              </a:rPr>
              <a:t> </a:t>
            </a:r>
            <a:r>
              <a:rPr spc="333" dirty="0">
                <a:solidFill>
                  <a:schemeClr val="tx1">
                    <a:lumMod val="95000"/>
                    <a:lumOff val="5000"/>
                  </a:schemeClr>
                </a:solidFill>
              </a:rPr>
              <a:t>Network</a:t>
            </a:r>
          </a:p>
        </p:txBody>
      </p:sp>
      <p:sp>
        <p:nvSpPr>
          <p:cNvPr id="3" name="object 3"/>
          <p:cNvSpPr txBox="1"/>
          <p:nvPr/>
        </p:nvSpPr>
        <p:spPr>
          <a:xfrm>
            <a:off x="382343" y="1412534"/>
            <a:ext cx="10947464" cy="996688"/>
          </a:xfrm>
          <a:prstGeom prst="rect">
            <a:avLst/>
          </a:prstGeom>
        </p:spPr>
        <p:txBody>
          <a:bodyPr vert="horz" wrap="square" lIns="0" tIns="34549" rIns="0" bIns="0" rtlCol="0">
            <a:spAutoFit/>
          </a:bodyPr>
          <a:lstStyle/>
          <a:p>
            <a:pPr marL="15356" marR="6142">
              <a:lnSpc>
                <a:spcPts val="2527"/>
              </a:lnSpc>
              <a:spcBef>
                <a:spcPts val="272"/>
              </a:spcBef>
            </a:pPr>
            <a:r>
              <a:rPr sz="2176" spc="127" dirty="0">
                <a:latin typeface="Tahoma"/>
                <a:cs typeface="Tahoma"/>
              </a:rPr>
              <a:t>We</a:t>
            </a:r>
            <a:r>
              <a:rPr sz="2176" dirty="0">
                <a:latin typeface="Tahoma"/>
                <a:cs typeface="Tahoma"/>
              </a:rPr>
              <a:t> </a:t>
            </a:r>
            <a:r>
              <a:rPr sz="2176" spc="175" dirty="0">
                <a:latin typeface="Tahoma"/>
                <a:cs typeface="Tahoma"/>
              </a:rPr>
              <a:t>need</a:t>
            </a:r>
            <a:r>
              <a:rPr sz="2176" spc="18" dirty="0">
                <a:latin typeface="Tahoma"/>
                <a:cs typeface="Tahoma"/>
              </a:rPr>
              <a:t> </a:t>
            </a:r>
            <a:r>
              <a:rPr sz="2176" spc="133" dirty="0">
                <a:latin typeface="Tahoma"/>
                <a:cs typeface="Tahoma"/>
              </a:rPr>
              <a:t>to</a:t>
            </a:r>
            <a:r>
              <a:rPr sz="2176" spc="18" dirty="0">
                <a:latin typeface="Tahoma"/>
                <a:cs typeface="Tahoma"/>
              </a:rPr>
              <a:t> </a:t>
            </a:r>
            <a:r>
              <a:rPr sz="2176" spc="157" dirty="0">
                <a:latin typeface="Tahoma"/>
                <a:cs typeface="Tahoma"/>
              </a:rPr>
              <a:t>solve</a:t>
            </a:r>
            <a:r>
              <a:rPr sz="2176" spc="12" dirty="0">
                <a:latin typeface="Tahoma"/>
                <a:cs typeface="Tahoma"/>
              </a:rPr>
              <a:t> </a:t>
            </a:r>
            <a:r>
              <a:rPr sz="2176" spc="109" dirty="0">
                <a:latin typeface="Tahoma"/>
                <a:cs typeface="Tahoma"/>
              </a:rPr>
              <a:t>for</a:t>
            </a:r>
            <a:r>
              <a:rPr sz="2176" spc="12" dirty="0">
                <a:latin typeface="Tahoma"/>
                <a:cs typeface="Tahoma"/>
              </a:rPr>
              <a:t> </a:t>
            </a:r>
            <a:r>
              <a:rPr sz="2176" spc="157" dirty="0">
                <a:latin typeface="Tahoma"/>
                <a:cs typeface="Tahoma"/>
              </a:rPr>
              <a:t>the</a:t>
            </a:r>
            <a:r>
              <a:rPr sz="2176" spc="12" dirty="0">
                <a:latin typeface="Tahoma"/>
                <a:cs typeface="Tahoma"/>
              </a:rPr>
              <a:t> </a:t>
            </a:r>
            <a:r>
              <a:rPr sz="2176" spc="151" dirty="0">
                <a:latin typeface="Tahoma"/>
                <a:cs typeface="Tahoma"/>
              </a:rPr>
              <a:t>weight</a:t>
            </a:r>
            <a:r>
              <a:rPr lang="en-US" sz="2176" spc="151" dirty="0">
                <a:latin typeface="Tahoma"/>
                <a:cs typeface="Tahoma"/>
              </a:rPr>
              <a:t> (and bias)</a:t>
            </a:r>
            <a:r>
              <a:rPr sz="2176" spc="24" dirty="0">
                <a:latin typeface="Tahoma"/>
                <a:cs typeface="Tahoma"/>
              </a:rPr>
              <a:t> </a:t>
            </a:r>
            <a:r>
              <a:rPr sz="2176" spc="163" dirty="0">
                <a:latin typeface="Tahoma"/>
                <a:cs typeface="Tahoma"/>
              </a:rPr>
              <a:t>values</a:t>
            </a:r>
            <a:r>
              <a:rPr sz="2176" spc="24" dirty="0">
                <a:latin typeface="Tahoma"/>
                <a:cs typeface="Tahoma"/>
              </a:rPr>
              <a:t> </a:t>
            </a:r>
            <a:r>
              <a:rPr sz="2176" spc="145" dirty="0">
                <a:latin typeface="Tahoma"/>
                <a:cs typeface="Tahoma"/>
              </a:rPr>
              <a:t>that</a:t>
            </a:r>
            <a:r>
              <a:rPr sz="2176" spc="6" dirty="0">
                <a:latin typeface="Tahoma"/>
                <a:cs typeface="Tahoma"/>
              </a:rPr>
              <a:t> </a:t>
            </a:r>
            <a:r>
              <a:rPr sz="2176" spc="157" dirty="0">
                <a:latin typeface="Tahoma"/>
                <a:cs typeface="Tahoma"/>
              </a:rPr>
              <a:t>gets</a:t>
            </a:r>
            <a:r>
              <a:rPr sz="2176" spc="24" dirty="0">
                <a:latin typeface="Tahoma"/>
                <a:cs typeface="Tahoma"/>
              </a:rPr>
              <a:t> </a:t>
            </a:r>
            <a:r>
              <a:rPr sz="2176" spc="133" dirty="0">
                <a:latin typeface="Tahoma"/>
                <a:cs typeface="Tahoma"/>
              </a:rPr>
              <a:t>our</a:t>
            </a:r>
            <a:r>
              <a:rPr sz="2176" spc="24" dirty="0">
                <a:latin typeface="Tahoma"/>
                <a:cs typeface="Tahoma"/>
              </a:rPr>
              <a:t> </a:t>
            </a:r>
            <a:r>
              <a:rPr sz="2176" spc="138" dirty="0">
                <a:latin typeface="Tahoma"/>
                <a:cs typeface="Tahoma"/>
              </a:rPr>
              <a:t>training</a:t>
            </a:r>
            <a:r>
              <a:rPr sz="2176" spc="6" dirty="0">
                <a:latin typeface="Tahoma"/>
                <a:cs typeface="Tahoma"/>
              </a:rPr>
              <a:t> </a:t>
            </a:r>
            <a:r>
              <a:rPr sz="2176" spc="138" dirty="0">
                <a:latin typeface="Tahoma"/>
                <a:cs typeface="Tahoma"/>
              </a:rPr>
              <a:t>colors</a:t>
            </a:r>
            <a:r>
              <a:rPr sz="2176" spc="12" dirty="0">
                <a:latin typeface="Tahoma"/>
                <a:cs typeface="Tahoma"/>
              </a:rPr>
              <a:t> </a:t>
            </a:r>
            <a:r>
              <a:rPr sz="2176" spc="175" dirty="0">
                <a:latin typeface="Tahoma"/>
                <a:cs typeface="Tahoma"/>
              </a:rPr>
              <a:t>as</a:t>
            </a:r>
            <a:r>
              <a:rPr sz="2176" spc="6" dirty="0">
                <a:latin typeface="Tahoma"/>
                <a:cs typeface="Tahoma"/>
              </a:rPr>
              <a:t> </a:t>
            </a:r>
            <a:r>
              <a:rPr sz="2176" spc="157" dirty="0">
                <a:latin typeface="Tahoma"/>
                <a:cs typeface="Tahoma"/>
              </a:rPr>
              <a:t>close</a:t>
            </a:r>
            <a:r>
              <a:rPr sz="2176" spc="12" dirty="0">
                <a:latin typeface="Tahoma"/>
                <a:cs typeface="Tahoma"/>
              </a:rPr>
              <a:t> </a:t>
            </a:r>
            <a:r>
              <a:rPr sz="2176" spc="133" dirty="0">
                <a:latin typeface="Tahoma"/>
                <a:cs typeface="Tahoma"/>
              </a:rPr>
              <a:t>to their </a:t>
            </a:r>
            <a:r>
              <a:rPr sz="2176" spc="145" dirty="0">
                <a:latin typeface="Tahoma"/>
                <a:cs typeface="Tahoma"/>
              </a:rPr>
              <a:t>desired outputs </a:t>
            </a:r>
            <a:r>
              <a:rPr sz="2176" spc="175" dirty="0">
                <a:latin typeface="Tahoma"/>
                <a:cs typeface="Tahoma"/>
              </a:rPr>
              <a:t>as</a:t>
            </a:r>
            <a:r>
              <a:rPr sz="2176" spc="-393" dirty="0">
                <a:latin typeface="Tahoma"/>
                <a:cs typeface="Tahoma"/>
              </a:rPr>
              <a:t> </a:t>
            </a:r>
            <a:r>
              <a:rPr sz="2176" spc="133" dirty="0">
                <a:latin typeface="Tahoma"/>
                <a:cs typeface="Tahoma"/>
              </a:rPr>
              <a:t>possible</a:t>
            </a:r>
            <a:r>
              <a:rPr lang="en-US" sz="2176" spc="133" dirty="0">
                <a:latin typeface="Tahoma"/>
                <a:cs typeface="Tahoma"/>
              </a:rPr>
              <a:t> using hill climbing, simulated annealing, gradient descent, or other optimization methodologies. </a:t>
            </a:r>
            <a:endParaRPr sz="2176" dirty="0">
              <a:latin typeface="Tahoma"/>
              <a:cs typeface="Tahoma"/>
            </a:endParaRPr>
          </a:p>
        </p:txBody>
      </p:sp>
      <p:sp>
        <p:nvSpPr>
          <p:cNvPr id="4" name="object 4"/>
          <p:cNvSpPr/>
          <p:nvPr/>
        </p:nvSpPr>
        <p:spPr>
          <a:xfrm>
            <a:off x="2243458" y="2870151"/>
            <a:ext cx="1197703" cy="1171599"/>
          </a:xfrm>
          <a:custGeom>
            <a:avLst/>
            <a:gdLst/>
            <a:ahLst/>
            <a:cxnLst/>
            <a:rect l="l" t="t" r="r" b="b"/>
            <a:pathLst>
              <a:path w="99060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114" y="966864"/>
                </a:lnTo>
                <a:lnTo>
                  <a:pt x="591375" y="960544"/>
                </a:lnTo>
                <a:lnTo>
                  <a:pt x="636903" y="950228"/>
                </a:lnTo>
                <a:lnTo>
                  <a:pt x="680515" y="936091"/>
                </a:lnTo>
                <a:lnTo>
                  <a:pt x="722031" y="918312"/>
                </a:lnTo>
                <a:lnTo>
                  <a:pt x="761267" y="897065"/>
                </a:lnTo>
                <a:lnTo>
                  <a:pt x="798044" y="872530"/>
                </a:lnTo>
                <a:lnTo>
                  <a:pt x="832180" y="844881"/>
                </a:lnTo>
                <a:lnTo>
                  <a:pt x="863493" y="814296"/>
                </a:lnTo>
                <a:lnTo>
                  <a:pt x="891802" y="780952"/>
                </a:lnTo>
                <a:lnTo>
                  <a:pt x="916925" y="745026"/>
                </a:lnTo>
                <a:lnTo>
                  <a:pt x="938680" y="706694"/>
                </a:lnTo>
                <a:lnTo>
                  <a:pt x="956887" y="666133"/>
                </a:lnTo>
                <a:lnTo>
                  <a:pt x="971364" y="623521"/>
                </a:lnTo>
                <a:lnTo>
                  <a:pt x="981929" y="579033"/>
                </a:lnTo>
                <a:lnTo>
                  <a:pt x="988402" y="532847"/>
                </a:lnTo>
                <a:lnTo>
                  <a:pt x="990600" y="485139"/>
                </a:lnTo>
                <a:lnTo>
                  <a:pt x="988402" y="437221"/>
                </a:lnTo>
                <a:lnTo>
                  <a:pt x="981929" y="390848"/>
                </a:lnTo>
                <a:lnTo>
                  <a:pt x="971364" y="346197"/>
                </a:lnTo>
                <a:lnTo>
                  <a:pt x="956887" y="303443"/>
                </a:lnTo>
                <a:lnTo>
                  <a:pt x="938680" y="262762"/>
                </a:lnTo>
                <a:lnTo>
                  <a:pt x="916925" y="224327"/>
                </a:lnTo>
                <a:lnTo>
                  <a:pt x="891802" y="188315"/>
                </a:lnTo>
                <a:lnTo>
                  <a:pt x="863493" y="154901"/>
                </a:lnTo>
                <a:lnTo>
                  <a:pt x="832180" y="124260"/>
                </a:lnTo>
                <a:lnTo>
                  <a:pt x="798044" y="96568"/>
                </a:lnTo>
                <a:lnTo>
                  <a:pt x="761267" y="71999"/>
                </a:lnTo>
                <a:lnTo>
                  <a:pt x="722031" y="50730"/>
                </a:lnTo>
                <a:lnTo>
                  <a:pt x="680515" y="32934"/>
                </a:lnTo>
                <a:lnTo>
                  <a:pt x="636903" y="18788"/>
                </a:lnTo>
                <a:lnTo>
                  <a:pt x="591375" y="8467"/>
                </a:lnTo>
                <a:lnTo>
                  <a:pt x="544114" y="2146"/>
                </a:lnTo>
                <a:lnTo>
                  <a:pt x="495300" y="0"/>
                </a:lnTo>
                <a:close/>
              </a:path>
            </a:pathLst>
          </a:custGeom>
          <a:solidFill>
            <a:srgbClr val="FF0000"/>
          </a:solidFill>
        </p:spPr>
        <p:txBody>
          <a:bodyPr wrap="square" lIns="0" tIns="0" rIns="0" bIns="0" rtlCol="0"/>
          <a:lstStyle/>
          <a:p>
            <a:endParaRPr sz="2176"/>
          </a:p>
        </p:txBody>
      </p:sp>
      <p:sp>
        <p:nvSpPr>
          <p:cNvPr id="5" name="object 5"/>
          <p:cNvSpPr/>
          <p:nvPr/>
        </p:nvSpPr>
        <p:spPr>
          <a:xfrm>
            <a:off x="2243458" y="2870151"/>
            <a:ext cx="1197703" cy="1171599"/>
          </a:xfrm>
          <a:custGeom>
            <a:avLst/>
            <a:gdLst/>
            <a:ahLst/>
            <a:cxnLst/>
            <a:rect l="l" t="t" r="r" b="b"/>
            <a:pathLst>
              <a:path w="990600" h="969010">
                <a:moveTo>
                  <a:pt x="495300" y="0"/>
                </a:moveTo>
                <a:lnTo>
                  <a:pt x="544114" y="2146"/>
                </a:lnTo>
                <a:lnTo>
                  <a:pt x="591375" y="8467"/>
                </a:lnTo>
                <a:lnTo>
                  <a:pt x="636903" y="18788"/>
                </a:lnTo>
                <a:lnTo>
                  <a:pt x="680515" y="32934"/>
                </a:lnTo>
                <a:lnTo>
                  <a:pt x="722031" y="50730"/>
                </a:lnTo>
                <a:lnTo>
                  <a:pt x="761267" y="71999"/>
                </a:lnTo>
                <a:lnTo>
                  <a:pt x="798044" y="96568"/>
                </a:lnTo>
                <a:lnTo>
                  <a:pt x="832180" y="124260"/>
                </a:lnTo>
                <a:lnTo>
                  <a:pt x="863493" y="154901"/>
                </a:lnTo>
                <a:lnTo>
                  <a:pt x="891802" y="188315"/>
                </a:lnTo>
                <a:lnTo>
                  <a:pt x="916925" y="224327"/>
                </a:lnTo>
                <a:lnTo>
                  <a:pt x="938680" y="262762"/>
                </a:lnTo>
                <a:lnTo>
                  <a:pt x="956887" y="303443"/>
                </a:lnTo>
                <a:lnTo>
                  <a:pt x="971364" y="346197"/>
                </a:lnTo>
                <a:lnTo>
                  <a:pt x="981929" y="390848"/>
                </a:lnTo>
                <a:lnTo>
                  <a:pt x="988402" y="437221"/>
                </a:lnTo>
                <a:lnTo>
                  <a:pt x="990600" y="485139"/>
                </a:lnTo>
                <a:lnTo>
                  <a:pt x="988402" y="532847"/>
                </a:lnTo>
                <a:lnTo>
                  <a:pt x="981929" y="579033"/>
                </a:lnTo>
                <a:lnTo>
                  <a:pt x="971364" y="623521"/>
                </a:lnTo>
                <a:lnTo>
                  <a:pt x="956887" y="666133"/>
                </a:lnTo>
                <a:lnTo>
                  <a:pt x="938680" y="706694"/>
                </a:lnTo>
                <a:lnTo>
                  <a:pt x="916925" y="745026"/>
                </a:lnTo>
                <a:lnTo>
                  <a:pt x="891802" y="780952"/>
                </a:lnTo>
                <a:lnTo>
                  <a:pt x="863493" y="814296"/>
                </a:lnTo>
                <a:lnTo>
                  <a:pt x="832180" y="844881"/>
                </a:lnTo>
                <a:lnTo>
                  <a:pt x="798044" y="872530"/>
                </a:lnTo>
                <a:lnTo>
                  <a:pt x="761267" y="897065"/>
                </a:lnTo>
                <a:lnTo>
                  <a:pt x="722031" y="918312"/>
                </a:lnTo>
                <a:lnTo>
                  <a:pt x="680515" y="936091"/>
                </a:lnTo>
                <a:lnTo>
                  <a:pt x="636903" y="950228"/>
                </a:lnTo>
                <a:lnTo>
                  <a:pt x="591375" y="960544"/>
                </a:lnTo>
                <a:lnTo>
                  <a:pt x="544114"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6" name="object 6"/>
          <p:cNvSpPr/>
          <p:nvPr/>
        </p:nvSpPr>
        <p:spPr>
          <a:xfrm>
            <a:off x="2243458"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p:nvPr/>
        </p:nvSpPr>
        <p:spPr>
          <a:xfrm>
            <a:off x="3441161"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8" name="object 8"/>
          <p:cNvSpPr txBox="1"/>
          <p:nvPr/>
        </p:nvSpPr>
        <p:spPr>
          <a:xfrm>
            <a:off x="2592020" y="328013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9" name="object 9"/>
          <p:cNvSpPr/>
          <p:nvPr/>
        </p:nvSpPr>
        <p:spPr>
          <a:xfrm>
            <a:off x="2243458" y="420297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10" name="object 10"/>
          <p:cNvSpPr/>
          <p:nvPr/>
        </p:nvSpPr>
        <p:spPr>
          <a:xfrm>
            <a:off x="2243458" y="420297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1" name="object 11"/>
          <p:cNvSpPr/>
          <p:nvPr/>
        </p:nvSpPr>
        <p:spPr>
          <a:xfrm>
            <a:off x="2243458"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p:nvPr/>
        </p:nvSpPr>
        <p:spPr>
          <a:xfrm>
            <a:off x="3441161"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3" name="object 13"/>
          <p:cNvSpPr txBox="1"/>
          <p:nvPr/>
        </p:nvSpPr>
        <p:spPr>
          <a:xfrm>
            <a:off x="2592020" y="4611425"/>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4" name="object 14"/>
          <p:cNvSpPr/>
          <p:nvPr/>
        </p:nvSpPr>
        <p:spPr>
          <a:xfrm>
            <a:off x="2243458" y="5569588"/>
            <a:ext cx="1197703" cy="1170063"/>
          </a:xfrm>
          <a:custGeom>
            <a:avLst/>
            <a:gdLst/>
            <a:ahLst/>
            <a:cxnLst/>
            <a:rect l="l" t="t" r="r" b="b"/>
            <a:pathLst>
              <a:path w="99060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114" y="965594"/>
                </a:lnTo>
                <a:lnTo>
                  <a:pt x="591375" y="959274"/>
                </a:lnTo>
                <a:lnTo>
                  <a:pt x="636903" y="948958"/>
                </a:lnTo>
                <a:lnTo>
                  <a:pt x="680515" y="934821"/>
                </a:lnTo>
                <a:lnTo>
                  <a:pt x="722031" y="917042"/>
                </a:lnTo>
                <a:lnTo>
                  <a:pt x="761267" y="895795"/>
                </a:lnTo>
                <a:lnTo>
                  <a:pt x="798044" y="871260"/>
                </a:lnTo>
                <a:lnTo>
                  <a:pt x="832180" y="843611"/>
                </a:lnTo>
                <a:lnTo>
                  <a:pt x="863493" y="813026"/>
                </a:lnTo>
                <a:lnTo>
                  <a:pt x="891802" y="779682"/>
                </a:lnTo>
                <a:lnTo>
                  <a:pt x="916925" y="743756"/>
                </a:lnTo>
                <a:lnTo>
                  <a:pt x="938680" y="705424"/>
                </a:lnTo>
                <a:lnTo>
                  <a:pt x="956887" y="664863"/>
                </a:lnTo>
                <a:lnTo>
                  <a:pt x="971364" y="622251"/>
                </a:lnTo>
                <a:lnTo>
                  <a:pt x="981929" y="577763"/>
                </a:lnTo>
                <a:lnTo>
                  <a:pt x="988402" y="531577"/>
                </a:lnTo>
                <a:lnTo>
                  <a:pt x="990600" y="483870"/>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5" name="object 15"/>
          <p:cNvSpPr/>
          <p:nvPr/>
        </p:nvSpPr>
        <p:spPr>
          <a:xfrm>
            <a:off x="2243458" y="5569588"/>
            <a:ext cx="1197703" cy="1170063"/>
          </a:xfrm>
          <a:custGeom>
            <a:avLst/>
            <a:gdLst/>
            <a:ahLst/>
            <a:cxnLst/>
            <a:rect l="l" t="t" r="r" b="b"/>
            <a:pathLst>
              <a:path w="990600" h="967739">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70"/>
                </a:lnTo>
                <a:lnTo>
                  <a:pt x="988402" y="531577"/>
                </a:lnTo>
                <a:lnTo>
                  <a:pt x="981929" y="577763"/>
                </a:lnTo>
                <a:lnTo>
                  <a:pt x="971364" y="622251"/>
                </a:lnTo>
                <a:lnTo>
                  <a:pt x="956887" y="664863"/>
                </a:lnTo>
                <a:lnTo>
                  <a:pt x="938680" y="705424"/>
                </a:lnTo>
                <a:lnTo>
                  <a:pt x="916925" y="743756"/>
                </a:lnTo>
                <a:lnTo>
                  <a:pt x="891802" y="779682"/>
                </a:lnTo>
                <a:lnTo>
                  <a:pt x="863493" y="813026"/>
                </a:lnTo>
                <a:lnTo>
                  <a:pt x="832180" y="843611"/>
                </a:lnTo>
                <a:lnTo>
                  <a:pt x="798044" y="871260"/>
                </a:lnTo>
                <a:lnTo>
                  <a:pt x="761267" y="895795"/>
                </a:lnTo>
                <a:lnTo>
                  <a:pt x="722031" y="917042"/>
                </a:lnTo>
                <a:lnTo>
                  <a:pt x="680515" y="934821"/>
                </a:lnTo>
                <a:lnTo>
                  <a:pt x="636903" y="948958"/>
                </a:lnTo>
                <a:lnTo>
                  <a:pt x="591375" y="959274"/>
                </a:lnTo>
                <a:lnTo>
                  <a:pt x="544114"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6" name="object 16"/>
          <p:cNvSpPr/>
          <p:nvPr/>
        </p:nvSpPr>
        <p:spPr>
          <a:xfrm>
            <a:off x="2243458"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p:nvPr/>
        </p:nvSpPr>
        <p:spPr>
          <a:xfrm>
            <a:off x="3441161"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8" name="object 18"/>
          <p:cNvSpPr txBox="1"/>
          <p:nvPr/>
        </p:nvSpPr>
        <p:spPr>
          <a:xfrm>
            <a:off x="2592020" y="597957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9" name="object 19"/>
          <p:cNvSpPr/>
          <p:nvPr/>
        </p:nvSpPr>
        <p:spPr>
          <a:xfrm>
            <a:off x="7567093" y="352735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EDEDED"/>
          </a:solidFill>
        </p:spPr>
        <p:txBody>
          <a:bodyPr wrap="square" lIns="0" tIns="0" rIns="0" bIns="0" rtlCol="0"/>
          <a:lstStyle/>
          <a:p>
            <a:endParaRPr sz="2176"/>
          </a:p>
        </p:txBody>
      </p:sp>
      <p:sp>
        <p:nvSpPr>
          <p:cNvPr id="20" name="object 20"/>
          <p:cNvSpPr/>
          <p:nvPr/>
        </p:nvSpPr>
        <p:spPr>
          <a:xfrm>
            <a:off x="7567093" y="352735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1" name="object 21"/>
          <p:cNvSpPr/>
          <p:nvPr/>
        </p:nvSpPr>
        <p:spPr>
          <a:xfrm>
            <a:off x="7567092" y="35273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2" name="object 22"/>
          <p:cNvSpPr/>
          <p:nvPr/>
        </p:nvSpPr>
        <p:spPr>
          <a:xfrm>
            <a:off x="8766332" y="46989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3" name="object 23"/>
          <p:cNvSpPr/>
          <p:nvPr/>
        </p:nvSpPr>
        <p:spPr>
          <a:xfrm>
            <a:off x="7567093" y="4893960"/>
            <a:ext cx="1199237" cy="1171599"/>
          </a:xfrm>
          <a:custGeom>
            <a:avLst/>
            <a:gdLst/>
            <a:ahLst/>
            <a:cxnLst/>
            <a:rect l="l" t="t" r="r" b="b"/>
            <a:pathLst>
              <a:path w="99187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10"/>
                </a:lnTo>
                <a:lnTo>
                  <a:pt x="544126" y="966863"/>
                </a:lnTo>
                <a:lnTo>
                  <a:pt x="591424" y="960542"/>
                </a:lnTo>
                <a:lnTo>
                  <a:pt x="637008" y="950221"/>
                </a:lnTo>
                <a:lnTo>
                  <a:pt x="680693" y="936075"/>
                </a:lnTo>
                <a:lnTo>
                  <a:pt x="722296" y="918279"/>
                </a:lnTo>
                <a:lnTo>
                  <a:pt x="761630" y="897010"/>
                </a:lnTo>
                <a:lnTo>
                  <a:pt x="798513" y="872441"/>
                </a:lnTo>
                <a:lnTo>
                  <a:pt x="832759" y="844749"/>
                </a:lnTo>
                <a:lnTo>
                  <a:pt x="864184" y="814108"/>
                </a:lnTo>
                <a:lnTo>
                  <a:pt x="892603" y="780694"/>
                </a:lnTo>
                <a:lnTo>
                  <a:pt x="917832" y="744682"/>
                </a:lnTo>
                <a:lnTo>
                  <a:pt x="939685" y="706247"/>
                </a:lnTo>
                <a:lnTo>
                  <a:pt x="957979" y="665566"/>
                </a:lnTo>
                <a:lnTo>
                  <a:pt x="972529" y="622812"/>
                </a:lnTo>
                <a:lnTo>
                  <a:pt x="983151" y="578161"/>
                </a:lnTo>
                <a:lnTo>
                  <a:pt x="989659" y="531788"/>
                </a:lnTo>
                <a:lnTo>
                  <a:pt x="991870" y="483870"/>
                </a:lnTo>
                <a:lnTo>
                  <a:pt x="989659" y="436162"/>
                </a:lnTo>
                <a:lnTo>
                  <a:pt x="983151" y="389976"/>
                </a:lnTo>
                <a:lnTo>
                  <a:pt x="972529" y="345488"/>
                </a:lnTo>
                <a:lnTo>
                  <a:pt x="957979" y="302876"/>
                </a:lnTo>
                <a:lnTo>
                  <a:pt x="939685" y="262315"/>
                </a:lnTo>
                <a:lnTo>
                  <a:pt x="917832" y="223983"/>
                </a:lnTo>
                <a:lnTo>
                  <a:pt x="892603" y="188057"/>
                </a:lnTo>
                <a:lnTo>
                  <a:pt x="864184" y="154713"/>
                </a:lnTo>
                <a:lnTo>
                  <a:pt x="832759" y="124128"/>
                </a:lnTo>
                <a:lnTo>
                  <a:pt x="798513" y="96479"/>
                </a:lnTo>
                <a:lnTo>
                  <a:pt x="761630" y="71944"/>
                </a:lnTo>
                <a:lnTo>
                  <a:pt x="722296" y="50697"/>
                </a:lnTo>
                <a:lnTo>
                  <a:pt x="680693" y="32918"/>
                </a:lnTo>
                <a:lnTo>
                  <a:pt x="637008" y="18781"/>
                </a:lnTo>
                <a:lnTo>
                  <a:pt x="591424" y="8465"/>
                </a:lnTo>
                <a:lnTo>
                  <a:pt x="544126" y="2145"/>
                </a:lnTo>
                <a:lnTo>
                  <a:pt x="495300" y="0"/>
                </a:lnTo>
                <a:close/>
              </a:path>
            </a:pathLst>
          </a:custGeom>
          <a:solidFill>
            <a:srgbClr val="000000"/>
          </a:solidFill>
        </p:spPr>
        <p:txBody>
          <a:bodyPr wrap="square" lIns="0" tIns="0" rIns="0" bIns="0" rtlCol="0"/>
          <a:lstStyle/>
          <a:p>
            <a:endParaRPr sz="2176"/>
          </a:p>
        </p:txBody>
      </p:sp>
      <p:sp>
        <p:nvSpPr>
          <p:cNvPr id="24" name="object 24"/>
          <p:cNvSpPr/>
          <p:nvPr/>
        </p:nvSpPr>
        <p:spPr>
          <a:xfrm>
            <a:off x="7567093" y="4893960"/>
            <a:ext cx="1199237" cy="1171599"/>
          </a:xfrm>
          <a:custGeom>
            <a:avLst/>
            <a:gdLst/>
            <a:ahLst/>
            <a:cxnLst/>
            <a:rect l="l" t="t" r="r" b="b"/>
            <a:pathLst>
              <a:path w="991870" h="969010">
                <a:moveTo>
                  <a:pt x="495300" y="0"/>
                </a:moveTo>
                <a:lnTo>
                  <a:pt x="544126" y="2145"/>
                </a:lnTo>
                <a:lnTo>
                  <a:pt x="591424" y="8465"/>
                </a:lnTo>
                <a:lnTo>
                  <a:pt x="637008" y="18781"/>
                </a:lnTo>
                <a:lnTo>
                  <a:pt x="680693" y="32918"/>
                </a:lnTo>
                <a:lnTo>
                  <a:pt x="722296" y="50697"/>
                </a:lnTo>
                <a:lnTo>
                  <a:pt x="761630" y="71944"/>
                </a:lnTo>
                <a:lnTo>
                  <a:pt x="798513" y="96479"/>
                </a:lnTo>
                <a:lnTo>
                  <a:pt x="832759" y="124128"/>
                </a:lnTo>
                <a:lnTo>
                  <a:pt x="864184" y="154713"/>
                </a:lnTo>
                <a:lnTo>
                  <a:pt x="892603" y="188057"/>
                </a:lnTo>
                <a:lnTo>
                  <a:pt x="917832" y="223983"/>
                </a:lnTo>
                <a:lnTo>
                  <a:pt x="939685" y="262315"/>
                </a:lnTo>
                <a:lnTo>
                  <a:pt x="957979" y="302876"/>
                </a:lnTo>
                <a:lnTo>
                  <a:pt x="972529" y="345488"/>
                </a:lnTo>
                <a:lnTo>
                  <a:pt x="983151" y="389976"/>
                </a:lnTo>
                <a:lnTo>
                  <a:pt x="989659" y="436162"/>
                </a:lnTo>
                <a:lnTo>
                  <a:pt x="991870" y="483870"/>
                </a:lnTo>
                <a:lnTo>
                  <a:pt x="989659" y="531788"/>
                </a:lnTo>
                <a:lnTo>
                  <a:pt x="983151" y="578161"/>
                </a:lnTo>
                <a:lnTo>
                  <a:pt x="972529" y="622812"/>
                </a:lnTo>
                <a:lnTo>
                  <a:pt x="957979" y="665566"/>
                </a:lnTo>
                <a:lnTo>
                  <a:pt x="939685" y="706247"/>
                </a:lnTo>
                <a:lnTo>
                  <a:pt x="917832" y="744682"/>
                </a:lnTo>
                <a:lnTo>
                  <a:pt x="892603" y="780694"/>
                </a:lnTo>
                <a:lnTo>
                  <a:pt x="864184" y="814108"/>
                </a:lnTo>
                <a:lnTo>
                  <a:pt x="832759" y="844749"/>
                </a:lnTo>
                <a:lnTo>
                  <a:pt x="798513" y="872441"/>
                </a:lnTo>
                <a:lnTo>
                  <a:pt x="761630" y="897010"/>
                </a:lnTo>
                <a:lnTo>
                  <a:pt x="722296" y="918279"/>
                </a:lnTo>
                <a:lnTo>
                  <a:pt x="680693" y="936075"/>
                </a:lnTo>
                <a:lnTo>
                  <a:pt x="637008" y="950221"/>
                </a:lnTo>
                <a:lnTo>
                  <a:pt x="591424" y="960542"/>
                </a:lnTo>
                <a:lnTo>
                  <a:pt x="544126" y="966863"/>
                </a:lnTo>
                <a:lnTo>
                  <a:pt x="495300" y="969010"/>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5" name="object 25"/>
          <p:cNvSpPr/>
          <p:nvPr/>
        </p:nvSpPr>
        <p:spPr>
          <a:xfrm>
            <a:off x="7567092" y="48939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6" name="object 26"/>
          <p:cNvSpPr/>
          <p:nvPr/>
        </p:nvSpPr>
        <p:spPr>
          <a:xfrm>
            <a:off x="8766332" y="606556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7" name="object 27"/>
          <p:cNvSpPr/>
          <p:nvPr/>
        </p:nvSpPr>
        <p:spPr>
          <a:xfrm>
            <a:off x="3636170" y="4788009"/>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8" name="object 28"/>
          <p:cNvSpPr/>
          <p:nvPr/>
        </p:nvSpPr>
        <p:spPr>
          <a:xfrm>
            <a:off x="4863049" y="4732731"/>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29" name="object 29"/>
          <p:cNvSpPr/>
          <p:nvPr/>
        </p:nvSpPr>
        <p:spPr>
          <a:xfrm>
            <a:off x="4853836" y="6100876"/>
            <a:ext cx="165836" cy="109022"/>
          </a:xfrm>
          <a:custGeom>
            <a:avLst/>
            <a:gdLst/>
            <a:ahLst/>
            <a:cxnLst/>
            <a:rect l="l" t="t" r="r" b="b"/>
            <a:pathLst>
              <a:path w="137160" h="90170">
                <a:moveTo>
                  <a:pt x="0" y="0"/>
                </a:moveTo>
                <a:lnTo>
                  <a:pt x="0" y="90169"/>
                </a:lnTo>
                <a:lnTo>
                  <a:pt x="137159" y="44450"/>
                </a:lnTo>
                <a:lnTo>
                  <a:pt x="0" y="0"/>
                </a:lnTo>
                <a:close/>
              </a:path>
            </a:pathLst>
          </a:custGeom>
          <a:solidFill>
            <a:srgbClr val="000000"/>
          </a:solidFill>
        </p:spPr>
        <p:txBody>
          <a:bodyPr wrap="square" lIns="0" tIns="0" rIns="0" bIns="0" rtlCol="0"/>
          <a:lstStyle/>
          <a:p>
            <a:endParaRPr sz="2176"/>
          </a:p>
        </p:txBody>
      </p:sp>
      <p:sp>
        <p:nvSpPr>
          <p:cNvPr id="30" name="object 30"/>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31" name="object 31"/>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4" name="object 34"/>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5" name="object 35"/>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37" name="object 37"/>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38" name="object 38"/>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40" name="object 40"/>
          <p:cNvSpPr/>
          <p:nvPr/>
        </p:nvSpPr>
        <p:spPr>
          <a:xfrm>
            <a:off x="3640778" y="4788009"/>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41" name="object 41"/>
          <p:cNvSpPr/>
          <p:nvPr/>
        </p:nvSpPr>
        <p:spPr>
          <a:xfrm>
            <a:off x="4878404" y="5810665"/>
            <a:ext cx="161229" cy="148944"/>
          </a:xfrm>
          <a:custGeom>
            <a:avLst/>
            <a:gdLst/>
            <a:ahLst/>
            <a:cxnLst/>
            <a:rect l="l" t="t" r="r" b="b"/>
            <a:pathLst>
              <a:path w="133350" h="123189">
                <a:moveTo>
                  <a:pt x="57150" y="0"/>
                </a:moveTo>
                <a:lnTo>
                  <a:pt x="0" y="69849"/>
                </a:lnTo>
                <a:lnTo>
                  <a:pt x="133350" y="123189"/>
                </a:lnTo>
                <a:lnTo>
                  <a:pt x="57150" y="0"/>
                </a:lnTo>
                <a:close/>
              </a:path>
            </a:pathLst>
          </a:custGeom>
          <a:solidFill>
            <a:srgbClr val="000000"/>
          </a:solidFill>
        </p:spPr>
        <p:txBody>
          <a:bodyPr wrap="square" lIns="0" tIns="0" rIns="0" bIns="0" rtlCol="0"/>
          <a:lstStyle/>
          <a:p>
            <a:endParaRPr sz="2176"/>
          </a:p>
        </p:txBody>
      </p:sp>
      <p:sp>
        <p:nvSpPr>
          <p:cNvPr id="42" name="object 42"/>
          <p:cNvSpPr/>
          <p:nvPr/>
        </p:nvSpPr>
        <p:spPr>
          <a:xfrm>
            <a:off x="3634636" y="341526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3" name="object 43"/>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44" name="object 44"/>
          <p:cNvSpPr/>
          <p:nvPr/>
        </p:nvSpPr>
        <p:spPr>
          <a:xfrm>
            <a:off x="3626957" y="5084364"/>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5" name="object 45"/>
          <p:cNvSpPr/>
          <p:nvPr/>
        </p:nvSpPr>
        <p:spPr>
          <a:xfrm>
            <a:off x="4863049" y="4983022"/>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46" name="object 46"/>
          <p:cNvSpPr/>
          <p:nvPr/>
        </p:nvSpPr>
        <p:spPr>
          <a:xfrm>
            <a:off x="6441560" y="3421400"/>
            <a:ext cx="856818" cy="505185"/>
          </a:xfrm>
          <a:custGeom>
            <a:avLst/>
            <a:gdLst/>
            <a:ahLst/>
            <a:cxnLst/>
            <a:rect l="l" t="t" r="r" b="b"/>
            <a:pathLst>
              <a:path w="708660" h="417830">
                <a:moveTo>
                  <a:pt x="0" y="0"/>
                </a:moveTo>
                <a:lnTo>
                  <a:pt x="708660" y="417830"/>
                </a:lnTo>
              </a:path>
            </a:pathLst>
          </a:custGeom>
          <a:ln w="12579">
            <a:solidFill>
              <a:srgbClr val="000000"/>
            </a:solidFill>
          </a:ln>
        </p:spPr>
        <p:txBody>
          <a:bodyPr wrap="square" lIns="0" tIns="0" rIns="0" bIns="0" rtlCol="0"/>
          <a:lstStyle/>
          <a:p>
            <a:endParaRPr sz="2176"/>
          </a:p>
        </p:txBody>
      </p:sp>
      <p:sp>
        <p:nvSpPr>
          <p:cNvPr id="47" name="object 47"/>
          <p:cNvSpPr/>
          <p:nvPr/>
        </p:nvSpPr>
        <p:spPr>
          <a:xfrm>
            <a:off x="7264597" y="3875914"/>
            <a:ext cx="170442" cy="132054"/>
          </a:xfrm>
          <a:custGeom>
            <a:avLst/>
            <a:gdLst/>
            <a:ahLst/>
            <a:cxnLst/>
            <a:rect l="l" t="t" r="r" b="b"/>
            <a:pathLst>
              <a:path w="140970" h="109219">
                <a:moveTo>
                  <a:pt x="45719" y="0"/>
                </a:moveTo>
                <a:lnTo>
                  <a:pt x="0" y="78740"/>
                </a:lnTo>
                <a:lnTo>
                  <a:pt x="140969" y="109219"/>
                </a:lnTo>
                <a:lnTo>
                  <a:pt x="45719" y="0"/>
                </a:lnTo>
                <a:close/>
              </a:path>
            </a:pathLst>
          </a:custGeom>
          <a:solidFill>
            <a:srgbClr val="000000"/>
          </a:solidFill>
        </p:spPr>
        <p:txBody>
          <a:bodyPr wrap="square" lIns="0" tIns="0" rIns="0" bIns="0" rtlCol="0"/>
          <a:lstStyle/>
          <a:p>
            <a:endParaRPr sz="2176"/>
          </a:p>
        </p:txBody>
      </p:sp>
      <p:sp>
        <p:nvSpPr>
          <p:cNvPr id="48" name="object 48"/>
          <p:cNvSpPr/>
          <p:nvPr/>
        </p:nvSpPr>
        <p:spPr>
          <a:xfrm>
            <a:off x="6435418" y="4282826"/>
            <a:ext cx="862960" cy="505185"/>
          </a:xfrm>
          <a:custGeom>
            <a:avLst/>
            <a:gdLst/>
            <a:ahLst/>
            <a:cxnLst/>
            <a:rect l="l" t="t" r="r" b="b"/>
            <a:pathLst>
              <a:path w="713739" h="417829">
                <a:moveTo>
                  <a:pt x="0" y="417830"/>
                </a:moveTo>
                <a:lnTo>
                  <a:pt x="713739" y="0"/>
                </a:lnTo>
              </a:path>
            </a:pathLst>
          </a:custGeom>
          <a:ln w="12579">
            <a:solidFill>
              <a:srgbClr val="000000"/>
            </a:solidFill>
          </a:ln>
        </p:spPr>
        <p:txBody>
          <a:bodyPr wrap="square" lIns="0" tIns="0" rIns="0" bIns="0" rtlCol="0"/>
          <a:lstStyle/>
          <a:p>
            <a:endParaRPr sz="2176"/>
          </a:p>
        </p:txBody>
      </p:sp>
      <p:sp>
        <p:nvSpPr>
          <p:cNvPr id="49" name="object 49"/>
          <p:cNvSpPr/>
          <p:nvPr/>
        </p:nvSpPr>
        <p:spPr>
          <a:xfrm>
            <a:off x="7264597" y="4202978"/>
            <a:ext cx="170442" cy="130519"/>
          </a:xfrm>
          <a:custGeom>
            <a:avLst/>
            <a:gdLst/>
            <a:ahLst/>
            <a:cxnLst/>
            <a:rect l="l" t="t" r="r" b="b"/>
            <a:pathLst>
              <a:path w="140970" h="107950">
                <a:moveTo>
                  <a:pt x="140969" y="0"/>
                </a:moveTo>
                <a:lnTo>
                  <a:pt x="0" y="29209"/>
                </a:lnTo>
                <a:lnTo>
                  <a:pt x="45719" y="107950"/>
                </a:lnTo>
                <a:lnTo>
                  <a:pt x="140969" y="0"/>
                </a:lnTo>
                <a:close/>
              </a:path>
            </a:pathLst>
          </a:custGeom>
          <a:solidFill>
            <a:srgbClr val="000000"/>
          </a:solidFill>
        </p:spPr>
        <p:txBody>
          <a:bodyPr wrap="square" lIns="0" tIns="0" rIns="0" bIns="0" rtlCol="0"/>
          <a:lstStyle/>
          <a:p>
            <a:endParaRPr sz="2176"/>
          </a:p>
        </p:txBody>
      </p:sp>
      <p:sp>
        <p:nvSpPr>
          <p:cNvPr id="50" name="object 50"/>
          <p:cNvSpPr/>
          <p:nvPr/>
        </p:nvSpPr>
        <p:spPr>
          <a:xfrm>
            <a:off x="6436953" y="4795687"/>
            <a:ext cx="861425" cy="505185"/>
          </a:xfrm>
          <a:custGeom>
            <a:avLst/>
            <a:gdLst/>
            <a:ahLst/>
            <a:cxnLst/>
            <a:rect l="l" t="t" r="r" b="b"/>
            <a:pathLst>
              <a:path w="712470" h="417829">
                <a:moveTo>
                  <a:pt x="0" y="0"/>
                </a:moveTo>
                <a:lnTo>
                  <a:pt x="712470" y="417830"/>
                </a:lnTo>
              </a:path>
            </a:pathLst>
          </a:custGeom>
          <a:ln w="12579">
            <a:solidFill>
              <a:srgbClr val="000000"/>
            </a:solidFill>
          </a:ln>
        </p:spPr>
        <p:txBody>
          <a:bodyPr wrap="square" lIns="0" tIns="0" rIns="0" bIns="0" rtlCol="0"/>
          <a:lstStyle/>
          <a:p>
            <a:endParaRPr sz="2176"/>
          </a:p>
        </p:txBody>
      </p:sp>
      <p:sp>
        <p:nvSpPr>
          <p:cNvPr id="51" name="object 51"/>
          <p:cNvSpPr/>
          <p:nvPr/>
        </p:nvSpPr>
        <p:spPr>
          <a:xfrm>
            <a:off x="7264597" y="5250201"/>
            <a:ext cx="170442" cy="130519"/>
          </a:xfrm>
          <a:custGeom>
            <a:avLst/>
            <a:gdLst/>
            <a:ahLst/>
            <a:cxnLst/>
            <a:rect l="l" t="t" r="r" b="b"/>
            <a:pathLst>
              <a:path w="140970" h="107950">
                <a:moveTo>
                  <a:pt x="46989" y="0"/>
                </a:moveTo>
                <a:lnTo>
                  <a:pt x="0" y="78739"/>
                </a:lnTo>
                <a:lnTo>
                  <a:pt x="140969" y="107949"/>
                </a:lnTo>
                <a:lnTo>
                  <a:pt x="46989" y="0"/>
                </a:lnTo>
                <a:close/>
              </a:path>
            </a:pathLst>
          </a:custGeom>
          <a:solidFill>
            <a:srgbClr val="000000"/>
          </a:solidFill>
        </p:spPr>
        <p:txBody>
          <a:bodyPr wrap="square" lIns="0" tIns="0" rIns="0" bIns="0" rtlCol="0"/>
          <a:lstStyle/>
          <a:p>
            <a:endParaRPr sz="2176"/>
          </a:p>
        </p:txBody>
      </p:sp>
      <p:sp>
        <p:nvSpPr>
          <p:cNvPr id="52" name="object 52"/>
          <p:cNvSpPr/>
          <p:nvPr/>
        </p:nvSpPr>
        <p:spPr>
          <a:xfrm>
            <a:off x="6435418" y="5649436"/>
            <a:ext cx="856818" cy="506720"/>
          </a:xfrm>
          <a:custGeom>
            <a:avLst/>
            <a:gdLst/>
            <a:ahLst/>
            <a:cxnLst/>
            <a:rect l="l" t="t" r="r" b="b"/>
            <a:pathLst>
              <a:path w="708660" h="419100">
                <a:moveTo>
                  <a:pt x="0" y="419099"/>
                </a:moveTo>
                <a:lnTo>
                  <a:pt x="708659" y="0"/>
                </a:lnTo>
              </a:path>
            </a:pathLst>
          </a:custGeom>
          <a:ln w="12579">
            <a:solidFill>
              <a:srgbClr val="000000"/>
            </a:solidFill>
          </a:ln>
        </p:spPr>
        <p:txBody>
          <a:bodyPr wrap="square" lIns="0" tIns="0" rIns="0" bIns="0" rtlCol="0"/>
          <a:lstStyle/>
          <a:p>
            <a:endParaRPr sz="2176"/>
          </a:p>
        </p:txBody>
      </p:sp>
      <p:sp>
        <p:nvSpPr>
          <p:cNvPr id="53" name="object 53"/>
          <p:cNvSpPr/>
          <p:nvPr/>
        </p:nvSpPr>
        <p:spPr>
          <a:xfrm>
            <a:off x="7258455" y="5569587"/>
            <a:ext cx="170442" cy="132054"/>
          </a:xfrm>
          <a:custGeom>
            <a:avLst/>
            <a:gdLst/>
            <a:ahLst/>
            <a:cxnLst/>
            <a:rect l="l" t="t" r="r" b="b"/>
            <a:pathLst>
              <a:path w="140970" h="109220">
                <a:moveTo>
                  <a:pt x="140970" y="0"/>
                </a:moveTo>
                <a:lnTo>
                  <a:pt x="0" y="30480"/>
                </a:lnTo>
                <a:lnTo>
                  <a:pt x="45720" y="109220"/>
                </a:lnTo>
                <a:lnTo>
                  <a:pt x="140970" y="0"/>
                </a:lnTo>
                <a:close/>
              </a:path>
            </a:pathLst>
          </a:custGeom>
          <a:solidFill>
            <a:srgbClr val="000000"/>
          </a:solidFill>
        </p:spPr>
        <p:txBody>
          <a:bodyPr wrap="square" lIns="0" tIns="0" rIns="0" bIns="0" rtlCol="0"/>
          <a:lstStyle/>
          <a:p>
            <a:endParaRPr sz="2176"/>
          </a:p>
        </p:txBody>
      </p:sp>
      <p:sp>
        <p:nvSpPr>
          <p:cNvPr id="54" name="object 54"/>
          <p:cNvSpPr/>
          <p:nvPr/>
        </p:nvSpPr>
        <p:spPr>
          <a:xfrm>
            <a:off x="6429276" y="4530043"/>
            <a:ext cx="1047222" cy="1632254"/>
          </a:xfrm>
          <a:custGeom>
            <a:avLst/>
            <a:gdLst/>
            <a:ahLst/>
            <a:cxnLst/>
            <a:rect l="l" t="t" r="r" b="b"/>
            <a:pathLst>
              <a:path w="866139" h="1350010">
                <a:moveTo>
                  <a:pt x="0" y="1350010"/>
                </a:moveTo>
                <a:lnTo>
                  <a:pt x="866139" y="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425826" y="4397989"/>
            <a:ext cx="136661" cy="168907"/>
          </a:xfrm>
          <a:custGeom>
            <a:avLst/>
            <a:gdLst/>
            <a:ahLst/>
            <a:cxnLst/>
            <a:rect l="l" t="t" r="r" b="b"/>
            <a:pathLst>
              <a:path w="113029" h="139700">
                <a:moveTo>
                  <a:pt x="113029" y="0"/>
                </a:moveTo>
                <a:lnTo>
                  <a:pt x="0" y="90169"/>
                </a:lnTo>
                <a:lnTo>
                  <a:pt x="77469" y="139700"/>
                </a:lnTo>
                <a:lnTo>
                  <a:pt x="113029" y="0"/>
                </a:lnTo>
                <a:close/>
              </a:path>
            </a:pathLst>
          </a:custGeom>
          <a:solidFill>
            <a:srgbClr val="000000"/>
          </a:solidFill>
        </p:spPr>
        <p:txBody>
          <a:bodyPr wrap="square" lIns="0" tIns="0" rIns="0" bIns="0" rtlCol="0"/>
          <a:lstStyle/>
          <a:p>
            <a:endParaRPr sz="2176"/>
          </a:p>
        </p:txBody>
      </p:sp>
      <p:sp>
        <p:nvSpPr>
          <p:cNvPr id="56" name="object 56"/>
          <p:cNvSpPr/>
          <p:nvPr/>
        </p:nvSpPr>
        <p:spPr>
          <a:xfrm>
            <a:off x="3646920" y="3421400"/>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4873797" y="3366121"/>
            <a:ext cx="164300" cy="110557"/>
          </a:xfrm>
          <a:custGeom>
            <a:avLst/>
            <a:gdLst/>
            <a:ahLst/>
            <a:cxnLst/>
            <a:rect l="l" t="t" r="r" b="b"/>
            <a:pathLst>
              <a:path w="135889" h="91439">
                <a:moveTo>
                  <a:pt x="0" y="0"/>
                </a:moveTo>
                <a:lnTo>
                  <a:pt x="0" y="91440"/>
                </a:lnTo>
                <a:lnTo>
                  <a:pt x="135890" y="45720"/>
                </a:lnTo>
                <a:lnTo>
                  <a:pt x="0" y="0"/>
                </a:lnTo>
                <a:close/>
              </a:path>
            </a:pathLst>
          </a:custGeom>
          <a:solidFill>
            <a:srgbClr val="000000"/>
          </a:solidFill>
        </p:spPr>
        <p:txBody>
          <a:bodyPr wrap="square" lIns="0" tIns="0" rIns="0" bIns="0" rtlCol="0"/>
          <a:lstStyle/>
          <a:p>
            <a:endParaRPr sz="2176"/>
          </a:p>
        </p:txBody>
      </p:sp>
      <p:sp>
        <p:nvSpPr>
          <p:cNvPr id="58" name="object 58"/>
          <p:cNvSpPr txBox="1"/>
          <p:nvPr/>
        </p:nvSpPr>
        <p:spPr>
          <a:xfrm>
            <a:off x="4139821" y="3194145"/>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1</a:t>
            </a:r>
            <a:endParaRPr sz="1904" baseline="-31746">
              <a:latin typeface="Tahoma"/>
              <a:cs typeface="Tahoma"/>
            </a:endParaRPr>
          </a:p>
        </p:txBody>
      </p:sp>
      <p:sp>
        <p:nvSpPr>
          <p:cNvPr id="59" name="object 59"/>
          <p:cNvSpPr/>
          <p:nvPr/>
        </p:nvSpPr>
        <p:spPr>
          <a:xfrm>
            <a:off x="3640778" y="3421400"/>
            <a:ext cx="1277550" cy="1070255"/>
          </a:xfrm>
          <a:custGeom>
            <a:avLst/>
            <a:gdLst/>
            <a:ahLst/>
            <a:cxnLst/>
            <a:rect l="l" t="t" r="r" b="b"/>
            <a:pathLst>
              <a:path w="1056639" h="885189">
                <a:moveTo>
                  <a:pt x="0" y="0"/>
                </a:moveTo>
                <a:lnTo>
                  <a:pt x="1056639" y="885189"/>
                </a:lnTo>
              </a:path>
            </a:pathLst>
          </a:custGeom>
          <a:ln w="12579">
            <a:solidFill>
              <a:srgbClr val="000000"/>
            </a:solidFill>
          </a:ln>
        </p:spPr>
        <p:txBody>
          <a:bodyPr wrap="square" lIns="0" tIns="0" rIns="0" bIns="0" rtlCol="0"/>
          <a:lstStyle/>
          <a:p>
            <a:endParaRPr sz="2176"/>
          </a:p>
        </p:txBody>
      </p:sp>
      <p:sp>
        <p:nvSpPr>
          <p:cNvPr id="60" name="object 60"/>
          <p:cNvSpPr/>
          <p:nvPr/>
        </p:nvSpPr>
        <p:spPr>
          <a:xfrm>
            <a:off x="4876869" y="4444056"/>
            <a:ext cx="161229" cy="148944"/>
          </a:xfrm>
          <a:custGeom>
            <a:avLst/>
            <a:gdLst/>
            <a:ahLst/>
            <a:cxnLst/>
            <a:rect l="l" t="t" r="r" b="b"/>
            <a:pathLst>
              <a:path w="133350" h="123189">
                <a:moveTo>
                  <a:pt x="58419" y="0"/>
                </a:moveTo>
                <a:lnTo>
                  <a:pt x="0" y="69850"/>
                </a:lnTo>
                <a:lnTo>
                  <a:pt x="133350" y="123190"/>
                </a:lnTo>
                <a:lnTo>
                  <a:pt x="58419" y="0"/>
                </a:lnTo>
                <a:close/>
              </a:path>
            </a:pathLst>
          </a:custGeom>
          <a:solidFill>
            <a:srgbClr val="000000"/>
          </a:solidFill>
        </p:spPr>
        <p:txBody>
          <a:bodyPr wrap="square" lIns="0" tIns="0" rIns="0" bIns="0" rtlCol="0"/>
          <a:lstStyle/>
          <a:p>
            <a:endParaRPr sz="2176"/>
          </a:p>
        </p:txBody>
      </p:sp>
      <p:sp>
        <p:nvSpPr>
          <p:cNvPr id="61" name="object 61"/>
          <p:cNvSpPr/>
          <p:nvPr/>
        </p:nvSpPr>
        <p:spPr>
          <a:xfrm>
            <a:off x="3630028" y="3717756"/>
            <a:ext cx="1277550" cy="1070255"/>
          </a:xfrm>
          <a:custGeom>
            <a:avLst/>
            <a:gdLst/>
            <a:ahLst/>
            <a:cxnLst/>
            <a:rect l="l" t="t" r="r" b="b"/>
            <a:pathLst>
              <a:path w="1056639" h="885189">
                <a:moveTo>
                  <a:pt x="0" y="885189"/>
                </a:moveTo>
                <a:lnTo>
                  <a:pt x="1056640" y="0"/>
                </a:lnTo>
              </a:path>
            </a:pathLst>
          </a:custGeom>
          <a:ln w="12579">
            <a:solidFill>
              <a:srgbClr val="000000"/>
            </a:solidFill>
          </a:ln>
        </p:spPr>
        <p:txBody>
          <a:bodyPr wrap="square" lIns="0" tIns="0" rIns="0" bIns="0" rtlCol="0"/>
          <a:lstStyle/>
          <a:p>
            <a:endParaRPr sz="2176"/>
          </a:p>
        </p:txBody>
      </p:sp>
      <p:sp>
        <p:nvSpPr>
          <p:cNvPr id="62" name="object 62"/>
          <p:cNvSpPr/>
          <p:nvPr/>
        </p:nvSpPr>
        <p:spPr>
          <a:xfrm>
            <a:off x="4866119" y="3616411"/>
            <a:ext cx="162765" cy="148944"/>
          </a:xfrm>
          <a:custGeom>
            <a:avLst/>
            <a:gdLst/>
            <a:ahLst/>
            <a:cxnLst/>
            <a:rect l="l" t="t" r="r" b="b"/>
            <a:pathLst>
              <a:path w="134620" h="123189">
                <a:moveTo>
                  <a:pt x="134620" y="0"/>
                </a:moveTo>
                <a:lnTo>
                  <a:pt x="0" y="53340"/>
                </a:lnTo>
                <a:lnTo>
                  <a:pt x="58420" y="123190"/>
                </a:lnTo>
                <a:lnTo>
                  <a:pt x="134620" y="0"/>
                </a:lnTo>
                <a:close/>
              </a:path>
            </a:pathLst>
          </a:custGeom>
          <a:solidFill>
            <a:srgbClr val="000000"/>
          </a:solidFill>
        </p:spPr>
        <p:txBody>
          <a:bodyPr wrap="square" lIns="0" tIns="0" rIns="0" bIns="0" rtlCol="0"/>
          <a:lstStyle/>
          <a:p>
            <a:endParaRPr sz="2176"/>
          </a:p>
        </p:txBody>
      </p:sp>
      <p:sp>
        <p:nvSpPr>
          <p:cNvPr id="63" name="object 63"/>
          <p:cNvSpPr/>
          <p:nvPr/>
        </p:nvSpPr>
        <p:spPr>
          <a:xfrm>
            <a:off x="3619279" y="392198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64" name="object 64"/>
          <p:cNvSpPr/>
          <p:nvPr/>
        </p:nvSpPr>
        <p:spPr>
          <a:xfrm>
            <a:off x="4893760" y="3786854"/>
            <a:ext cx="132054" cy="168907"/>
          </a:xfrm>
          <a:custGeom>
            <a:avLst/>
            <a:gdLst/>
            <a:ahLst/>
            <a:cxnLst/>
            <a:rect l="l" t="t" r="r" b="b"/>
            <a:pathLst>
              <a:path w="109220" h="139700">
                <a:moveTo>
                  <a:pt x="109220" y="0"/>
                </a:moveTo>
                <a:lnTo>
                  <a:pt x="0" y="93979"/>
                </a:lnTo>
                <a:lnTo>
                  <a:pt x="77470" y="139700"/>
                </a:lnTo>
                <a:lnTo>
                  <a:pt x="109220" y="0"/>
                </a:lnTo>
                <a:close/>
              </a:path>
            </a:pathLst>
          </a:custGeom>
          <a:solidFill>
            <a:srgbClr val="000000"/>
          </a:solidFill>
        </p:spPr>
        <p:txBody>
          <a:bodyPr wrap="square" lIns="0" tIns="0" rIns="0" bIns="0" rtlCol="0"/>
          <a:lstStyle/>
          <a:p>
            <a:endParaRPr sz="2176"/>
          </a:p>
        </p:txBody>
      </p:sp>
      <p:sp>
        <p:nvSpPr>
          <p:cNvPr id="65" name="object 65"/>
          <p:cNvSpPr txBox="1"/>
          <p:nvPr/>
        </p:nvSpPr>
        <p:spPr>
          <a:xfrm>
            <a:off x="4327153" y="43104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3</a:t>
            </a:r>
            <a:endParaRPr sz="1904" baseline="-31746">
              <a:latin typeface="Tahoma"/>
              <a:cs typeface="Tahoma"/>
            </a:endParaRPr>
          </a:p>
        </p:txBody>
      </p:sp>
      <p:sp>
        <p:nvSpPr>
          <p:cNvPr id="66" name="object 66"/>
          <p:cNvSpPr/>
          <p:nvPr/>
        </p:nvSpPr>
        <p:spPr>
          <a:xfrm>
            <a:off x="6435418" y="3415259"/>
            <a:ext cx="1047222" cy="1630718"/>
          </a:xfrm>
          <a:custGeom>
            <a:avLst/>
            <a:gdLst/>
            <a:ahLst/>
            <a:cxnLst/>
            <a:rect l="l" t="t" r="r" b="b"/>
            <a:pathLst>
              <a:path w="866139" h="1348739">
                <a:moveTo>
                  <a:pt x="0" y="0"/>
                </a:moveTo>
                <a:lnTo>
                  <a:pt x="866139" y="1348739"/>
                </a:lnTo>
              </a:path>
            </a:pathLst>
          </a:custGeom>
          <a:ln w="12579">
            <a:solidFill>
              <a:srgbClr val="000000"/>
            </a:solidFill>
          </a:ln>
        </p:spPr>
        <p:txBody>
          <a:bodyPr wrap="square" lIns="0" tIns="0" rIns="0" bIns="0" rtlCol="0"/>
          <a:lstStyle/>
          <a:p>
            <a:endParaRPr sz="2176"/>
          </a:p>
        </p:txBody>
      </p:sp>
      <p:sp>
        <p:nvSpPr>
          <p:cNvPr id="67" name="object 67"/>
          <p:cNvSpPr/>
          <p:nvPr/>
        </p:nvSpPr>
        <p:spPr>
          <a:xfrm>
            <a:off x="7431968" y="5010659"/>
            <a:ext cx="136661" cy="168907"/>
          </a:xfrm>
          <a:custGeom>
            <a:avLst/>
            <a:gdLst/>
            <a:ahLst/>
            <a:cxnLst/>
            <a:rect l="l" t="t" r="r" b="b"/>
            <a:pathLst>
              <a:path w="113029" h="139700">
                <a:moveTo>
                  <a:pt x="77470" y="0"/>
                </a:moveTo>
                <a:lnTo>
                  <a:pt x="0" y="49530"/>
                </a:lnTo>
                <a:lnTo>
                  <a:pt x="113029" y="139700"/>
                </a:lnTo>
                <a:lnTo>
                  <a:pt x="77470" y="0"/>
                </a:lnTo>
                <a:close/>
              </a:path>
            </a:pathLst>
          </a:custGeom>
          <a:solidFill>
            <a:srgbClr val="000000"/>
          </a:solidFill>
        </p:spPr>
        <p:txBody>
          <a:bodyPr wrap="square" lIns="0" tIns="0" rIns="0" bIns="0" rtlCol="0"/>
          <a:lstStyle/>
          <a:p>
            <a:endParaRPr sz="2176"/>
          </a:p>
        </p:txBody>
      </p:sp>
      <p:sp>
        <p:nvSpPr>
          <p:cNvPr id="68" name="object 68"/>
          <p:cNvSpPr txBox="1"/>
          <p:nvPr/>
        </p:nvSpPr>
        <p:spPr>
          <a:xfrm>
            <a:off x="6728701" y="4350387"/>
            <a:ext cx="507487" cy="350468"/>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1</a:t>
            </a:r>
            <a:endParaRPr sz="1270">
              <a:latin typeface="Tahoma"/>
              <a:cs typeface="Tahoma"/>
            </a:endParaRPr>
          </a:p>
        </p:txBody>
      </p:sp>
      <p:sp>
        <p:nvSpPr>
          <p:cNvPr id="91" name="object 91"/>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117</a:t>
            </a:fld>
            <a:endParaRPr spc="302" dirty="0"/>
          </a:p>
        </p:txBody>
      </p:sp>
      <p:sp>
        <p:nvSpPr>
          <p:cNvPr id="72" name="object 72"/>
          <p:cNvSpPr txBox="1"/>
          <p:nvPr/>
        </p:nvSpPr>
        <p:spPr>
          <a:xfrm>
            <a:off x="3884926" y="3536564"/>
            <a:ext cx="406144"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r>
              <a:rPr sz="1904" spc="154" baseline="-31746" dirty="0">
                <a:latin typeface="Tahoma"/>
                <a:cs typeface="Tahoma"/>
              </a:rPr>
              <a:t>4</a:t>
            </a:r>
            <a:endParaRPr sz="1904" baseline="-31746">
              <a:latin typeface="Tahoma"/>
              <a:cs typeface="Tahoma"/>
            </a:endParaRPr>
          </a:p>
        </p:txBody>
      </p:sp>
      <p:sp>
        <p:nvSpPr>
          <p:cNvPr id="73" name="object 73"/>
          <p:cNvSpPr txBox="1"/>
          <p:nvPr/>
        </p:nvSpPr>
        <p:spPr>
          <a:xfrm>
            <a:off x="4397787" y="4743481"/>
            <a:ext cx="707105" cy="809765"/>
          </a:xfrm>
          <a:prstGeom prst="rect">
            <a:avLst/>
          </a:prstGeom>
        </p:spPr>
        <p:txBody>
          <a:bodyPr vert="horz" wrap="square" lIns="0" tIns="75240" rIns="0" bIns="0" rtlCol="0">
            <a:spAutoFit/>
          </a:bodyPr>
          <a:lstStyle/>
          <a:p>
            <a:pPr marL="15356">
              <a:spcBef>
                <a:spcPts val="592"/>
              </a:spcBef>
            </a:pPr>
            <a:r>
              <a:rPr sz="2176" spc="145" dirty="0">
                <a:latin typeface="Tahoma"/>
                <a:cs typeface="Tahoma"/>
              </a:rPr>
              <a:t>W</a:t>
            </a:r>
            <a:r>
              <a:rPr sz="1904" spc="216" baseline="-31746" dirty="0">
                <a:latin typeface="Tahoma"/>
                <a:cs typeface="Tahoma"/>
              </a:rPr>
              <a:t>5</a:t>
            </a:r>
            <a:endParaRPr sz="1904" baseline="-31746">
              <a:latin typeface="Tahoma"/>
              <a:cs typeface="Tahoma"/>
            </a:endParaRPr>
          </a:p>
          <a:p>
            <a:pPr marL="316325">
              <a:spcBef>
                <a:spcPts val="472"/>
              </a:spcBef>
            </a:pPr>
            <a:r>
              <a:rPr sz="2176" spc="187" dirty="0">
                <a:latin typeface="Tahoma"/>
                <a:cs typeface="Tahoma"/>
              </a:rPr>
              <a:t>W</a:t>
            </a:r>
            <a:r>
              <a:rPr sz="1904" spc="154" baseline="-31746" dirty="0">
                <a:latin typeface="Tahoma"/>
                <a:cs typeface="Tahoma"/>
              </a:rPr>
              <a:t>7</a:t>
            </a:r>
            <a:endParaRPr sz="1904" baseline="-31746">
              <a:latin typeface="Tahoma"/>
              <a:cs typeface="Tahoma"/>
            </a:endParaRPr>
          </a:p>
        </p:txBody>
      </p:sp>
      <p:sp>
        <p:nvSpPr>
          <p:cNvPr id="74" name="object 74"/>
          <p:cNvSpPr txBox="1"/>
          <p:nvPr/>
        </p:nvSpPr>
        <p:spPr>
          <a:xfrm>
            <a:off x="4397786" y="3634837"/>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75" name="object 75"/>
          <p:cNvSpPr txBox="1"/>
          <p:nvPr/>
        </p:nvSpPr>
        <p:spPr>
          <a:xfrm>
            <a:off x="4671110" y="3843667"/>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2</a:t>
            </a:r>
            <a:endParaRPr sz="1270">
              <a:latin typeface="Tahoma"/>
              <a:cs typeface="Tahoma"/>
            </a:endParaRPr>
          </a:p>
        </p:txBody>
      </p:sp>
      <p:sp>
        <p:nvSpPr>
          <p:cNvPr id="76" name="object 76"/>
          <p:cNvSpPr txBox="1"/>
          <p:nvPr/>
        </p:nvSpPr>
        <p:spPr>
          <a:xfrm>
            <a:off x="4106038" y="5416036"/>
            <a:ext cx="723228" cy="350468"/>
          </a:xfrm>
          <a:prstGeom prst="rect">
            <a:avLst/>
          </a:prstGeom>
        </p:spPr>
        <p:txBody>
          <a:bodyPr vert="horz" wrap="square" lIns="0" tIns="15355" rIns="0" bIns="0" rtlCol="0">
            <a:spAutoFit/>
          </a:bodyPr>
          <a:lstStyle/>
          <a:p>
            <a:pPr marL="15356">
              <a:spcBef>
                <a:spcPts val="121"/>
              </a:spcBef>
            </a:pPr>
            <a:r>
              <a:rPr sz="2176" spc="145" dirty="0">
                <a:latin typeface="Tahoma"/>
                <a:cs typeface="Tahoma"/>
              </a:rPr>
              <a:t>W</a:t>
            </a:r>
            <a:r>
              <a:rPr sz="1904" spc="216" baseline="-31746" dirty="0">
                <a:latin typeface="Tahoma"/>
                <a:cs typeface="Tahoma"/>
              </a:rPr>
              <a:t>6</a:t>
            </a:r>
            <a:r>
              <a:rPr sz="1904" spc="-200" baseline="-31746" dirty="0">
                <a:latin typeface="Tahoma"/>
                <a:cs typeface="Tahoma"/>
              </a:rPr>
              <a:t> </a:t>
            </a:r>
            <a:r>
              <a:rPr sz="3265" spc="281" baseline="-13888" dirty="0">
                <a:latin typeface="Tahoma"/>
                <a:cs typeface="Tahoma"/>
              </a:rPr>
              <a:t>W</a:t>
            </a:r>
            <a:endParaRPr sz="3265" baseline="-13888">
              <a:latin typeface="Tahoma"/>
              <a:cs typeface="Tahoma"/>
            </a:endParaRPr>
          </a:p>
        </p:txBody>
      </p:sp>
      <p:sp>
        <p:nvSpPr>
          <p:cNvPr id="77" name="object 77"/>
          <p:cNvSpPr txBox="1"/>
          <p:nvPr/>
        </p:nvSpPr>
        <p:spPr>
          <a:xfrm>
            <a:off x="4798558" y="5693964"/>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8</a:t>
            </a:r>
            <a:endParaRPr sz="1270">
              <a:latin typeface="Tahoma"/>
              <a:cs typeface="Tahoma"/>
            </a:endParaRPr>
          </a:p>
        </p:txBody>
      </p:sp>
      <p:sp>
        <p:nvSpPr>
          <p:cNvPr id="78" name="object 78"/>
          <p:cNvSpPr txBox="1"/>
          <p:nvPr/>
        </p:nvSpPr>
        <p:spPr>
          <a:xfrm>
            <a:off x="3611602" y="5858266"/>
            <a:ext cx="1265265" cy="350340"/>
          </a:xfrm>
          <a:prstGeom prst="rect">
            <a:avLst/>
          </a:prstGeom>
        </p:spPr>
        <p:txBody>
          <a:bodyPr vert="horz" wrap="square" lIns="0" tIns="15355" rIns="0" bIns="0" rtlCol="0">
            <a:spAutoFit/>
          </a:bodyPr>
          <a:lstStyle/>
          <a:p>
            <a:pPr marL="15356">
              <a:spcBef>
                <a:spcPts val="121"/>
              </a:spcBef>
              <a:tabLst>
                <a:tab pos="579673" algn="l"/>
                <a:tab pos="1249174" algn="l"/>
              </a:tabLst>
            </a:pPr>
            <a:r>
              <a:rPr sz="2176" u="sng" dirty="0">
                <a:uFill>
                  <a:solidFill>
                    <a:srgbClr val="000000"/>
                  </a:solidFill>
                </a:uFill>
                <a:latin typeface="Times New Roman"/>
                <a:cs typeface="Times New Roman"/>
              </a:rPr>
              <a:t> 	</a:t>
            </a:r>
            <a:r>
              <a:rPr sz="2176" u="sng" spc="187" dirty="0">
                <a:uFill>
                  <a:solidFill>
                    <a:srgbClr val="000000"/>
                  </a:solidFill>
                </a:uFill>
                <a:latin typeface="Tahoma"/>
                <a:cs typeface="Tahoma"/>
              </a:rPr>
              <a:t>W	</a:t>
            </a:r>
            <a:endParaRPr sz="2176">
              <a:latin typeface="Tahoma"/>
              <a:cs typeface="Tahoma"/>
            </a:endParaRPr>
          </a:p>
        </p:txBody>
      </p:sp>
      <p:sp>
        <p:nvSpPr>
          <p:cNvPr id="79" name="object 79"/>
          <p:cNvSpPr txBox="1"/>
          <p:nvPr/>
        </p:nvSpPr>
        <p:spPr>
          <a:xfrm>
            <a:off x="4449995" y="6067095"/>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9</a:t>
            </a:r>
            <a:endParaRPr sz="1270">
              <a:latin typeface="Tahoma"/>
              <a:cs typeface="Tahoma"/>
            </a:endParaRPr>
          </a:p>
        </p:txBody>
      </p:sp>
      <p:sp>
        <p:nvSpPr>
          <p:cNvPr id="80" name="object 80"/>
          <p:cNvSpPr txBox="1"/>
          <p:nvPr/>
        </p:nvSpPr>
        <p:spPr>
          <a:xfrm>
            <a:off x="6728702" y="343368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1" name="object 81"/>
          <p:cNvSpPr txBox="1"/>
          <p:nvPr/>
        </p:nvSpPr>
        <p:spPr>
          <a:xfrm>
            <a:off x="7002024" y="3642515"/>
            <a:ext cx="234166" cy="209393"/>
          </a:xfrm>
          <a:prstGeom prst="rect">
            <a:avLst/>
          </a:prstGeom>
        </p:spPr>
        <p:txBody>
          <a:bodyPr vert="horz" wrap="square" lIns="0" tIns="13820" rIns="0" bIns="0" rtlCol="0">
            <a:spAutoFit/>
          </a:bodyPr>
          <a:lstStyle/>
          <a:p>
            <a:pPr marL="15356">
              <a:spcBef>
                <a:spcPts val="109"/>
              </a:spcBef>
            </a:pPr>
            <a:r>
              <a:rPr sz="1270" spc="97" dirty="0">
                <a:latin typeface="Tahoma"/>
                <a:cs typeface="Tahoma"/>
              </a:rPr>
              <a:t>1</a:t>
            </a:r>
            <a:r>
              <a:rPr sz="1270" spc="103" dirty="0">
                <a:latin typeface="Tahoma"/>
                <a:cs typeface="Tahoma"/>
              </a:rPr>
              <a:t>0</a:t>
            </a:r>
            <a:endParaRPr sz="1270">
              <a:latin typeface="Tahoma"/>
              <a:cs typeface="Tahoma"/>
            </a:endParaRPr>
          </a:p>
        </p:txBody>
      </p:sp>
      <p:sp>
        <p:nvSpPr>
          <p:cNvPr id="82" name="object 82"/>
          <p:cNvSpPr txBox="1"/>
          <p:nvPr/>
        </p:nvSpPr>
        <p:spPr>
          <a:xfrm>
            <a:off x="6507586" y="5305480"/>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3" name="object 83"/>
          <p:cNvSpPr txBox="1"/>
          <p:nvPr/>
        </p:nvSpPr>
        <p:spPr>
          <a:xfrm>
            <a:off x="7170930" y="4717376"/>
            <a:ext cx="304032" cy="350340"/>
          </a:xfrm>
          <a:prstGeom prst="rect">
            <a:avLst/>
          </a:prstGeom>
        </p:spPr>
        <p:txBody>
          <a:bodyPr vert="horz" wrap="square" lIns="0" tIns="15355" rIns="0" bIns="0" rtlCol="0">
            <a:spAutoFit/>
          </a:bodyPr>
          <a:lstStyle/>
          <a:p>
            <a:pPr marL="15356">
              <a:spcBef>
                <a:spcPts val="121"/>
              </a:spcBef>
            </a:pPr>
            <a:r>
              <a:rPr sz="2176" spc="187" dirty="0">
                <a:latin typeface="Tahoma"/>
                <a:cs typeface="Tahoma"/>
              </a:rPr>
              <a:t>W</a:t>
            </a:r>
            <a:endParaRPr sz="2176">
              <a:latin typeface="Tahoma"/>
              <a:cs typeface="Tahoma"/>
            </a:endParaRPr>
          </a:p>
        </p:txBody>
      </p:sp>
      <p:sp>
        <p:nvSpPr>
          <p:cNvPr id="84" name="object 84"/>
          <p:cNvSpPr txBox="1"/>
          <p:nvPr/>
        </p:nvSpPr>
        <p:spPr>
          <a:xfrm>
            <a:off x="7442717" y="4926206"/>
            <a:ext cx="235702" cy="209393"/>
          </a:xfrm>
          <a:prstGeom prst="rect">
            <a:avLst/>
          </a:prstGeom>
        </p:spPr>
        <p:txBody>
          <a:bodyPr vert="horz" wrap="square" lIns="0" tIns="13820" rIns="0" bIns="0" rtlCol="0">
            <a:spAutoFit/>
          </a:bodyPr>
          <a:lstStyle/>
          <a:p>
            <a:pPr marL="15356">
              <a:spcBef>
                <a:spcPts val="109"/>
              </a:spcBef>
            </a:pPr>
            <a:r>
              <a:rPr sz="1270" spc="109" dirty="0">
                <a:latin typeface="Tahoma"/>
                <a:cs typeface="Tahoma"/>
              </a:rPr>
              <a:t>1</a:t>
            </a:r>
            <a:r>
              <a:rPr sz="1270" spc="103" dirty="0">
                <a:latin typeface="Tahoma"/>
                <a:cs typeface="Tahoma"/>
              </a:rPr>
              <a:t>3</a:t>
            </a:r>
            <a:endParaRPr sz="1270">
              <a:latin typeface="Tahoma"/>
              <a:cs typeface="Tahoma"/>
            </a:endParaRPr>
          </a:p>
        </p:txBody>
      </p:sp>
      <p:sp>
        <p:nvSpPr>
          <p:cNvPr id="85" name="object 85"/>
          <p:cNvSpPr txBox="1"/>
          <p:nvPr/>
        </p:nvSpPr>
        <p:spPr>
          <a:xfrm>
            <a:off x="6507586" y="4904710"/>
            <a:ext cx="507487" cy="828035"/>
          </a:xfrm>
          <a:prstGeom prst="rect">
            <a:avLst/>
          </a:prstGeom>
        </p:spPr>
        <p:txBody>
          <a:bodyPr vert="horz" wrap="square" lIns="0" tIns="15355" rIns="0" bIns="0" rtlCol="0">
            <a:spAutoFit/>
          </a:bodyPr>
          <a:lstStyle/>
          <a:p>
            <a:pPr marL="15356">
              <a:spcBef>
                <a:spcPts val="121"/>
              </a:spcBef>
            </a:pPr>
            <a:r>
              <a:rPr sz="3265" spc="262" baseline="18518" dirty="0">
                <a:latin typeface="Tahoma"/>
                <a:cs typeface="Tahoma"/>
              </a:rPr>
              <a:t>W</a:t>
            </a:r>
            <a:r>
              <a:rPr sz="1270" spc="109" dirty="0">
                <a:latin typeface="Tahoma"/>
                <a:cs typeface="Tahoma"/>
              </a:rPr>
              <a:t>1</a:t>
            </a:r>
            <a:r>
              <a:rPr sz="1270" spc="103" dirty="0">
                <a:latin typeface="Tahoma"/>
                <a:cs typeface="Tahoma"/>
              </a:rPr>
              <a:t>4</a:t>
            </a:r>
            <a:endParaRPr sz="1270">
              <a:latin typeface="Tahoma"/>
              <a:cs typeface="Tahoma"/>
            </a:endParaRPr>
          </a:p>
          <a:p>
            <a:pPr marL="286380">
              <a:spcBef>
                <a:spcPts val="2176"/>
              </a:spcBef>
            </a:pPr>
            <a:r>
              <a:rPr sz="1270" spc="109" dirty="0">
                <a:latin typeface="Tahoma"/>
                <a:cs typeface="Tahoma"/>
              </a:rPr>
              <a:t>1</a:t>
            </a:r>
            <a:r>
              <a:rPr sz="1270" spc="103" dirty="0">
                <a:latin typeface="Tahoma"/>
                <a:cs typeface="Tahoma"/>
              </a:rPr>
              <a:t>2</a:t>
            </a:r>
            <a:endParaRPr sz="1270">
              <a:latin typeface="Tahoma"/>
              <a:cs typeface="Tahoma"/>
            </a:endParaRPr>
          </a:p>
        </p:txBody>
      </p:sp>
      <p:sp>
        <p:nvSpPr>
          <p:cNvPr id="86" name="object 86"/>
          <p:cNvSpPr txBox="1"/>
          <p:nvPr/>
        </p:nvSpPr>
        <p:spPr>
          <a:xfrm>
            <a:off x="6869968" y="5839838"/>
            <a:ext cx="507487" cy="350468"/>
          </a:xfrm>
          <a:prstGeom prst="rect">
            <a:avLst/>
          </a:prstGeom>
        </p:spPr>
        <p:txBody>
          <a:bodyPr vert="horz" wrap="square" lIns="0" tIns="15355" rIns="0" bIns="0" rtlCol="0">
            <a:spAutoFit/>
          </a:bodyPr>
          <a:lstStyle/>
          <a:p>
            <a:pPr marL="15356">
              <a:spcBef>
                <a:spcPts val="121"/>
              </a:spcBef>
            </a:pPr>
            <a:r>
              <a:rPr sz="3265" spc="281" baseline="18518" dirty="0">
                <a:latin typeface="Tahoma"/>
                <a:cs typeface="Tahoma"/>
              </a:rPr>
              <a:t>W</a:t>
            </a:r>
            <a:r>
              <a:rPr sz="1270" spc="97" dirty="0">
                <a:latin typeface="Tahoma"/>
                <a:cs typeface="Tahoma"/>
              </a:rPr>
              <a:t>1</a:t>
            </a:r>
            <a:r>
              <a:rPr sz="1270" spc="103" dirty="0">
                <a:latin typeface="Tahoma"/>
                <a:cs typeface="Tahoma"/>
              </a:rPr>
              <a:t>5</a:t>
            </a:r>
            <a:endParaRPr sz="1270">
              <a:latin typeface="Tahoma"/>
              <a:cs typeface="Tahoma"/>
            </a:endParaRPr>
          </a:p>
        </p:txBody>
      </p:sp>
      <p:sp>
        <p:nvSpPr>
          <p:cNvPr id="87" name="object 87"/>
          <p:cNvSpPr txBox="1"/>
          <p:nvPr/>
        </p:nvSpPr>
        <p:spPr>
          <a:xfrm>
            <a:off x="7841951" y="3869771"/>
            <a:ext cx="644149" cy="350340"/>
          </a:xfrm>
          <a:prstGeom prst="rect">
            <a:avLst/>
          </a:prstGeom>
        </p:spPr>
        <p:txBody>
          <a:bodyPr vert="horz" wrap="square" lIns="0" tIns="15355" rIns="0" bIns="0" rtlCol="0">
            <a:spAutoFit/>
          </a:bodyPr>
          <a:lstStyle/>
          <a:p>
            <a:pPr marL="15356">
              <a:spcBef>
                <a:spcPts val="121"/>
              </a:spcBef>
            </a:pPr>
            <a:r>
              <a:rPr sz="2176" spc="73" dirty="0">
                <a:latin typeface="Tahoma"/>
                <a:cs typeface="Tahoma"/>
              </a:rPr>
              <a:t>.</a:t>
            </a:r>
            <a:r>
              <a:rPr sz="2176" spc="133" dirty="0">
                <a:latin typeface="Tahoma"/>
                <a:cs typeface="Tahoma"/>
              </a:rPr>
              <a:t>9</a:t>
            </a:r>
            <a:r>
              <a:rPr sz="2176" spc="181" dirty="0">
                <a:latin typeface="Tahoma"/>
                <a:cs typeface="Tahoma"/>
              </a:rPr>
              <a:t>9</a:t>
            </a:r>
            <a:r>
              <a:rPr sz="2176" spc="193" dirty="0">
                <a:latin typeface="Tahoma"/>
                <a:cs typeface="Tahoma"/>
              </a:rPr>
              <a:t>8</a:t>
            </a:r>
            <a:endParaRPr sz="2176">
              <a:latin typeface="Tahoma"/>
              <a:cs typeface="Tahoma"/>
            </a:endParaRPr>
          </a:p>
        </p:txBody>
      </p:sp>
      <p:sp>
        <p:nvSpPr>
          <p:cNvPr id="88" name="object 88"/>
          <p:cNvSpPr txBox="1"/>
          <p:nvPr/>
        </p:nvSpPr>
        <p:spPr>
          <a:xfrm>
            <a:off x="7929476" y="5234846"/>
            <a:ext cx="469100" cy="350340"/>
          </a:xfrm>
          <a:prstGeom prst="rect">
            <a:avLst/>
          </a:prstGeom>
        </p:spPr>
        <p:txBody>
          <a:bodyPr vert="horz" wrap="square" lIns="0" tIns="15355" rIns="0" bIns="0" rtlCol="0">
            <a:spAutoFit/>
          </a:bodyPr>
          <a:lstStyle/>
          <a:p>
            <a:pPr marL="15356">
              <a:spcBef>
                <a:spcPts val="121"/>
              </a:spcBef>
            </a:pPr>
            <a:r>
              <a:rPr sz="2176" spc="73" dirty="0">
                <a:solidFill>
                  <a:srgbClr val="FFFFFF"/>
                </a:solidFill>
                <a:latin typeface="Tahoma"/>
                <a:cs typeface="Tahoma"/>
              </a:rPr>
              <a:t>.</a:t>
            </a:r>
            <a:r>
              <a:rPr sz="2176" spc="133" dirty="0">
                <a:solidFill>
                  <a:srgbClr val="FFFFFF"/>
                </a:solidFill>
                <a:latin typeface="Tahoma"/>
                <a:cs typeface="Tahoma"/>
              </a:rPr>
              <a:t>0</a:t>
            </a:r>
            <a:r>
              <a:rPr sz="2176" spc="193" dirty="0">
                <a:solidFill>
                  <a:srgbClr val="FFFFFF"/>
                </a:solidFill>
                <a:latin typeface="Tahoma"/>
                <a:cs typeface="Tahoma"/>
              </a:rPr>
              <a:t>1</a:t>
            </a:r>
            <a:endParaRPr sz="2176">
              <a:latin typeface="Tahoma"/>
              <a:cs typeface="Tahoma"/>
            </a:endParaRPr>
          </a:p>
        </p:txBody>
      </p:sp>
      <p:sp>
        <p:nvSpPr>
          <p:cNvPr id="89" name="object 89"/>
          <p:cNvSpPr txBox="1"/>
          <p:nvPr/>
        </p:nvSpPr>
        <p:spPr>
          <a:xfrm>
            <a:off x="9319117" y="3849809"/>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solidFill>
                  <a:srgbClr val="FFFFFF"/>
                </a:solidFill>
                <a:latin typeface="Tahoma"/>
                <a:cs typeface="Tahoma"/>
              </a:rPr>
              <a:t>Hello</a:t>
            </a:r>
            <a:endParaRPr sz="2176">
              <a:latin typeface="Tahoma"/>
              <a:cs typeface="Tahoma"/>
            </a:endParaRPr>
          </a:p>
        </p:txBody>
      </p:sp>
      <p:sp>
        <p:nvSpPr>
          <p:cNvPr id="90" name="object 90"/>
          <p:cNvSpPr txBox="1"/>
          <p:nvPr/>
        </p:nvSpPr>
        <p:spPr>
          <a:xfrm>
            <a:off x="9319117" y="5176495"/>
            <a:ext cx="1768915" cy="430967"/>
          </a:xfrm>
          <a:prstGeom prst="rect">
            <a:avLst/>
          </a:prstGeom>
          <a:solidFill>
            <a:srgbClr val="FFCCCC"/>
          </a:solidFill>
        </p:spPr>
        <p:txBody>
          <a:bodyPr vert="horz" wrap="square" lIns="0" tIns="95202" rIns="0" bIns="0" rtlCol="0">
            <a:spAutoFit/>
          </a:bodyPr>
          <a:lstStyle/>
          <a:p>
            <a:pPr marL="534373">
              <a:spcBef>
                <a:spcPts val="750"/>
              </a:spcBef>
            </a:pPr>
            <a:r>
              <a:rPr sz="2176" spc="138" dirty="0">
                <a:latin typeface="Tahoma"/>
                <a:cs typeface="Tahoma"/>
              </a:rPr>
              <a:t>Hello</a:t>
            </a:r>
            <a:endParaRPr sz="2176">
              <a:latin typeface="Tahoma"/>
              <a:cs typeface="Tahoma"/>
            </a:endParaRPr>
          </a:p>
        </p:txBody>
      </p:sp>
      <p:sp>
        <p:nvSpPr>
          <p:cNvPr id="92" name="object 29">
            <a:extLst>
              <a:ext uri="{FF2B5EF4-FFF2-40B4-BE49-F238E27FC236}">
                <a16:creationId xmlns:a16="http://schemas.microsoft.com/office/drawing/2014/main" id="{D93E9A48-9975-4986-98A0-68242FEB41F9}"/>
              </a:ext>
            </a:extLst>
          </p:cNvPr>
          <p:cNvSpPr/>
          <p:nvPr/>
        </p:nvSpPr>
        <p:spPr>
          <a:xfrm>
            <a:off x="5124087" y="2870151"/>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93" name="object 30">
            <a:extLst>
              <a:ext uri="{FF2B5EF4-FFF2-40B4-BE49-F238E27FC236}">
                <a16:creationId xmlns:a16="http://schemas.microsoft.com/office/drawing/2014/main" id="{8091EF23-31C6-4700-ABFE-F1E46B945B55}"/>
              </a:ext>
            </a:extLst>
          </p:cNvPr>
          <p:cNvSpPr/>
          <p:nvPr/>
        </p:nvSpPr>
        <p:spPr>
          <a:xfrm>
            <a:off x="5124087" y="287015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4" name="object 31">
            <a:extLst>
              <a:ext uri="{FF2B5EF4-FFF2-40B4-BE49-F238E27FC236}">
                <a16:creationId xmlns:a16="http://schemas.microsoft.com/office/drawing/2014/main" id="{0B16B2DA-EC65-4986-99D6-063888CBBDD5}"/>
              </a:ext>
            </a:extLst>
          </p:cNvPr>
          <p:cNvSpPr/>
          <p:nvPr/>
        </p:nvSpPr>
        <p:spPr>
          <a:xfrm>
            <a:off x="6321790" y="4043284"/>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5" name="object 32">
            <a:extLst>
              <a:ext uri="{FF2B5EF4-FFF2-40B4-BE49-F238E27FC236}">
                <a16:creationId xmlns:a16="http://schemas.microsoft.com/office/drawing/2014/main" id="{C2819B4C-4CD0-4511-A001-EDCE0AFA818D}"/>
              </a:ext>
            </a:extLst>
          </p:cNvPr>
          <p:cNvSpPr txBox="1"/>
          <p:nvPr/>
        </p:nvSpPr>
        <p:spPr>
          <a:xfrm>
            <a:off x="5174760" y="3043710"/>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96" name="object 33">
            <a:extLst>
              <a:ext uri="{FF2B5EF4-FFF2-40B4-BE49-F238E27FC236}">
                <a16:creationId xmlns:a16="http://schemas.microsoft.com/office/drawing/2014/main" id="{4CC69E6E-2F26-4969-AFCB-90BD18C5EAC9}"/>
              </a:ext>
            </a:extLst>
          </p:cNvPr>
          <p:cNvSpPr/>
          <p:nvPr/>
        </p:nvSpPr>
        <p:spPr>
          <a:xfrm>
            <a:off x="5124087" y="4202978"/>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97" name="object 34">
            <a:extLst>
              <a:ext uri="{FF2B5EF4-FFF2-40B4-BE49-F238E27FC236}">
                <a16:creationId xmlns:a16="http://schemas.microsoft.com/office/drawing/2014/main" id="{46F8DB2C-43E3-4BC3-8A04-DCC98A970EBC}"/>
              </a:ext>
            </a:extLst>
          </p:cNvPr>
          <p:cNvSpPr/>
          <p:nvPr/>
        </p:nvSpPr>
        <p:spPr>
          <a:xfrm>
            <a:off x="5124087" y="42029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8" name="object 35">
            <a:extLst>
              <a:ext uri="{FF2B5EF4-FFF2-40B4-BE49-F238E27FC236}">
                <a16:creationId xmlns:a16="http://schemas.microsoft.com/office/drawing/2014/main" id="{E8E47D99-35F0-41D0-A50C-460D179EB506}"/>
              </a:ext>
            </a:extLst>
          </p:cNvPr>
          <p:cNvSpPr/>
          <p:nvPr/>
        </p:nvSpPr>
        <p:spPr>
          <a:xfrm>
            <a:off x="6321790" y="537457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99" name="object 36">
            <a:extLst>
              <a:ext uri="{FF2B5EF4-FFF2-40B4-BE49-F238E27FC236}">
                <a16:creationId xmlns:a16="http://schemas.microsoft.com/office/drawing/2014/main" id="{40ACFD43-5700-4CAB-A4CC-259708B20303}"/>
              </a:ext>
            </a:extLst>
          </p:cNvPr>
          <p:cNvSpPr/>
          <p:nvPr/>
        </p:nvSpPr>
        <p:spPr>
          <a:xfrm>
            <a:off x="5124087" y="5569588"/>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0" name="object 37">
            <a:extLst>
              <a:ext uri="{FF2B5EF4-FFF2-40B4-BE49-F238E27FC236}">
                <a16:creationId xmlns:a16="http://schemas.microsoft.com/office/drawing/2014/main" id="{CD46339E-A0CE-4D21-AF3F-A88D34169B6E}"/>
              </a:ext>
            </a:extLst>
          </p:cNvPr>
          <p:cNvSpPr/>
          <p:nvPr/>
        </p:nvSpPr>
        <p:spPr>
          <a:xfrm>
            <a:off x="5124087" y="55695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1" name="object 38">
            <a:extLst>
              <a:ext uri="{FF2B5EF4-FFF2-40B4-BE49-F238E27FC236}">
                <a16:creationId xmlns:a16="http://schemas.microsoft.com/office/drawing/2014/main" id="{C2D927EB-F5A5-485A-8E81-5508876125DA}"/>
              </a:ext>
            </a:extLst>
          </p:cNvPr>
          <p:cNvSpPr/>
          <p:nvPr/>
        </p:nvSpPr>
        <p:spPr>
          <a:xfrm>
            <a:off x="6321790" y="674118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2" name="object 42">
            <a:extLst>
              <a:ext uri="{FF2B5EF4-FFF2-40B4-BE49-F238E27FC236}">
                <a16:creationId xmlns:a16="http://schemas.microsoft.com/office/drawing/2014/main" id="{A59B122E-271C-422F-BCE3-D8404175451A}"/>
              </a:ext>
            </a:extLst>
          </p:cNvPr>
          <p:cNvSpPr/>
          <p:nvPr/>
        </p:nvSpPr>
        <p:spPr>
          <a:xfrm>
            <a:off x="4907579" y="5594156"/>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03" name="object 64">
            <a:extLst>
              <a:ext uri="{FF2B5EF4-FFF2-40B4-BE49-F238E27FC236}">
                <a16:creationId xmlns:a16="http://schemas.microsoft.com/office/drawing/2014/main" id="{F7F0BDDB-6242-416A-8B80-891C77C01101}"/>
              </a:ext>
            </a:extLst>
          </p:cNvPr>
          <p:cNvSpPr txBox="1"/>
          <p:nvPr/>
        </p:nvSpPr>
        <p:spPr>
          <a:xfrm>
            <a:off x="4972070" y="5403753"/>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04" name="object 69">
            <a:extLst>
              <a:ext uri="{FF2B5EF4-FFF2-40B4-BE49-F238E27FC236}">
                <a16:creationId xmlns:a16="http://schemas.microsoft.com/office/drawing/2014/main" id="{2001E470-8340-4554-AFCF-CF6D8E20A15F}"/>
              </a:ext>
            </a:extLst>
          </p:cNvPr>
          <p:cNvSpPr txBox="1"/>
          <p:nvPr/>
        </p:nvSpPr>
        <p:spPr>
          <a:xfrm>
            <a:off x="5169386" y="4404469"/>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05" name="object 70">
            <a:extLst>
              <a:ext uri="{FF2B5EF4-FFF2-40B4-BE49-F238E27FC236}">
                <a16:creationId xmlns:a16="http://schemas.microsoft.com/office/drawing/2014/main" id="{74C0EC47-5922-4F19-B658-C6AF7C60C665}"/>
              </a:ext>
            </a:extLst>
          </p:cNvPr>
          <p:cNvSpPr txBox="1"/>
          <p:nvPr/>
        </p:nvSpPr>
        <p:spPr>
          <a:xfrm>
            <a:off x="5263816" y="5756922"/>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95" y="667752"/>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p:nvPr/>
        </p:nvSpPr>
        <p:spPr>
          <a:xfrm>
            <a:off x="4486843" y="2089697"/>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590"/>
                </a:lnTo>
                <a:lnTo>
                  <a:pt x="8670" y="577812"/>
                </a:lnTo>
                <a:lnTo>
                  <a:pt x="19235" y="622356"/>
                </a:lnTo>
                <a:lnTo>
                  <a:pt x="33712" y="665041"/>
                </a:lnTo>
                <a:lnTo>
                  <a:pt x="51919" y="705689"/>
                </a:lnTo>
                <a:lnTo>
                  <a:pt x="73674" y="744119"/>
                </a:lnTo>
                <a:lnTo>
                  <a:pt x="98797" y="780151"/>
                </a:lnTo>
                <a:lnTo>
                  <a:pt x="127106" y="813605"/>
                </a:lnTo>
                <a:lnTo>
                  <a:pt x="158419" y="844302"/>
                </a:lnTo>
                <a:lnTo>
                  <a:pt x="192555" y="872061"/>
                </a:lnTo>
                <a:lnTo>
                  <a:pt x="229332" y="896702"/>
                </a:lnTo>
                <a:lnTo>
                  <a:pt x="268568" y="918047"/>
                </a:lnTo>
                <a:lnTo>
                  <a:pt x="310084" y="935914"/>
                </a:lnTo>
                <a:lnTo>
                  <a:pt x="353696" y="950123"/>
                </a:lnTo>
                <a:lnTo>
                  <a:pt x="399224" y="960496"/>
                </a:lnTo>
                <a:lnTo>
                  <a:pt x="446485" y="966851"/>
                </a:lnTo>
                <a:lnTo>
                  <a:pt x="495300" y="969009"/>
                </a:lnTo>
                <a:lnTo>
                  <a:pt x="544114" y="966851"/>
                </a:lnTo>
                <a:lnTo>
                  <a:pt x="591375" y="960496"/>
                </a:lnTo>
                <a:lnTo>
                  <a:pt x="636903" y="950123"/>
                </a:lnTo>
                <a:lnTo>
                  <a:pt x="680515" y="935914"/>
                </a:lnTo>
                <a:lnTo>
                  <a:pt x="722031" y="918047"/>
                </a:lnTo>
                <a:lnTo>
                  <a:pt x="761267" y="896702"/>
                </a:lnTo>
                <a:lnTo>
                  <a:pt x="798044" y="872061"/>
                </a:lnTo>
                <a:lnTo>
                  <a:pt x="832180" y="844302"/>
                </a:lnTo>
                <a:lnTo>
                  <a:pt x="863493" y="813605"/>
                </a:lnTo>
                <a:lnTo>
                  <a:pt x="891802" y="780151"/>
                </a:lnTo>
                <a:lnTo>
                  <a:pt x="916925" y="744119"/>
                </a:lnTo>
                <a:lnTo>
                  <a:pt x="938680" y="705689"/>
                </a:lnTo>
                <a:lnTo>
                  <a:pt x="956887" y="665041"/>
                </a:lnTo>
                <a:lnTo>
                  <a:pt x="971364" y="622356"/>
                </a:lnTo>
                <a:lnTo>
                  <a:pt x="981929" y="577812"/>
                </a:lnTo>
                <a:lnTo>
                  <a:pt x="988402" y="531590"/>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FF0000"/>
          </a:solidFill>
        </p:spPr>
        <p:txBody>
          <a:bodyPr wrap="square" lIns="0" tIns="0" rIns="0" bIns="0" rtlCol="0"/>
          <a:lstStyle/>
          <a:p>
            <a:endParaRPr sz="2176"/>
          </a:p>
        </p:txBody>
      </p:sp>
      <p:sp>
        <p:nvSpPr>
          <p:cNvPr id="4" name="object 4"/>
          <p:cNvSpPr/>
          <p:nvPr/>
        </p:nvSpPr>
        <p:spPr>
          <a:xfrm>
            <a:off x="4486843" y="2089697"/>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590"/>
                </a:lnTo>
                <a:lnTo>
                  <a:pt x="981929" y="577812"/>
                </a:lnTo>
                <a:lnTo>
                  <a:pt x="971364" y="622356"/>
                </a:lnTo>
                <a:lnTo>
                  <a:pt x="956887" y="665041"/>
                </a:lnTo>
                <a:lnTo>
                  <a:pt x="938680" y="705689"/>
                </a:lnTo>
                <a:lnTo>
                  <a:pt x="916925" y="744119"/>
                </a:lnTo>
                <a:lnTo>
                  <a:pt x="891802" y="780151"/>
                </a:lnTo>
                <a:lnTo>
                  <a:pt x="863493" y="813605"/>
                </a:lnTo>
                <a:lnTo>
                  <a:pt x="832180" y="844302"/>
                </a:lnTo>
                <a:lnTo>
                  <a:pt x="798044" y="872061"/>
                </a:lnTo>
                <a:lnTo>
                  <a:pt x="761267" y="896702"/>
                </a:lnTo>
                <a:lnTo>
                  <a:pt x="722031" y="918047"/>
                </a:lnTo>
                <a:lnTo>
                  <a:pt x="680515" y="935914"/>
                </a:lnTo>
                <a:lnTo>
                  <a:pt x="636903" y="950123"/>
                </a:lnTo>
                <a:lnTo>
                  <a:pt x="591375" y="960496"/>
                </a:lnTo>
                <a:lnTo>
                  <a:pt x="544114" y="966851"/>
                </a:lnTo>
                <a:lnTo>
                  <a:pt x="495300" y="969009"/>
                </a:lnTo>
                <a:lnTo>
                  <a:pt x="446485" y="966851"/>
                </a:lnTo>
                <a:lnTo>
                  <a:pt x="399224" y="960496"/>
                </a:lnTo>
                <a:lnTo>
                  <a:pt x="353696" y="950123"/>
                </a:lnTo>
                <a:lnTo>
                  <a:pt x="310084" y="935914"/>
                </a:lnTo>
                <a:lnTo>
                  <a:pt x="268568" y="918047"/>
                </a:lnTo>
                <a:lnTo>
                  <a:pt x="229332" y="896702"/>
                </a:lnTo>
                <a:lnTo>
                  <a:pt x="192555" y="872061"/>
                </a:lnTo>
                <a:lnTo>
                  <a:pt x="158419" y="844302"/>
                </a:lnTo>
                <a:lnTo>
                  <a:pt x="127106" y="813605"/>
                </a:lnTo>
                <a:lnTo>
                  <a:pt x="98797" y="780151"/>
                </a:lnTo>
                <a:lnTo>
                  <a:pt x="73674" y="744119"/>
                </a:lnTo>
                <a:lnTo>
                  <a:pt x="51919" y="705689"/>
                </a:lnTo>
                <a:lnTo>
                  <a:pt x="33712" y="665041"/>
                </a:lnTo>
                <a:lnTo>
                  <a:pt x="19235" y="622356"/>
                </a:lnTo>
                <a:lnTo>
                  <a:pt x="8670" y="577812"/>
                </a:lnTo>
                <a:lnTo>
                  <a:pt x="2197" y="531590"/>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5" name="object 5"/>
          <p:cNvSpPr/>
          <p:nvPr/>
        </p:nvSpPr>
        <p:spPr>
          <a:xfrm>
            <a:off x="4486843" y="2089697"/>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6" name="object 6"/>
          <p:cNvSpPr/>
          <p:nvPr/>
        </p:nvSpPr>
        <p:spPr>
          <a:xfrm>
            <a:off x="5684546" y="3261295"/>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7" name="object 7"/>
          <p:cNvSpPr txBox="1"/>
          <p:nvPr/>
        </p:nvSpPr>
        <p:spPr>
          <a:xfrm>
            <a:off x="4835404" y="2499679"/>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255</a:t>
            </a:r>
            <a:endParaRPr sz="1935">
              <a:latin typeface="Tahoma"/>
              <a:cs typeface="Tahoma"/>
            </a:endParaRPr>
          </a:p>
        </p:txBody>
      </p:sp>
      <p:sp>
        <p:nvSpPr>
          <p:cNvPr id="8" name="object 8"/>
          <p:cNvSpPr/>
          <p:nvPr/>
        </p:nvSpPr>
        <p:spPr>
          <a:xfrm>
            <a:off x="4486843" y="3420990"/>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009900"/>
          </a:solidFill>
        </p:spPr>
        <p:txBody>
          <a:bodyPr wrap="square" lIns="0" tIns="0" rIns="0" bIns="0" rtlCol="0"/>
          <a:lstStyle/>
          <a:p>
            <a:endParaRPr sz="2176"/>
          </a:p>
        </p:txBody>
      </p:sp>
      <p:sp>
        <p:nvSpPr>
          <p:cNvPr id="9" name="object 9"/>
          <p:cNvSpPr/>
          <p:nvPr/>
        </p:nvSpPr>
        <p:spPr>
          <a:xfrm>
            <a:off x="4486843" y="3420990"/>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0" name="object 10"/>
          <p:cNvSpPr/>
          <p:nvPr/>
        </p:nvSpPr>
        <p:spPr>
          <a:xfrm>
            <a:off x="4486843" y="3420990"/>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 name="object 11"/>
          <p:cNvSpPr/>
          <p:nvPr/>
        </p:nvSpPr>
        <p:spPr>
          <a:xfrm>
            <a:off x="5684546" y="459258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2" name="object 12"/>
          <p:cNvSpPr txBox="1"/>
          <p:nvPr/>
        </p:nvSpPr>
        <p:spPr>
          <a:xfrm>
            <a:off x="4835404" y="3830972"/>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3" name="object 13"/>
          <p:cNvSpPr/>
          <p:nvPr/>
        </p:nvSpPr>
        <p:spPr>
          <a:xfrm>
            <a:off x="4486843" y="4787598"/>
            <a:ext cx="1197703" cy="1171599"/>
          </a:xfrm>
          <a:custGeom>
            <a:avLst/>
            <a:gdLst/>
            <a:ahLst/>
            <a:cxnLst/>
            <a:rect l="l" t="t" r="r" b="b"/>
            <a:pathLst>
              <a:path w="990600" h="969010">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69"/>
                </a:lnTo>
                <a:lnTo>
                  <a:pt x="2197" y="531788"/>
                </a:lnTo>
                <a:lnTo>
                  <a:pt x="8670" y="578161"/>
                </a:lnTo>
                <a:lnTo>
                  <a:pt x="19235" y="622812"/>
                </a:lnTo>
                <a:lnTo>
                  <a:pt x="33712" y="665566"/>
                </a:lnTo>
                <a:lnTo>
                  <a:pt x="51919" y="706247"/>
                </a:lnTo>
                <a:lnTo>
                  <a:pt x="73674" y="744682"/>
                </a:lnTo>
                <a:lnTo>
                  <a:pt x="98797" y="780694"/>
                </a:lnTo>
                <a:lnTo>
                  <a:pt x="127106" y="814108"/>
                </a:lnTo>
                <a:lnTo>
                  <a:pt x="158419" y="844749"/>
                </a:lnTo>
                <a:lnTo>
                  <a:pt x="192555" y="872441"/>
                </a:lnTo>
                <a:lnTo>
                  <a:pt x="229332" y="897010"/>
                </a:lnTo>
                <a:lnTo>
                  <a:pt x="268568" y="918279"/>
                </a:lnTo>
                <a:lnTo>
                  <a:pt x="310084" y="936075"/>
                </a:lnTo>
                <a:lnTo>
                  <a:pt x="353696" y="950221"/>
                </a:lnTo>
                <a:lnTo>
                  <a:pt x="399224" y="960542"/>
                </a:lnTo>
                <a:lnTo>
                  <a:pt x="446485" y="966863"/>
                </a:lnTo>
                <a:lnTo>
                  <a:pt x="495300" y="969009"/>
                </a:lnTo>
                <a:lnTo>
                  <a:pt x="544114" y="966863"/>
                </a:lnTo>
                <a:lnTo>
                  <a:pt x="591375" y="960542"/>
                </a:lnTo>
                <a:lnTo>
                  <a:pt x="636903" y="950221"/>
                </a:lnTo>
                <a:lnTo>
                  <a:pt x="680515" y="936075"/>
                </a:lnTo>
                <a:lnTo>
                  <a:pt x="722031" y="918279"/>
                </a:lnTo>
                <a:lnTo>
                  <a:pt x="761267" y="897010"/>
                </a:lnTo>
                <a:lnTo>
                  <a:pt x="798044" y="872441"/>
                </a:lnTo>
                <a:lnTo>
                  <a:pt x="832180" y="844749"/>
                </a:lnTo>
                <a:lnTo>
                  <a:pt x="863493" y="814108"/>
                </a:lnTo>
                <a:lnTo>
                  <a:pt x="891802" y="780694"/>
                </a:lnTo>
                <a:lnTo>
                  <a:pt x="916925" y="744682"/>
                </a:lnTo>
                <a:lnTo>
                  <a:pt x="938680" y="706247"/>
                </a:lnTo>
                <a:lnTo>
                  <a:pt x="956887" y="665566"/>
                </a:lnTo>
                <a:lnTo>
                  <a:pt x="971364" y="622812"/>
                </a:lnTo>
                <a:lnTo>
                  <a:pt x="981929" y="578161"/>
                </a:lnTo>
                <a:lnTo>
                  <a:pt x="988402" y="531788"/>
                </a:lnTo>
                <a:lnTo>
                  <a:pt x="990600" y="483869"/>
                </a:lnTo>
                <a:lnTo>
                  <a:pt x="988402" y="436162"/>
                </a:lnTo>
                <a:lnTo>
                  <a:pt x="981929" y="389976"/>
                </a:lnTo>
                <a:lnTo>
                  <a:pt x="971364" y="345488"/>
                </a:lnTo>
                <a:lnTo>
                  <a:pt x="956887" y="302876"/>
                </a:lnTo>
                <a:lnTo>
                  <a:pt x="938680" y="262315"/>
                </a:lnTo>
                <a:lnTo>
                  <a:pt x="916925" y="223983"/>
                </a:lnTo>
                <a:lnTo>
                  <a:pt x="891802" y="188057"/>
                </a:lnTo>
                <a:lnTo>
                  <a:pt x="863493" y="154713"/>
                </a:lnTo>
                <a:lnTo>
                  <a:pt x="832180" y="124128"/>
                </a:lnTo>
                <a:lnTo>
                  <a:pt x="798044" y="96479"/>
                </a:lnTo>
                <a:lnTo>
                  <a:pt x="761267" y="71944"/>
                </a:lnTo>
                <a:lnTo>
                  <a:pt x="722031" y="50697"/>
                </a:lnTo>
                <a:lnTo>
                  <a:pt x="680515" y="32918"/>
                </a:lnTo>
                <a:lnTo>
                  <a:pt x="636903" y="18781"/>
                </a:lnTo>
                <a:lnTo>
                  <a:pt x="591375" y="8465"/>
                </a:lnTo>
                <a:lnTo>
                  <a:pt x="544114" y="2145"/>
                </a:lnTo>
                <a:lnTo>
                  <a:pt x="495300" y="0"/>
                </a:lnTo>
                <a:close/>
              </a:path>
            </a:pathLst>
          </a:custGeom>
          <a:solidFill>
            <a:srgbClr val="3333FF"/>
          </a:solidFill>
        </p:spPr>
        <p:txBody>
          <a:bodyPr wrap="square" lIns="0" tIns="0" rIns="0" bIns="0" rtlCol="0"/>
          <a:lstStyle/>
          <a:p>
            <a:endParaRPr sz="2176"/>
          </a:p>
        </p:txBody>
      </p:sp>
      <p:sp>
        <p:nvSpPr>
          <p:cNvPr id="14" name="object 14"/>
          <p:cNvSpPr/>
          <p:nvPr/>
        </p:nvSpPr>
        <p:spPr>
          <a:xfrm>
            <a:off x="4486843" y="4787598"/>
            <a:ext cx="1197703" cy="1171599"/>
          </a:xfrm>
          <a:custGeom>
            <a:avLst/>
            <a:gdLst/>
            <a:ahLst/>
            <a:cxnLst/>
            <a:rect l="l" t="t" r="r" b="b"/>
            <a:pathLst>
              <a:path w="990600" h="969010">
                <a:moveTo>
                  <a:pt x="495300" y="0"/>
                </a:moveTo>
                <a:lnTo>
                  <a:pt x="544114" y="2145"/>
                </a:lnTo>
                <a:lnTo>
                  <a:pt x="591375" y="8465"/>
                </a:lnTo>
                <a:lnTo>
                  <a:pt x="636903" y="18781"/>
                </a:lnTo>
                <a:lnTo>
                  <a:pt x="680515" y="32918"/>
                </a:lnTo>
                <a:lnTo>
                  <a:pt x="722031" y="50697"/>
                </a:lnTo>
                <a:lnTo>
                  <a:pt x="761267" y="71944"/>
                </a:lnTo>
                <a:lnTo>
                  <a:pt x="798044" y="96479"/>
                </a:lnTo>
                <a:lnTo>
                  <a:pt x="832180" y="124128"/>
                </a:lnTo>
                <a:lnTo>
                  <a:pt x="863493" y="154713"/>
                </a:lnTo>
                <a:lnTo>
                  <a:pt x="891802" y="188057"/>
                </a:lnTo>
                <a:lnTo>
                  <a:pt x="916925" y="223983"/>
                </a:lnTo>
                <a:lnTo>
                  <a:pt x="938680" y="262315"/>
                </a:lnTo>
                <a:lnTo>
                  <a:pt x="956887" y="302876"/>
                </a:lnTo>
                <a:lnTo>
                  <a:pt x="971364" y="345488"/>
                </a:lnTo>
                <a:lnTo>
                  <a:pt x="981929" y="389976"/>
                </a:lnTo>
                <a:lnTo>
                  <a:pt x="988402" y="436162"/>
                </a:lnTo>
                <a:lnTo>
                  <a:pt x="990600" y="483869"/>
                </a:lnTo>
                <a:lnTo>
                  <a:pt x="988402" y="531788"/>
                </a:lnTo>
                <a:lnTo>
                  <a:pt x="981929" y="578161"/>
                </a:lnTo>
                <a:lnTo>
                  <a:pt x="971364" y="622812"/>
                </a:lnTo>
                <a:lnTo>
                  <a:pt x="956887" y="665566"/>
                </a:lnTo>
                <a:lnTo>
                  <a:pt x="938680" y="706247"/>
                </a:lnTo>
                <a:lnTo>
                  <a:pt x="916925" y="744682"/>
                </a:lnTo>
                <a:lnTo>
                  <a:pt x="891802" y="780694"/>
                </a:lnTo>
                <a:lnTo>
                  <a:pt x="863493" y="814108"/>
                </a:lnTo>
                <a:lnTo>
                  <a:pt x="832180" y="844749"/>
                </a:lnTo>
                <a:lnTo>
                  <a:pt x="798044" y="872441"/>
                </a:lnTo>
                <a:lnTo>
                  <a:pt x="761267" y="897010"/>
                </a:lnTo>
                <a:lnTo>
                  <a:pt x="722031" y="918279"/>
                </a:lnTo>
                <a:lnTo>
                  <a:pt x="680515" y="936075"/>
                </a:lnTo>
                <a:lnTo>
                  <a:pt x="636903" y="950221"/>
                </a:lnTo>
                <a:lnTo>
                  <a:pt x="591375" y="960542"/>
                </a:lnTo>
                <a:lnTo>
                  <a:pt x="544114" y="966863"/>
                </a:lnTo>
                <a:lnTo>
                  <a:pt x="495300" y="969009"/>
                </a:lnTo>
                <a:lnTo>
                  <a:pt x="446485" y="966863"/>
                </a:lnTo>
                <a:lnTo>
                  <a:pt x="399224" y="960542"/>
                </a:lnTo>
                <a:lnTo>
                  <a:pt x="353696" y="950221"/>
                </a:lnTo>
                <a:lnTo>
                  <a:pt x="310084" y="936075"/>
                </a:lnTo>
                <a:lnTo>
                  <a:pt x="268568" y="918279"/>
                </a:lnTo>
                <a:lnTo>
                  <a:pt x="229332" y="897010"/>
                </a:lnTo>
                <a:lnTo>
                  <a:pt x="192555" y="872441"/>
                </a:lnTo>
                <a:lnTo>
                  <a:pt x="158419" y="844749"/>
                </a:lnTo>
                <a:lnTo>
                  <a:pt x="127106" y="814108"/>
                </a:lnTo>
                <a:lnTo>
                  <a:pt x="98797" y="780694"/>
                </a:lnTo>
                <a:lnTo>
                  <a:pt x="73674" y="744682"/>
                </a:lnTo>
                <a:lnTo>
                  <a:pt x="51919" y="706247"/>
                </a:lnTo>
                <a:lnTo>
                  <a:pt x="33712" y="665566"/>
                </a:lnTo>
                <a:lnTo>
                  <a:pt x="19235" y="622812"/>
                </a:lnTo>
                <a:lnTo>
                  <a:pt x="8670" y="578161"/>
                </a:lnTo>
                <a:lnTo>
                  <a:pt x="2197" y="531788"/>
                </a:lnTo>
                <a:lnTo>
                  <a:pt x="0" y="483869"/>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15" name="object 15"/>
          <p:cNvSpPr/>
          <p:nvPr/>
        </p:nvSpPr>
        <p:spPr>
          <a:xfrm>
            <a:off x="4486843" y="47875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6" name="object 16"/>
          <p:cNvSpPr/>
          <p:nvPr/>
        </p:nvSpPr>
        <p:spPr>
          <a:xfrm>
            <a:off x="5684546" y="5959198"/>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7" name="object 17"/>
          <p:cNvSpPr txBox="1"/>
          <p:nvPr/>
        </p:nvSpPr>
        <p:spPr>
          <a:xfrm>
            <a:off x="4835404" y="5197581"/>
            <a:ext cx="500578" cy="313279"/>
          </a:xfrm>
          <a:prstGeom prst="rect">
            <a:avLst/>
          </a:prstGeom>
        </p:spPr>
        <p:txBody>
          <a:bodyPr vert="horz" wrap="square" lIns="0" tIns="15355" rIns="0" bIns="0" rtlCol="0">
            <a:spAutoFit/>
          </a:bodyPr>
          <a:lstStyle/>
          <a:p>
            <a:pPr marL="15356">
              <a:spcBef>
                <a:spcPts val="121"/>
              </a:spcBef>
            </a:pPr>
            <a:r>
              <a:rPr sz="1935" spc="169" dirty="0">
                <a:latin typeface="Tahoma"/>
                <a:cs typeface="Tahoma"/>
              </a:rPr>
              <a:t>204</a:t>
            </a:r>
            <a:endParaRPr sz="1935">
              <a:latin typeface="Tahoma"/>
              <a:cs typeface="Tahoma"/>
            </a:endParaRPr>
          </a:p>
        </p:txBody>
      </p:sp>
      <p:sp>
        <p:nvSpPr>
          <p:cNvPr id="18" name="object 18"/>
          <p:cNvSpPr/>
          <p:nvPr/>
        </p:nvSpPr>
        <p:spPr>
          <a:xfrm>
            <a:off x="9810479" y="2746897"/>
            <a:ext cx="1199237" cy="1170063"/>
          </a:xfrm>
          <a:custGeom>
            <a:avLst/>
            <a:gdLst/>
            <a:ahLst/>
            <a:cxnLst/>
            <a:rect l="l" t="t" r="r" b="b"/>
            <a:pathLst>
              <a:path w="991870" h="967739">
                <a:moveTo>
                  <a:pt x="495300" y="0"/>
                </a:moveTo>
                <a:lnTo>
                  <a:pt x="446485" y="2145"/>
                </a:lnTo>
                <a:lnTo>
                  <a:pt x="399224" y="8465"/>
                </a:lnTo>
                <a:lnTo>
                  <a:pt x="353696" y="18781"/>
                </a:lnTo>
                <a:lnTo>
                  <a:pt x="310084" y="32918"/>
                </a:lnTo>
                <a:lnTo>
                  <a:pt x="268568" y="50697"/>
                </a:lnTo>
                <a:lnTo>
                  <a:pt x="229332" y="71944"/>
                </a:lnTo>
                <a:lnTo>
                  <a:pt x="192555" y="96479"/>
                </a:lnTo>
                <a:lnTo>
                  <a:pt x="158419" y="124128"/>
                </a:lnTo>
                <a:lnTo>
                  <a:pt x="127106" y="154713"/>
                </a:lnTo>
                <a:lnTo>
                  <a:pt x="98797" y="188057"/>
                </a:lnTo>
                <a:lnTo>
                  <a:pt x="73674" y="223983"/>
                </a:lnTo>
                <a:lnTo>
                  <a:pt x="51919" y="262315"/>
                </a:lnTo>
                <a:lnTo>
                  <a:pt x="33712" y="302876"/>
                </a:lnTo>
                <a:lnTo>
                  <a:pt x="19235" y="345488"/>
                </a:lnTo>
                <a:lnTo>
                  <a:pt x="8670" y="389976"/>
                </a:lnTo>
                <a:lnTo>
                  <a:pt x="2197" y="436162"/>
                </a:lnTo>
                <a:lnTo>
                  <a:pt x="0" y="483870"/>
                </a:lnTo>
                <a:lnTo>
                  <a:pt x="2197" y="531577"/>
                </a:lnTo>
                <a:lnTo>
                  <a:pt x="8670" y="577763"/>
                </a:lnTo>
                <a:lnTo>
                  <a:pt x="19235" y="622251"/>
                </a:lnTo>
                <a:lnTo>
                  <a:pt x="33712" y="664863"/>
                </a:lnTo>
                <a:lnTo>
                  <a:pt x="51919" y="705424"/>
                </a:lnTo>
                <a:lnTo>
                  <a:pt x="73674" y="743756"/>
                </a:lnTo>
                <a:lnTo>
                  <a:pt x="98797" y="779682"/>
                </a:lnTo>
                <a:lnTo>
                  <a:pt x="127106" y="813026"/>
                </a:lnTo>
                <a:lnTo>
                  <a:pt x="158419" y="843611"/>
                </a:lnTo>
                <a:lnTo>
                  <a:pt x="192555" y="871260"/>
                </a:lnTo>
                <a:lnTo>
                  <a:pt x="229332" y="895795"/>
                </a:lnTo>
                <a:lnTo>
                  <a:pt x="268568" y="917042"/>
                </a:lnTo>
                <a:lnTo>
                  <a:pt x="310084" y="934821"/>
                </a:lnTo>
                <a:lnTo>
                  <a:pt x="353696" y="948958"/>
                </a:lnTo>
                <a:lnTo>
                  <a:pt x="399224" y="959274"/>
                </a:lnTo>
                <a:lnTo>
                  <a:pt x="446485" y="965594"/>
                </a:lnTo>
                <a:lnTo>
                  <a:pt x="495300" y="967740"/>
                </a:lnTo>
                <a:lnTo>
                  <a:pt x="544325" y="965594"/>
                </a:lnTo>
                <a:lnTo>
                  <a:pt x="591773" y="959274"/>
                </a:lnTo>
                <a:lnTo>
                  <a:pt x="637464" y="948958"/>
                </a:lnTo>
                <a:lnTo>
                  <a:pt x="681217" y="934821"/>
                </a:lnTo>
                <a:lnTo>
                  <a:pt x="722854" y="917042"/>
                </a:lnTo>
                <a:lnTo>
                  <a:pt x="762193" y="895795"/>
                </a:lnTo>
                <a:lnTo>
                  <a:pt x="799056" y="871260"/>
                </a:lnTo>
                <a:lnTo>
                  <a:pt x="833262" y="843611"/>
                </a:lnTo>
                <a:lnTo>
                  <a:pt x="864631" y="813026"/>
                </a:lnTo>
                <a:lnTo>
                  <a:pt x="892983" y="779682"/>
                </a:lnTo>
                <a:lnTo>
                  <a:pt x="918139" y="743756"/>
                </a:lnTo>
                <a:lnTo>
                  <a:pt x="939918" y="705424"/>
                </a:lnTo>
                <a:lnTo>
                  <a:pt x="958141" y="664863"/>
                </a:lnTo>
                <a:lnTo>
                  <a:pt x="972627" y="622251"/>
                </a:lnTo>
                <a:lnTo>
                  <a:pt x="983197" y="577763"/>
                </a:lnTo>
                <a:lnTo>
                  <a:pt x="989671" y="531577"/>
                </a:lnTo>
                <a:lnTo>
                  <a:pt x="991870" y="483870"/>
                </a:lnTo>
                <a:lnTo>
                  <a:pt x="989671" y="436162"/>
                </a:lnTo>
                <a:lnTo>
                  <a:pt x="983197" y="389976"/>
                </a:lnTo>
                <a:lnTo>
                  <a:pt x="972627" y="345488"/>
                </a:lnTo>
                <a:lnTo>
                  <a:pt x="958141" y="302876"/>
                </a:lnTo>
                <a:lnTo>
                  <a:pt x="939918" y="262315"/>
                </a:lnTo>
                <a:lnTo>
                  <a:pt x="918139" y="223983"/>
                </a:lnTo>
                <a:lnTo>
                  <a:pt x="892983" y="188057"/>
                </a:lnTo>
                <a:lnTo>
                  <a:pt x="864631" y="154713"/>
                </a:lnTo>
                <a:lnTo>
                  <a:pt x="833262" y="124128"/>
                </a:lnTo>
                <a:lnTo>
                  <a:pt x="799056" y="96479"/>
                </a:lnTo>
                <a:lnTo>
                  <a:pt x="762193" y="71944"/>
                </a:lnTo>
                <a:lnTo>
                  <a:pt x="722854" y="50697"/>
                </a:lnTo>
                <a:lnTo>
                  <a:pt x="681217" y="32918"/>
                </a:lnTo>
                <a:lnTo>
                  <a:pt x="637464" y="18781"/>
                </a:lnTo>
                <a:lnTo>
                  <a:pt x="591773" y="8465"/>
                </a:lnTo>
                <a:lnTo>
                  <a:pt x="544325" y="2145"/>
                </a:lnTo>
                <a:lnTo>
                  <a:pt x="495300" y="0"/>
                </a:lnTo>
                <a:close/>
              </a:path>
            </a:pathLst>
          </a:custGeom>
          <a:solidFill>
            <a:srgbClr val="EDEDED"/>
          </a:solidFill>
        </p:spPr>
        <p:txBody>
          <a:bodyPr wrap="square" lIns="0" tIns="0" rIns="0" bIns="0" rtlCol="0"/>
          <a:lstStyle/>
          <a:p>
            <a:endParaRPr sz="2176"/>
          </a:p>
        </p:txBody>
      </p:sp>
      <p:sp>
        <p:nvSpPr>
          <p:cNvPr id="19" name="object 19"/>
          <p:cNvSpPr/>
          <p:nvPr/>
        </p:nvSpPr>
        <p:spPr>
          <a:xfrm>
            <a:off x="9810479" y="2746897"/>
            <a:ext cx="1199237" cy="1170063"/>
          </a:xfrm>
          <a:custGeom>
            <a:avLst/>
            <a:gdLst/>
            <a:ahLst/>
            <a:cxnLst/>
            <a:rect l="l" t="t" r="r" b="b"/>
            <a:pathLst>
              <a:path w="991870" h="967739">
                <a:moveTo>
                  <a:pt x="495300" y="0"/>
                </a:moveTo>
                <a:lnTo>
                  <a:pt x="544325" y="2145"/>
                </a:lnTo>
                <a:lnTo>
                  <a:pt x="591773" y="8465"/>
                </a:lnTo>
                <a:lnTo>
                  <a:pt x="637464" y="18781"/>
                </a:lnTo>
                <a:lnTo>
                  <a:pt x="681217" y="32918"/>
                </a:lnTo>
                <a:lnTo>
                  <a:pt x="722854" y="50697"/>
                </a:lnTo>
                <a:lnTo>
                  <a:pt x="762193" y="71944"/>
                </a:lnTo>
                <a:lnTo>
                  <a:pt x="799056" y="96479"/>
                </a:lnTo>
                <a:lnTo>
                  <a:pt x="833262" y="124128"/>
                </a:lnTo>
                <a:lnTo>
                  <a:pt x="864631" y="154713"/>
                </a:lnTo>
                <a:lnTo>
                  <a:pt x="892983" y="188057"/>
                </a:lnTo>
                <a:lnTo>
                  <a:pt x="918139" y="223983"/>
                </a:lnTo>
                <a:lnTo>
                  <a:pt x="939918" y="262315"/>
                </a:lnTo>
                <a:lnTo>
                  <a:pt x="958141" y="302876"/>
                </a:lnTo>
                <a:lnTo>
                  <a:pt x="972627" y="345488"/>
                </a:lnTo>
                <a:lnTo>
                  <a:pt x="983197" y="389976"/>
                </a:lnTo>
                <a:lnTo>
                  <a:pt x="989671" y="436162"/>
                </a:lnTo>
                <a:lnTo>
                  <a:pt x="991870" y="483870"/>
                </a:lnTo>
                <a:lnTo>
                  <a:pt x="989671" y="531577"/>
                </a:lnTo>
                <a:lnTo>
                  <a:pt x="983197" y="577763"/>
                </a:lnTo>
                <a:lnTo>
                  <a:pt x="972627" y="622251"/>
                </a:lnTo>
                <a:lnTo>
                  <a:pt x="958141" y="664863"/>
                </a:lnTo>
                <a:lnTo>
                  <a:pt x="939918" y="705424"/>
                </a:lnTo>
                <a:lnTo>
                  <a:pt x="918139" y="743756"/>
                </a:lnTo>
                <a:lnTo>
                  <a:pt x="892983" y="779682"/>
                </a:lnTo>
                <a:lnTo>
                  <a:pt x="864631" y="813026"/>
                </a:lnTo>
                <a:lnTo>
                  <a:pt x="833262" y="843611"/>
                </a:lnTo>
                <a:lnTo>
                  <a:pt x="799056" y="871260"/>
                </a:lnTo>
                <a:lnTo>
                  <a:pt x="762193" y="895795"/>
                </a:lnTo>
                <a:lnTo>
                  <a:pt x="722854" y="917042"/>
                </a:lnTo>
                <a:lnTo>
                  <a:pt x="681217" y="934821"/>
                </a:lnTo>
                <a:lnTo>
                  <a:pt x="637464" y="948958"/>
                </a:lnTo>
                <a:lnTo>
                  <a:pt x="591773" y="959274"/>
                </a:lnTo>
                <a:lnTo>
                  <a:pt x="544325" y="965594"/>
                </a:lnTo>
                <a:lnTo>
                  <a:pt x="495300" y="967740"/>
                </a:lnTo>
                <a:lnTo>
                  <a:pt x="446485" y="965594"/>
                </a:lnTo>
                <a:lnTo>
                  <a:pt x="399224" y="959274"/>
                </a:lnTo>
                <a:lnTo>
                  <a:pt x="353696" y="948958"/>
                </a:lnTo>
                <a:lnTo>
                  <a:pt x="310084" y="934821"/>
                </a:lnTo>
                <a:lnTo>
                  <a:pt x="268568" y="917042"/>
                </a:lnTo>
                <a:lnTo>
                  <a:pt x="229332" y="895795"/>
                </a:lnTo>
                <a:lnTo>
                  <a:pt x="192555" y="871260"/>
                </a:lnTo>
                <a:lnTo>
                  <a:pt x="158419" y="843611"/>
                </a:lnTo>
                <a:lnTo>
                  <a:pt x="127106" y="813026"/>
                </a:lnTo>
                <a:lnTo>
                  <a:pt x="98797" y="779682"/>
                </a:lnTo>
                <a:lnTo>
                  <a:pt x="73674" y="743756"/>
                </a:lnTo>
                <a:lnTo>
                  <a:pt x="51919" y="705424"/>
                </a:lnTo>
                <a:lnTo>
                  <a:pt x="33712" y="664863"/>
                </a:lnTo>
                <a:lnTo>
                  <a:pt x="19235" y="622251"/>
                </a:lnTo>
                <a:lnTo>
                  <a:pt x="8670" y="577763"/>
                </a:lnTo>
                <a:lnTo>
                  <a:pt x="2197" y="531577"/>
                </a:lnTo>
                <a:lnTo>
                  <a:pt x="0" y="483870"/>
                </a:lnTo>
                <a:lnTo>
                  <a:pt x="2197" y="436162"/>
                </a:lnTo>
                <a:lnTo>
                  <a:pt x="8670" y="389976"/>
                </a:lnTo>
                <a:lnTo>
                  <a:pt x="19235" y="345488"/>
                </a:lnTo>
                <a:lnTo>
                  <a:pt x="33712" y="302876"/>
                </a:lnTo>
                <a:lnTo>
                  <a:pt x="51919" y="262315"/>
                </a:lnTo>
                <a:lnTo>
                  <a:pt x="73674" y="223983"/>
                </a:lnTo>
                <a:lnTo>
                  <a:pt x="98797" y="188057"/>
                </a:lnTo>
                <a:lnTo>
                  <a:pt x="127106" y="154713"/>
                </a:lnTo>
                <a:lnTo>
                  <a:pt x="158419" y="124128"/>
                </a:lnTo>
                <a:lnTo>
                  <a:pt x="192555" y="96479"/>
                </a:lnTo>
                <a:lnTo>
                  <a:pt x="229332" y="71944"/>
                </a:lnTo>
                <a:lnTo>
                  <a:pt x="268568" y="50697"/>
                </a:lnTo>
                <a:lnTo>
                  <a:pt x="310084" y="32918"/>
                </a:lnTo>
                <a:lnTo>
                  <a:pt x="353696" y="18781"/>
                </a:lnTo>
                <a:lnTo>
                  <a:pt x="399224" y="8465"/>
                </a:lnTo>
                <a:lnTo>
                  <a:pt x="446485" y="2145"/>
                </a:lnTo>
                <a:lnTo>
                  <a:pt x="495300" y="0"/>
                </a:lnTo>
                <a:close/>
              </a:path>
            </a:pathLst>
          </a:custGeom>
          <a:ln w="3175">
            <a:solidFill>
              <a:srgbClr val="3364A3"/>
            </a:solidFill>
          </a:ln>
        </p:spPr>
        <p:txBody>
          <a:bodyPr wrap="square" lIns="0" tIns="0" rIns="0" bIns="0" rtlCol="0"/>
          <a:lstStyle/>
          <a:p>
            <a:endParaRPr sz="2176"/>
          </a:p>
        </p:txBody>
      </p:sp>
      <p:sp>
        <p:nvSpPr>
          <p:cNvPr id="20" name="object 20"/>
          <p:cNvSpPr/>
          <p:nvPr/>
        </p:nvSpPr>
        <p:spPr>
          <a:xfrm>
            <a:off x="11009716" y="391849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1" name="object 21"/>
          <p:cNvSpPr/>
          <p:nvPr/>
        </p:nvSpPr>
        <p:spPr>
          <a:xfrm>
            <a:off x="9810479" y="4111971"/>
            <a:ext cx="1199237" cy="1171599"/>
          </a:xfrm>
          <a:custGeom>
            <a:avLst/>
            <a:gdLst/>
            <a:ahLst/>
            <a:cxnLst/>
            <a:rect l="l" t="t" r="r" b="b"/>
            <a:pathLst>
              <a:path w="991870" h="969010">
                <a:moveTo>
                  <a:pt x="495300" y="0"/>
                </a:moveTo>
                <a:lnTo>
                  <a:pt x="446485" y="2146"/>
                </a:lnTo>
                <a:lnTo>
                  <a:pt x="399224" y="8467"/>
                </a:lnTo>
                <a:lnTo>
                  <a:pt x="353696" y="18788"/>
                </a:lnTo>
                <a:lnTo>
                  <a:pt x="310084" y="32934"/>
                </a:lnTo>
                <a:lnTo>
                  <a:pt x="268568" y="50730"/>
                </a:lnTo>
                <a:lnTo>
                  <a:pt x="229332" y="71999"/>
                </a:lnTo>
                <a:lnTo>
                  <a:pt x="192555" y="96568"/>
                </a:lnTo>
                <a:lnTo>
                  <a:pt x="158419" y="124260"/>
                </a:lnTo>
                <a:lnTo>
                  <a:pt x="127106" y="154901"/>
                </a:lnTo>
                <a:lnTo>
                  <a:pt x="98797" y="188315"/>
                </a:lnTo>
                <a:lnTo>
                  <a:pt x="73674" y="224327"/>
                </a:lnTo>
                <a:lnTo>
                  <a:pt x="51919" y="262762"/>
                </a:lnTo>
                <a:lnTo>
                  <a:pt x="33712" y="303443"/>
                </a:lnTo>
                <a:lnTo>
                  <a:pt x="19235" y="346197"/>
                </a:lnTo>
                <a:lnTo>
                  <a:pt x="8670" y="390848"/>
                </a:lnTo>
                <a:lnTo>
                  <a:pt x="2197" y="437221"/>
                </a:lnTo>
                <a:lnTo>
                  <a:pt x="0" y="485139"/>
                </a:lnTo>
                <a:lnTo>
                  <a:pt x="2197" y="532847"/>
                </a:lnTo>
                <a:lnTo>
                  <a:pt x="8670" y="579033"/>
                </a:lnTo>
                <a:lnTo>
                  <a:pt x="19235" y="623521"/>
                </a:lnTo>
                <a:lnTo>
                  <a:pt x="33712" y="666133"/>
                </a:lnTo>
                <a:lnTo>
                  <a:pt x="51919" y="706694"/>
                </a:lnTo>
                <a:lnTo>
                  <a:pt x="73674" y="745026"/>
                </a:lnTo>
                <a:lnTo>
                  <a:pt x="98797" y="780952"/>
                </a:lnTo>
                <a:lnTo>
                  <a:pt x="127106" y="814296"/>
                </a:lnTo>
                <a:lnTo>
                  <a:pt x="158419" y="844881"/>
                </a:lnTo>
                <a:lnTo>
                  <a:pt x="192555" y="872530"/>
                </a:lnTo>
                <a:lnTo>
                  <a:pt x="229332" y="897065"/>
                </a:lnTo>
                <a:lnTo>
                  <a:pt x="268568" y="918312"/>
                </a:lnTo>
                <a:lnTo>
                  <a:pt x="310084" y="936091"/>
                </a:lnTo>
                <a:lnTo>
                  <a:pt x="353696" y="950228"/>
                </a:lnTo>
                <a:lnTo>
                  <a:pt x="399224" y="960544"/>
                </a:lnTo>
                <a:lnTo>
                  <a:pt x="446485" y="966864"/>
                </a:lnTo>
                <a:lnTo>
                  <a:pt x="495300" y="969009"/>
                </a:lnTo>
                <a:lnTo>
                  <a:pt x="544325" y="966864"/>
                </a:lnTo>
                <a:lnTo>
                  <a:pt x="591773" y="960544"/>
                </a:lnTo>
                <a:lnTo>
                  <a:pt x="637464" y="950228"/>
                </a:lnTo>
                <a:lnTo>
                  <a:pt x="681217" y="936091"/>
                </a:lnTo>
                <a:lnTo>
                  <a:pt x="722854" y="918312"/>
                </a:lnTo>
                <a:lnTo>
                  <a:pt x="762193" y="897065"/>
                </a:lnTo>
                <a:lnTo>
                  <a:pt x="799056" y="872530"/>
                </a:lnTo>
                <a:lnTo>
                  <a:pt x="833262" y="844881"/>
                </a:lnTo>
                <a:lnTo>
                  <a:pt x="864631" y="814296"/>
                </a:lnTo>
                <a:lnTo>
                  <a:pt x="892983" y="780952"/>
                </a:lnTo>
                <a:lnTo>
                  <a:pt x="918139" y="745026"/>
                </a:lnTo>
                <a:lnTo>
                  <a:pt x="939918" y="706694"/>
                </a:lnTo>
                <a:lnTo>
                  <a:pt x="958141" y="666133"/>
                </a:lnTo>
                <a:lnTo>
                  <a:pt x="972627" y="623521"/>
                </a:lnTo>
                <a:lnTo>
                  <a:pt x="983197" y="579033"/>
                </a:lnTo>
                <a:lnTo>
                  <a:pt x="989671" y="532847"/>
                </a:lnTo>
                <a:lnTo>
                  <a:pt x="991870" y="485139"/>
                </a:lnTo>
                <a:lnTo>
                  <a:pt x="989671" y="437221"/>
                </a:lnTo>
                <a:lnTo>
                  <a:pt x="983197" y="390848"/>
                </a:lnTo>
                <a:lnTo>
                  <a:pt x="972627" y="346197"/>
                </a:lnTo>
                <a:lnTo>
                  <a:pt x="958141" y="303443"/>
                </a:lnTo>
                <a:lnTo>
                  <a:pt x="939918" y="262762"/>
                </a:lnTo>
                <a:lnTo>
                  <a:pt x="918139" y="224327"/>
                </a:lnTo>
                <a:lnTo>
                  <a:pt x="892983" y="188315"/>
                </a:lnTo>
                <a:lnTo>
                  <a:pt x="864631" y="154901"/>
                </a:lnTo>
                <a:lnTo>
                  <a:pt x="833262" y="124260"/>
                </a:lnTo>
                <a:lnTo>
                  <a:pt x="799056" y="96568"/>
                </a:lnTo>
                <a:lnTo>
                  <a:pt x="762193" y="71999"/>
                </a:lnTo>
                <a:lnTo>
                  <a:pt x="722854" y="50730"/>
                </a:lnTo>
                <a:lnTo>
                  <a:pt x="681217" y="32934"/>
                </a:lnTo>
                <a:lnTo>
                  <a:pt x="637464" y="18788"/>
                </a:lnTo>
                <a:lnTo>
                  <a:pt x="591773" y="8467"/>
                </a:lnTo>
                <a:lnTo>
                  <a:pt x="544325" y="2146"/>
                </a:lnTo>
                <a:lnTo>
                  <a:pt x="495300" y="0"/>
                </a:lnTo>
                <a:close/>
              </a:path>
            </a:pathLst>
          </a:custGeom>
          <a:solidFill>
            <a:srgbClr val="000000"/>
          </a:solidFill>
        </p:spPr>
        <p:txBody>
          <a:bodyPr wrap="square" lIns="0" tIns="0" rIns="0" bIns="0" rtlCol="0"/>
          <a:lstStyle/>
          <a:p>
            <a:endParaRPr sz="2176"/>
          </a:p>
        </p:txBody>
      </p:sp>
      <p:sp>
        <p:nvSpPr>
          <p:cNvPr id="22" name="object 22"/>
          <p:cNvSpPr/>
          <p:nvPr/>
        </p:nvSpPr>
        <p:spPr>
          <a:xfrm>
            <a:off x="9810479" y="4111971"/>
            <a:ext cx="1199237" cy="1171599"/>
          </a:xfrm>
          <a:custGeom>
            <a:avLst/>
            <a:gdLst/>
            <a:ahLst/>
            <a:cxnLst/>
            <a:rect l="l" t="t" r="r" b="b"/>
            <a:pathLst>
              <a:path w="991870" h="969010">
                <a:moveTo>
                  <a:pt x="495300" y="0"/>
                </a:moveTo>
                <a:lnTo>
                  <a:pt x="544325" y="2146"/>
                </a:lnTo>
                <a:lnTo>
                  <a:pt x="591773" y="8467"/>
                </a:lnTo>
                <a:lnTo>
                  <a:pt x="637464" y="18788"/>
                </a:lnTo>
                <a:lnTo>
                  <a:pt x="681217" y="32934"/>
                </a:lnTo>
                <a:lnTo>
                  <a:pt x="722854" y="50730"/>
                </a:lnTo>
                <a:lnTo>
                  <a:pt x="762193" y="71999"/>
                </a:lnTo>
                <a:lnTo>
                  <a:pt x="799056" y="96568"/>
                </a:lnTo>
                <a:lnTo>
                  <a:pt x="833262" y="124260"/>
                </a:lnTo>
                <a:lnTo>
                  <a:pt x="864631" y="154901"/>
                </a:lnTo>
                <a:lnTo>
                  <a:pt x="892983" y="188315"/>
                </a:lnTo>
                <a:lnTo>
                  <a:pt x="918139" y="224327"/>
                </a:lnTo>
                <a:lnTo>
                  <a:pt x="939918" y="262762"/>
                </a:lnTo>
                <a:lnTo>
                  <a:pt x="958141" y="303443"/>
                </a:lnTo>
                <a:lnTo>
                  <a:pt x="972627" y="346197"/>
                </a:lnTo>
                <a:lnTo>
                  <a:pt x="983197" y="390848"/>
                </a:lnTo>
                <a:lnTo>
                  <a:pt x="989671" y="437221"/>
                </a:lnTo>
                <a:lnTo>
                  <a:pt x="991870" y="485139"/>
                </a:lnTo>
                <a:lnTo>
                  <a:pt x="989671" y="532847"/>
                </a:lnTo>
                <a:lnTo>
                  <a:pt x="983197" y="579033"/>
                </a:lnTo>
                <a:lnTo>
                  <a:pt x="972627" y="623521"/>
                </a:lnTo>
                <a:lnTo>
                  <a:pt x="958141" y="666133"/>
                </a:lnTo>
                <a:lnTo>
                  <a:pt x="939918" y="706694"/>
                </a:lnTo>
                <a:lnTo>
                  <a:pt x="918139" y="745026"/>
                </a:lnTo>
                <a:lnTo>
                  <a:pt x="892983" y="780952"/>
                </a:lnTo>
                <a:lnTo>
                  <a:pt x="864631" y="814296"/>
                </a:lnTo>
                <a:lnTo>
                  <a:pt x="833262" y="844881"/>
                </a:lnTo>
                <a:lnTo>
                  <a:pt x="799056" y="872530"/>
                </a:lnTo>
                <a:lnTo>
                  <a:pt x="762193" y="897065"/>
                </a:lnTo>
                <a:lnTo>
                  <a:pt x="722854" y="918312"/>
                </a:lnTo>
                <a:lnTo>
                  <a:pt x="681217" y="936091"/>
                </a:lnTo>
                <a:lnTo>
                  <a:pt x="637464" y="950228"/>
                </a:lnTo>
                <a:lnTo>
                  <a:pt x="591773" y="960544"/>
                </a:lnTo>
                <a:lnTo>
                  <a:pt x="544325" y="966864"/>
                </a:lnTo>
                <a:lnTo>
                  <a:pt x="495300" y="969009"/>
                </a:lnTo>
                <a:lnTo>
                  <a:pt x="446485" y="966864"/>
                </a:lnTo>
                <a:lnTo>
                  <a:pt x="399224" y="960544"/>
                </a:lnTo>
                <a:lnTo>
                  <a:pt x="353696" y="950228"/>
                </a:lnTo>
                <a:lnTo>
                  <a:pt x="310084" y="936091"/>
                </a:lnTo>
                <a:lnTo>
                  <a:pt x="268568" y="918312"/>
                </a:lnTo>
                <a:lnTo>
                  <a:pt x="229332" y="897065"/>
                </a:lnTo>
                <a:lnTo>
                  <a:pt x="192555" y="872530"/>
                </a:lnTo>
                <a:lnTo>
                  <a:pt x="158419" y="844881"/>
                </a:lnTo>
                <a:lnTo>
                  <a:pt x="127106" y="814296"/>
                </a:lnTo>
                <a:lnTo>
                  <a:pt x="98797" y="780952"/>
                </a:lnTo>
                <a:lnTo>
                  <a:pt x="73674" y="745026"/>
                </a:lnTo>
                <a:lnTo>
                  <a:pt x="51919" y="706694"/>
                </a:lnTo>
                <a:lnTo>
                  <a:pt x="33712" y="666133"/>
                </a:lnTo>
                <a:lnTo>
                  <a:pt x="19235" y="623521"/>
                </a:lnTo>
                <a:lnTo>
                  <a:pt x="8670" y="579033"/>
                </a:lnTo>
                <a:lnTo>
                  <a:pt x="2197" y="532847"/>
                </a:lnTo>
                <a:lnTo>
                  <a:pt x="0" y="485139"/>
                </a:lnTo>
                <a:lnTo>
                  <a:pt x="2197" y="437221"/>
                </a:lnTo>
                <a:lnTo>
                  <a:pt x="8670" y="390848"/>
                </a:lnTo>
                <a:lnTo>
                  <a:pt x="19235" y="346197"/>
                </a:lnTo>
                <a:lnTo>
                  <a:pt x="33712" y="303443"/>
                </a:lnTo>
                <a:lnTo>
                  <a:pt x="51919" y="262762"/>
                </a:lnTo>
                <a:lnTo>
                  <a:pt x="73674" y="224327"/>
                </a:lnTo>
                <a:lnTo>
                  <a:pt x="98797" y="188315"/>
                </a:lnTo>
                <a:lnTo>
                  <a:pt x="127106" y="154901"/>
                </a:lnTo>
                <a:lnTo>
                  <a:pt x="158419" y="124260"/>
                </a:lnTo>
                <a:lnTo>
                  <a:pt x="192555" y="96568"/>
                </a:lnTo>
                <a:lnTo>
                  <a:pt x="229332" y="71999"/>
                </a:lnTo>
                <a:lnTo>
                  <a:pt x="268568" y="50730"/>
                </a:lnTo>
                <a:lnTo>
                  <a:pt x="310084" y="32934"/>
                </a:lnTo>
                <a:lnTo>
                  <a:pt x="353696" y="18788"/>
                </a:lnTo>
                <a:lnTo>
                  <a:pt x="399224" y="8467"/>
                </a:lnTo>
                <a:lnTo>
                  <a:pt x="446485" y="2146"/>
                </a:lnTo>
                <a:lnTo>
                  <a:pt x="495300" y="0"/>
                </a:lnTo>
                <a:close/>
              </a:path>
            </a:pathLst>
          </a:custGeom>
          <a:ln w="3175">
            <a:solidFill>
              <a:srgbClr val="3364A3"/>
            </a:solidFill>
          </a:ln>
        </p:spPr>
        <p:txBody>
          <a:bodyPr wrap="square" lIns="0" tIns="0" rIns="0" bIns="0" rtlCol="0"/>
          <a:lstStyle/>
          <a:p>
            <a:endParaRPr sz="2176"/>
          </a:p>
        </p:txBody>
      </p:sp>
      <p:sp>
        <p:nvSpPr>
          <p:cNvPr id="23" name="object 23"/>
          <p:cNvSpPr/>
          <p:nvPr/>
        </p:nvSpPr>
        <p:spPr>
          <a:xfrm>
            <a:off x="11009716" y="5283571"/>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24" name="object 24"/>
          <p:cNvSpPr/>
          <p:nvPr/>
        </p:nvSpPr>
        <p:spPr>
          <a:xfrm>
            <a:off x="5879555" y="4006020"/>
            <a:ext cx="1234555" cy="0"/>
          </a:xfrm>
          <a:custGeom>
            <a:avLst/>
            <a:gdLst/>
            <a:ahLst/>
            <a:cxnLst/>
            <a:rect l="l" t="t" r="r" b="b"/>
            <a:pathLst>
              <a:path w="1021079">
                <a:moveTo>
                  <a:pt x="0" y="0"/>
                </a:moveTo>
                <a:lnTo>
                  <a:pt x="1021080" y="0"/>
                </a:lnTo>
              </a:path>
            </a:pathLst>
          </a:custGeom>
          <a:ln w="12579">
            <a:solidFill>
              <a:srgbClr val="000000"/>
            </a:solidFill>
          </a:ln>
        </p:spPr>
        <p:txBody>
          <a:bodyPr wrap="square" lIns="0" tIns="0" rIns="0" bIns="0" rtlCol="0"/>
          <a:lstStyle/>
          <a:p>
            <a:endParaRPr sz="2176"/>
          </a:p>
        </p:txBody>
      </p:sp>
      <p:sp>
        <p:nvSpPr>
          <p:cNvPr id="25" name="object 25"/>
          <p:cNvSpPr/>
          <p:nvPr/>
        </p:nvSpPr>
        <p:spPr>
          <a:xfrm>
            <a:off x="7107968" y="3952277"/>
            <a:ext cx="164300" cy="109022"/>
          </a:xfrm>
          <a:custGeom>
            <a:avLst/>
            <a:gdLst/>
            <a:ahLst/>
            <a:cxnLst/>
            <a:rect l="l" t="t" r="r" b="b"/>
            <a:pathLst>
              <a:path w="135889" h="90170">
                <a:moveTo>
                  <a:pt x="0" y="0"/>
                </a:moveTo>
                <a:lnTo>
                  <a:pt x="0" y="90170"/>
                </a:lnTo>
                <a:lnTo>
                  <a:pt x="135890" y="44450"/>
                </a:lnTo>
                <a:lnTo>
                  <a:pt x="0" y="0"/>
                </a:lnTo>
                <a:close/>
              </a:path>
            </a:pathLst>
          </a:custGeom>
          <a:solidFill>
            <a:srgbClr val="000000"/>
          </a:solidFill>
        </p:spPr>
        <p:txBody>
          <a:bodyPr wrap="square" lIns="0" tIns="0" rIns="0" bIns="0" rtlCol="0"/>
          <a:lstStyle/>
          <a:p>
            <a:endParaRPr sz="2176"/>
          </a:p>
        </p:txBody>
      </p:sp>
      <p:sp>
        <p:nvSpPr>
          <p:cNvPr id="26" name="object 26"/>
          <p:cNvSpPr/>
          <p:nvPr/>
        </p:nvSpPr>
        <p:spPr>
          <a:xfrm>
            <a:off x="5870342" y="5374166"/>
            <a:ext cx="1234555" cy="0"/>
          </a:xfrm>
          <a:custGeom>
            <a:avLst/>
            <a:gdLst/>
            <a:ahLst/>
            <a:cxnLst/>
            <a:rect l="l" t="t" r="r" b="b"/>
            <a:pathLst>
              <a:path w="1021079">
                <a:moveTo>
                  <a:pt x="0" y="0"/>
                </a:moveTo>
                <a:lnTo>
                  <a:pt x="1021079" y="0"/>
                </a:lnTo>
              </a:path>
            </a:pathLst>
          </a:custGeom>
          <a:ln w="12579">
            <a:solidFill>
              <a:srgbClr val="000000"/>
            </a:solidFill>
          </a:ln>
        </p:spPr>
        <p:txBody>
          <a:bodyPr wrap="square" lIns="0" tIns="0" rIns="0" bIns="0" rtlCol="0"/>
          <a:lstStyle/>
          <a:p>
            <a:endParaRPr sz="2176"/>
          </a:p>
        </p:txBody>
      </p:sp>
      <p:sp>
        <p:nvSpPr>
          <p:cNvPr id="27" name="object 27"/>
          <p:cNvSpPr/>
          <p:nvPr/>
        </p:nvSpPr>
        <p:spPr>
          <a:xfrm>
            <a:off x="7097221" y="5318887"/>
            <a:ext cx="165836" cy="110557"/>
          </a:xfrm>
          <a:custGeom>
            <a:avLst/>
            <a:gdLst/>
            <a:ahLst/>
            <a:cxnLst/>
            <a:rect l="l" t="t" r="r" b="b"/>
            <a:pathLst>
              <a:path w="137160" h="91439">
                <a:moveTo>
                  <a:pt x="0" y="0"/>
                </a:moveTo>
                <a:lnTo>
                  <a:pt x="0" y="91440"/>
                </a:lnTo>
                <a:lnTo>
                  <a:pt x="137160" y="45720"/>
                </a:lnTo>
                <a:lnTo>
                  <a:pt x="0" y="0"/>
                </a:lnTo>
                <a:close/>
              </a:path>
            </a:pathLst>
          </a:custGeom>
          <a:solidFill>
            <a:srgbClr val="000000"/>
          </a:solidFill>
        </p:spPr>
        <p:txBody>
          <a:bodyPr wrap="square" lIns="0" tIns="0" rIns="0" bIns="0" rtlCol="0"/>
          <a:lstStyle/>
          <a:p>
            <a:endParaRPr sz="2176"/>
          </a:p>
        </p:txBody>
      </p:sp>
      <p:sp>
        <p:nvSpPr>
          <p:cNvPr id="37" name="object 37"/>
          <p:cNvSpPr/>
          <p:nvPr/>
        </p:nvSpPr>
        <p:spPr>
          <a:xfrm>
            <a:off x="5884163" y="4006020"/>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38" name="object 38"/>
          <p:cNvSpPr/>
          <p:nvPr/>
        </p:nvSpPr>
        <p:spPr>
          <a:xfrm>
            <a:off x="7121788" y="5030211"/>
            <a:ext cx="161229" cy="147410"/>
          </a:xfrm>
          <a:custGeom>
            <a:avLst/>
            <a:gdLst/>
            <a:ahLst/>
            <a:cxnLst/>
            <a:rect l="l" t="t" r="r" b="b"/>
            <a:pathLst>
              <a:path w="133350" h="121920">
                <a:moveTo>
                  <a:pt x="58419" y="0"/>
                </a:moveTo>
                <a:lnTo>
                  <a:pt x="0" y="69849"/>
                </a:lnTo>
                <a:lnTo>
                  <a:pt x="133350" y="121919"/>
                </a:lnTo>
                <a:lnTo>
                  <a:pt x="58419" y="0"/>
                </a:lnTo>
                <a:close/>
              </a:path>
            </a:pathLst>
          </a:custGeom>
          <a:solidFill>
            <a:srgbClr val="000000"/>
          </a:solidFill>
        </p:spPr>
        <p:txBody>
          <a:bodyPr wrap="square" lIns="0" tIns="0" rIns="0" bIns="0" rtlCol="0"/>
          <a:lstStyle/>
          <a:p>
            <a:endParaRPr sz="2176"/>
          </a:p>
        </p:txBody>
      </p:sp>
      <p:sp>
        <p:nvSpPr>
          <p:cNvPr id="39" name="object 39"/>
          <p:cNvSpPr/>
          <p:nvPr/>
        </p:nvSpPr>
        <p:spPr>
          <a:xfrm>
            <a:off x="5878020" y="2633270"/>
            <a:ext cx="1323615" cy="2214213"/>
          </a:xfrm>
          <a:custGeom>
            <a:avLst/>
            <a:gdLst/>
            <a:ahLst/>
            <a:cxnLst/>
            <a:rect l="l" t="t" r="r" b="b"/>
            <a:pathLst>
              <a:path w="1094739" h="1831339">
                <a:moveTo>
                  <a:pt x="0" y="0"/>
                </a:moveTo>
                <a:lnTo>
                  <a:pt x="1094739" y="1831339"/>
                </a:lnTo>
              </a:path>
            </a:pathLst>
          </a:custGeom>
          <a:ln w="12579">
            <a:solidFill>
              <a:srgbClr val="000000"/>
            </a:solidFill>
          </a:ln>
        </p:spPr>
        <p:txBody>
          <a:bodyPr wrap="square" lIns="0" tIns="0" rIns="0" bIns="0" rtlCol="0"/>
          <a:lstStyle/>
          <a:p>
            <a:endParaRPr sz="2176"/>
          </a:p>
        </p:txBody>
      </p:sp>
      <p:sp>
        <p:nvSpPr>
          <p:cNvPr id="40" name="object 40"/>
          <p:cNvSpPr/>
          <p:nvPr/>
        </p:nvSpPr>
        <p:spPr>
          <a:xfrm>
            <a:off x="7150964" y="4813702"/>
            <a:ext cx="132054" cy="170442"/>
          </a:xfrm>
          <a:custGeom>
            <a:avLst/>
            <a:gdLst/>
            <a:ahLst/>
            <a:cxnLst/>
            <a:rect l="l" t="t" r="r" b="b"/>
            <a:pathLst>
              <a:path w="109220" h="140970">
                <a:moveTo>
                  <a:pt x="78739" y="0"/>
                </a:moveTo>
                <a:lnTo>
                  <a:pt x="0" y="46989"/>
                </a:lnTo>
                <a:lnTo>
                  <a:pt x="109220" y="140969"/>
                </a:lnTo>
                <a:lnTo>
                  <a:pt x="78739" y="0"/>
                </a:lnTo>
                <a:close/>
              </a:path>
            </a:pathLst>
          </a:custGeom>
          <a:solidFill>
            <a:srgbClr val="000000"/>
          </a:solidFill>
        </p:spPr>
        <p:txBody>
          <a:bodyPr wrap="square" lIns="0" tIns="0" rIns="0" bIns="0" rtlCol="0"/>
          <a:lstStyle/>
          <a:p>
            <a:endParaRPr sz="2176"/>
          </a:p>
        </p:txBody>
      </p:sp>
      <p:sp>
        <p:nvSpPr>
          <p:cNvPr id="41" name="object 41"/>
          <p:cNvSpPr/>
          <p:nvPr/>
        </p:nvSpPr>
        <p:spPr>
          <a:xfrm>
            <a:off x="5870342" y="4303911"/>
            <a:ext cx="1277550" cy="1070255"/>
          </a:xfrm>
          <a:custGeom>
            <a:avLst/>
            <a:gdLst/>
            <a:ahLst/>
            <a:cxnLst/>
            <a:rect l="l" t="t" r="r" b="b"/>
            <a:pathLst>
              <a:path w="1056639" h="885189">
                <a:moveTo>
                  <a:pt x="0" y="885189"/>
                </a:moveTo>
                <a:lnTo>
                  <a:pt x="1056639" y="0"/>
                </a:lnTo>
              </a:path>
            </a:pathLst>
          </a:custGeom>
          <a:ln w="12579">
            <a:solidFill>
              <a:srgbClr val="000000"/>
            </a:solidFill>
          </a:ln>
        </p:spPr>
        <p:txBody>
          <a:bodyPr wrap="square" lIns="0" tIns="0" rIns="0" bIns="0" rtlCol="0"/>
          <a:lstStyle/>
          <a:p>
            <a:endParaRPr sz="2176"/>
          </a:p>
        </p:txBody>
      </p:sp>
      <p:sp>
        <p:nvSpPr>
          <p:cNvPr id="42" name="object 42"/>
          <p:cNvSpPr/>
          <p:nvPr/>
        </p:nvSpPr>
        <p:spPr>
          <a:xfrm>
            <a:off x="7107968" y="4202568"/>
            <a:ext cx="161229" cy="147410"/>
          </a:xfrm>
          <a:custGeom>
            <a:avLst/>
            <a:gdLst/>
            <a:ahLst/>
            <a:cxnLst/>
            <a:rect l="l" t="t" r="r" b="b"/>
            <a:pathLst>
              <a:path w="133350" h="121920">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43" name="object 43"/>
          <p:cNvSpPr/>
          <p:nvPr/>
        </p:nvSpPr>
        <p:spPr>
          <a:xfrm>
            <a:off x="8684943" y="2639411"/>
            <a:ext cx="858354" cy="506720"/>
          </a:xfrm>
          <a:custGeom>
            <a:avLst/>
            <a:gdLst/>
            <a:ahLst/>
            <a:cxnLst/>
            <a:rect l="l" t="t" r="r" b="b"/>
            <a:pathLst>
              <a:path w="709929" h="419100">
                <a:moveTo>
                  <a:pt x="0" y="0"/>
                </a:moveTo>
                <a:lnTo>
                  <a:pt x="709929" y="419100"/>
                </a:lnTo>
              </a:path>
            </a:pathLst>
          </a:custGeom>
          <a:ln w="12579">
            <a:solidFill>
              <a:srgbClr val="000000"/>
            </a:solidFill>
          </a:ln>
        </p:spPr>
        <p:txBody>
          <a:bodyPr wrap="square" lIns="0" tIns="0" rIns="0" bIns="0" rtlCol="0"/>
          <a:lstStyle/>
          <a:p>
            <a:endParaRPr sz="2176"/>
          </a:p>
        </p:txBody>
      </p:sp>
      <p:sp>
        <p:nvSpPr>
          <p:cNvPr id="44" name="object 44"/>
          <p:cNvSpPr/>
          <p:nvPr/>
        </p:nvSpPr>
        <p:spPr>
          <a:xfrm>
            <a:off x="9507982" y="3093924"/>
            <a:ext cx="170442" cy="132054"/>
          </a:xfrm>
          <a:custGeom>
            <a:avLst/>
            <a:gdLst/>
            <a:ahLst/>
            <a:cxnLst/>
            <a:rect l="l" t="t" r="r" b="b"/>
            <a:pathLst>
              <a:path w="140970" h="109219">
                <a:moveTo>
                  <a:pt x="45719" y="0"/>
                </a:moveTo>
                <a:lnTo>
                  <a:pt x="0" y="78739"/>
                </a:lnTo>
                <a:lnTo>
                  <a:pt x="140969" y="109219"/>
                </a:lnTo>
                <a:lnTo>
                  <a:pt x="45719" y="0"/>
                </a:lnTo>
                <a:close/>
              </a:path>
            </a:pathLst>
          </a:custGeom>
          <a:solidFill>
            <a:srgbClr val="000000"/>
          </a:solidFill>
        </p:spPr>
        <p:txBody>
          <a:bodyPr wrap="square" lIns="0" tIns="0" rIns="0" bIns="0" rtlCol="0"/>
          <a:lstStyle/>
          <a:p>
            <a:endParaRPr sz="2176"/>
          </a:p>
        </p:txBody>
      </p:sp>
      <p:sp>
        <p:nvSpPr>
          <p:cNvPr id="45" name="object 45"/>
          <p:cNvSpPr/>
          <p:nvPr/>
        </p:nvSpPr>
        <p:spPr>
          <a:xfrm>
            <a:off x="8678803" y="3500836"/>
            <a:ext cx="862960" cy="506720"/>
          </a:xfrm>
          <a:custGeom>
            <a:avLst/>
            <a:gdLst/>
            <a:ahLst/>
            <a:cxnLst/>
            <a:rect l="l" t="t" r="r" b="b"/>
            <a:pathLst>
              <a:path w="713740" h="419100">
                <a:moveTo>
                  <a:pt x="0" y="419100"/>
                </a:moveTo>
                <a:lnTo>
                  <a:pt x="713739" y="0"/>
                </a:lnTo>
              </a:path>
            </a:pathLst>
          </a:custGeom>
          <a:ln w="12579">
            <a:solidFill>
              <a:srgbClr val="000000"/>
            </a:solidFill>
          </a:ln>
        </p:spPr>
        <p:txBody>
          <a:bodyPr wrap="square" lIns="0" tIns="0" rIns="0" bIns="0" rtlCol="0"/>
          <a:lstStyle/>
          <a:p>
            <a:endParaRPr sz="2176"/>
          </a:p>
        </p:txBody>
      </p:sp>
      <p:sp>
        <p:nvSpPr>
          <p:cNvPr id="46" name="object 46"/>
          <p:cNvSpPr/>
          <p:nvPr/>
        </p:nvSpPr>
        <p:spPr>
          <a:xfrm>
            <a:off x="9507982" y="3420990"/>
            <a:ext cx="170442" cy="132054"/>
          </a:xfrm>
          <a:custGeom>
            <a:avLst/>
            <a:gdLst/>
            <a:ahLst/>
            <a:cxnLst/>
            <a:rect l="l" t="t" r="r" b="b"/>
            <a:pathLst>
              <a:path w="140970" h="109219">
                <a:moveTo>
                  <a:pt x="140969" y="0"/>
                </a:moveTo>
                <a:lnTo>
                  <a:pt x="0" y="30479"/>
                </a:lnTo>
                <a:lnTo>
                  <a:pt x="45719" y="109219"/>
                </a:lnTo>
                <a:lnTo>
                  <a:pt x="140969" y="0"/>
                </a:lnTo>
                <a:close/>
              </a:path>
            </a:pathLst>
          </a:custGeom>
          <a:solidFill>
            <a:srgbClr val="000000"/>
          </a:solidFill>
        </p:spPr>
        <p:txBody>
          <a:bodyPr wrap="square" lIns="0" tIns="0" rIns="0" bIns="0" rtlCol="0"/>
          <a:lstStyle/>
          <a:p>
            <a:endParaRPr sz="2176"/>
          </a:p>
        </p:txBody>
      </p:sp>
      <p:sp>
        <p:nvSpPr>
          <p:cNvPr id="47" name="object 47"/>
          <p:cNvSpPr/>
          <p:nvPr/>
        </p:nvSpPr>
        <p:spPr>
          <a:xfrm>
            <a:off x="8680337" y="4013698"/>
            <a:ext cx="862960" cy="506720"/>
          </a:xfrm>
          <a:custGeom>
            <a:avLst/>
            <a:gdLst/>
            <a:ahLst/>
            <a:cxnLst/>
            <a:rect l="l" t="t" r="r" b="b"/>
            <a:pathLst>
              <a:path w="713740" h="419100">
                <a:moveTo>
                  <a:pt x="0" y="0"/>
                </a:moveTo>
                <a:lnTo>
                  <a:pt x="713740" y="419100"/>
                </a:lnTo>
              </a:path>
            </a:pathLst>
          </a:custGeom>
          <a:ln w="12579">
            <a:solidFill>
              <a:srgbClr val="000000"/>
            </a:solidFill>
          </a:ln>
        </p:spPr>
        <p:txBody>
          <a:bodyPr wrap="square" lIns="0" tIns="0" rIns="0" bIns="0" rtlCol="0"/>
          <a:lstStyle/>
          <a:p>
            <a:endParaRPr sz="2176"/>
          </a:p>
        </p:txBody>
      </p:sp>
      <p:sp>
        <p:nvSpPr>
          <p:cNvPr id="48" name="object 48"/>
          <p:cNvSpPr/>
          <p:nvPr/>
        </p:nvSpPr>
        <p:spPr>
          <a:xfrm>
            <a:off x="9507982" y="4468211"/>
            <a:ext cx="170442" cy="132054"/>
          </a:xfrm>
          <a:custGeom>
            <a:avLst/>
            <a:gdLst/>
            <a:ahLst/>
            <a:cxnLst/>
            <a:rect l="l" t="t" r="r" b="b"/>
            <a:pathLst>
              <a:path w="140970" h="109220">
                <a:moveTo>
                  <a:pt x="46989" y="0"/>
                </a:moveTo>
                <a:lnTo>
                  <a:pt x="0" y="78739"/>
                </a:lnTo>
                <a:lnTo>
                  <a:pt x="140969" y="109219"/>
                </a:lnTo>
                <a:lnTo>
                  <a:pt x="46989" y="0"/>
                </a:lnTo>
                <a:close/>
              </a:path>
            </a:pathLst>
          </a:custGeom>
          <a:solidFill>
            <a:srgbClr val="000000"/>
          </a:solidFill>
        </p:spPr>
        <p:txBody>
          <a:bodyPr wrap="square" lIns="0" tIns="0" rIns="0" bIns="0" rtlCol="0"/>
          <a:lstStyle/>
          <a:p>
            <a:endParaRPr sz="2176"/>
          </a:p>
        </p:txBody>
      </p:sp>
      <p:sp>
        <p:nvSpPr>
          <p:cNvPr id="49" name="object 49"/>
          <p:cNvSpPr/>
          <p:nvPr/>
        </p:nvSpPr>
        <p:spPr>
          <a:xfrm>
            <a:off x="8678803" y="4867445"/>
            <a:ext cx="856818" cy="506720"/>
          </a:xfrm>
          <a:custGeom>
            <a:avLst/>
            <a:gdLst/>
            <a:ahLst/>
            <a:cxnLst/>
            <a:rect l="l" t="t" r="r" b="b"/>
            <a:pathLst>
              <a:path w="708659" h="419100">
                <a:moveTo>
                  <a:pt x="0" y="419100"/>
                </a:moveTo>
                <a:lnTo>
                  <a:pt x="708659" y="0"/>
                </a:lnTo>
              </a:path>
            </a:pathLst>
          </a:custGeom>
          <a:ln w="12579">
            <a:solidFill>
              <a:srgbClr val="000000"/>
            </a:solidFill>
          </a:ln>
        </p:spPr>
        <p:txBody>
          <a:bodyPr wrap="square" lIns="0" tIns="0" rIns="0" bIns="0" rtlCol="0"/>
          <a:lstStyle/>
          <a:p>
            <a:endParaRPr sz="2176"/>
          </a:p>
        </p:txBody>
      </p:sp>
      <p:sp>
        <p:nvSpPr>
          <p:cNvPr id="50" name="object 50"/>
          <p:cNvSpPr/>
          <p:nvPr/>
        </p:nvSpPr>
        <p:spPr>
          <a:xfrm>
            <a:off x="9501838" y="4787598"/>
            <a:ext cx="170442" cy="132054"/>
          </a:xfrm>
          <a:custGeom>
            <a:avLst/>
            <a:gdLst/>
            <a:ahLst/>
            <a:cxnLst/>
            <a:rect l="l" t="t" r="r" b="b"/>
            <a:pathLst>
              <a:path w="140970" h="109220">
                <a:moveTo>
                  <a:pt x="140970" y="0"/>
                </a:moveTo>
                <a:lnTo>
                  <a:pt x="0" y="30479"/>
                </a:lnTo>
                <a:lnTo>
                  <a:pt x="45720" y="109219"/>
                </a:lnTo>
                <a:lnTo>
                  <a:pt x="140970" y="0"/>
                </a:lnTo>
                <a:close/>
              </a:path>
            </a:pathLst>
          </a:custGeom>
          <a:solidFill>
            <a:srgbClr val="000000"/>
          </a:solidFill>
        </p:spPr>
        <p:txBody>
          <a:bodyPr wrap="square" lIns="0" tIns="0" rIns="0" bIns="0" rtlCol="0"/>
          <a:lstStyle/>
          <a:p>
            <a:endParaRPr sz="2176"/>
          </a:p>
        </p:txBody>
      </p:sp>
      <p:sp>
        <p:nvSpPr>
          <p:cNvPr id="51" name="object 51"/>
          <p:cNvSpPr/>
          <p:nvPr/>
        </p:nvSpPr>
        <p:spPr>
          <a:xfrm>
            <a:off x="8672659" y="3749589"/>
            <a:ext cx="1047222" cy="1630718"/>
          </a:xfrm>
          <a:custGeom>
            <a:avLst/>
            <a:gdLst/>
            <a:ahLst/>
            <a:cxnLst/>
            <a:rect l="l" t="t" r="r" b="b"/>
            <a:pathLst>
              <a:path w="866140" h="1348739">
                <a:moveTo>
                  <a:pt x="0" y="1348740"/>
                </a:moveTo>
                <a:lnTo>
                  <a:pt x="866140" y="0"/>
                </a:lnTo>
              </a:path>
            </a:pathLst>
          </a:custGeom>
          <a:ln w="12579">
            <a:solidFill>
              <a:srgbClr val="000000"/>
            </a:solidFill>
          </a:ln>
        </p:spPr>
        <p:txBody>
          <a:bodyPr wrap="square" lIns="0" tIns="0" rIns="0" bIns="0" rtlCol="0"/>
          <a:lstStyle/>
          <a:p>
            <a:endParaRPr sz="2176"/>
          </a:p>
        </p:txBody>
      </p:sp>
      <p:sp>
        <p:nvSpPr>
          <p:cNvPr id="52" name="object 52"/>
          <p:cNvSpPr/>
          <p:nvPr/>
        </p:nvSpPr>
        <p:spPr>
          <a:xfrm>
            <a:off x="9670745" y="3615999"/>
            <a:ext cx="135125" cy="168907"/>
          </a:xfrm>
          <a:custGeom>
            <a:avLst/>
            <a:gdLst/>
            <a:ahLst/>
            <a:cxnLst/>
            <a:rect l="l" t="t" r="r" b="b"/>
            <a:pathLst>
              <a:path w="111759" h="139700">
                <a:moveTo>
                  <a:pt x="111760" y="0"/>
                </a:moveTo>
                <a:lnTo>
                  <a:pt x="0" y="90169"/>
                </a:lnTo>
                <a:lnTo>
                  <a:pt x="76200" y="139700"/>
                </a:lnTo>
                <a:lnTo>
                  <a:pt x="111760" y="0"/>
                </a:lnTo>
                <a:close/>
              </a:path>
            </a:pathLst>
          </a:custGeom>
          <a:solidFill>
            <a:srgbClr val="000000"/>
          </a:solidFill>
        </p:spPr>
        <p:txBody>
          <a:bodyPr wrap="square" lIns="0" tIns="0" rIns="0" bIns="0" rtlCol="0"/>
          <a:lstStyle/>
          <a:p>
            <a:endParaRPr sz="2176"/>
          </a:p>
        </p:txBody>
      </p:sp>
      <p:sp>
        <p:nvSpPr>
          <p:cNvPr id="53" name="object 53"/>
          <p:cNvSpPr/>
          <p:nvPr/>
        </p:nvSpPr>
        <p:spPr>
          <a:xfrm>
            <a:off x="7117182" y="2585668"/>
            <a:ext cx="164300" cy="109022"/>
          </a:xfrm>
          <a:custGeom>
            <a:avLst/>
            <a:gdLst/>
            <a:ahLst/>
            <a:cxnLst/>
            <a:rect l="l" t="t" r="r" b="b"/>
            <a:pathLst>
              <a:path w="135889" h="90169">
                <a:moveTo>
                  <a:pt x="0" y="0"/>
                </a:moveTo>
                <a:lnTo>
                  <a:pt x="0" y="90170"/>
                </a:lnTo>
                <a:lnTo>
                  <a:pt x="135889" y="44450"/>
                </a:lnTo>
                <a:lnTo>
                  <a:pt x="0" y="0"/>
                </a:lnTo>
                <a:close/>
              </a:path>
            </a:pathLst>
          </a:custGeom>
          <a:solidFill>
            <a:srgbClr val="000000"/>
          </a:solidFill>
        </p:spPr>
        <p:txBody>
          <a:bodyPr wrap="square" lIns="0" tIns="0" rIns="0" bIns="0" rtlCol="0"/>
          <a:lstStyle/>
          <a:p>
            <a:endParaRPr sz="2176"/>
          </a:p>
        </p:txBody>
      </p:sp>
      <p:sp>
        <p:nvSpPr>
          <p:cNvPr id="54" name="object 54"/>
          <p:cNvSpPr/>
          <p:nvPr/>
        </p:nvSpPr>
        <p:spPr>
          <a:xfrm>
            <a:off x="5884163" y="2639411"/>
            <a:ext cx="1277550" cy="1070255"/>
          </a:xfrm>
          <a:custGeom>
            <a:avLst/>
            <a:gdLst/>
            <a:ahLst/>
            <a:cxnLst/>
            <a:rect l="l" t="t" r="r" b="b"/>
            <a:pathLst>
              <a:path w="1056639" h="885189">
                <a:moveTo>
                  <a:pt x="0" y="0"/>
                </a:moveTo>
                <a:lnTo>
                  <a:pt x="1056639" y="885190"/>
                </a:lnTo>
              </a:path>
            </a:pathLst>
          </a:custGeom>
          <a:ln w="12579">
            <a:solidFill>
              <a:srgbClr val="000000"/>
            </a:solidFill>
          </a:ln>
        </p:spPr>
        <p:txBody>
          <a:bodyPr wrap="square" lIns="0" tIns="0" rIns="0" bIns="0" rtlCol="0"/>
          <a:lstStyle/>
          <a:p>
            <a:endParaRPr sz="2176"/>
          </a:p>
        </p:txBody>
      </p:sp>
      <p:sp>
        <p:nvSpPr>
          <p:cNvPr id="55" name="object 55"/>
          <p:cNvSpPr/>
          <p:nvPr/>
        </p:nvSpPr>
        <p:spPr>
          <a:xfrm>
            <a:off x="7120254" y="3663601"/>
            <a:ext cx="161229" cy="147410"/>
          </a:xfrm>
          <a:custGeom>
            <a:avLst/>
            <a:gdLst/>
            <a:ahLst/>
            <a:cxnLst/>
            <a:rect l="l" t="t" r="r" b="b"/>
            <a:pathLst>
              <a:path w="133350" h="121919">
                <a:moveTo>
                  <a:pt x="58420" y="0"/>
                </a:moveTo>
                <a:lnTo>
                  <a:pt x="0" y="68580"/>
                </a:lnTo>
                <a:lnTo>
                  <a:pt x="133350" y="121919"/>
                </a:lnTo>
                <a:lnTo>
                  <a:pt x="58420" y="0"/>
                </a:lnTo>
                <a:close/>
              </a:path>
            </a:pathLst>
          </a:custGeom>
          <a:solidFill>
            <a:srgbClr val="000000"/>
          </a:solidFill>
        </p:spPr>
        <p:txBody>
          <a:bodyPr wrap="square" lIns="0" tIns="0" rIns="0" bIns="0" rtlCol="0"/>
          <a:lstStyle/>
          <a:p>
            <a:endParaRPr sz="2176"/>
          </a:p>
        </p:txBody>
      </p:sp>
      <p:sp>
        <p:nvSpPr>
          <p:cNvPr id="56" name="object 56"/>
          <p:cNvSpPr/>
          <p:nvPr/>
        </p:nvSpPr>
        <p:spPr>
          <a:xfrm>
            <a:off x="5873414" y="2937303"/>
            <a:ext cx="1277550" cy="1068718"/>
          </a:xfrm>
          <a:custGeom>
            <a:avLst/>
            <a:gdLst/>
            <a:ahLst/>
            <a:cxnLst/>
            <a:rect l="l" t="t" r="r" b="b"/>
            <a:pathLst>
              <a:path w="1056639" h="883920">
                <a:moveTo>
                  <a:pt x="0" y="883919"/>
                </a:moveTo>
                <a:lnTo>
                  <a:pt x="1056639" y="0"/>
                </a:lnTo>
              </a:path>
            </a:pathLst>
          </a:custGeom>
          <a:ln w="12579">
            <a:solidFill>
              <a:srgbClr val="000000"/>
            </a:solidFill>
          </a:ln>
        </p:spPr>
        <p:txBody>
          <a:bodyPr wrap="square" lIns="0" tIns="0" rIns="0" bIns="0" rtlCol="0"/>
          <a:lstStyle/>
          <a:p>
            <a:endParaRPr sz="2176"/>
          </a:p>
        </p:txBody>
      </p:sp>
      <p:sp>
        <p:nvSpPr>
          <p:cNvPr id="57" name="object 57"/>
          <p:cNvSpPr/>
          <p:nvPr/>
        </p:nvSpPr>
        <p:spPr>
          <a:xfrm>
            <a:off x="7111040" y="2835957"/>
            <a:ext cx="161229" cy="147410"/>
          </a:xfrm>
          <a:custGeom>
            <a:avLst/>
            <a:gdLst/>
            <a:ahLst/>
            <a:cxnLst/>
            <a:rect l="l" t="t" r="r" b="b"/>
            <a:pathLst>
              <a:path w="133350" h="121919">
                <a:moveTo>
                  <a:pt x="133350" y="0"/>
                </a:moveTo>
                <a:lnTo>
                  <a:pt x="0" y="52070"/>
                </a:lnTo>
                <a:lnTo>
                  <a:pt x="57150" y="121920"/>
                </a:lnTo>
                <a:lnTo>
                  <a:pt x="133350" y="0"/>
                </a:lnTo>
                <a:close/>
              </a:path>
            </a:pathLst>
          </a:custGeom>
          <a:solidFill>
            <a:srgbClr val="000000"/>
          </a:solidFill>
        </p:spPr>
        <p:txBody>
          <a:bodyPr wrap="square" lIns="0" tIns="0" rIns="0" bIns="0" rtlCol="0"/>
          <a:lstStyle/>
          <a:p>
            <a:endParaRPr sz="2176"/>
          </a:p>
        </p:txBody>
      </p:sp>
      <p:sp>
        <p:nvSpPr>
          <p:cNvPr id="58" name="object 58"/>
          <p:cNvSpPr/>
          <p:nvPr/>
        </p:nvSpPr>
        <p:spPr>
          <a:xfrm>
            <a:off x="5862664" y="3139990"/>
            <a:ext cx="1325151" cy="2214213"/>
          </a:xfrm>
          <a:custGeom>
            <a:avLst/>
            <a:gdLst/>
            <a:ahLst/>
            <a:cxnLst/>
            <a:rect l="l" t="t" r="r" b="b"/>
            <a:pathLst>
              <a:path w="1096010" h="1831339">
                <a:moveTo>
                  <a:pt x="0" y="1831339"/>
                </a:moveTo>
                <a:lnTo>
                  <a:pt x="1096010" y="0"/>
                </a:lnTo>
              </a:path>
            </a:pathLst>
          </a:custGeom>
          <a:ln w="12579">
            <a:solidFill>
              <a:srgbClr val="000000"/>
            </a:solidFill>
          </a:ln>
        </p:spPr>
        <p:txBody>
          <a:bodyPr wrap="square" lIns="0" tIns="0" rIns="0" bIns="0" rtlCol="0"/>
          <a:lstStyle/>
          <a:p>
            <a:endParaRPr sz="2176"/>
          </a:p>
        </p:txBody>
      </p:sp>
      <p:sp>
        <p:nvSpPr>
          <p:cNvPr id="59" name="object 59"/>
          <p:cNvSpPr/>
          <p:nvPr/>
        </p:nvSpPr>
        <p:spPr>
          <a:xfrm>
            <a:off x="7137143" y="3004864"/>
            <a:ext cx="132054" cy="170442"/>
          </a:xfrm>
          <a:custGeom>
            <a:avLst/>
            <a:gdLst/>
            <a:ahLst/>
            <a:cxnLst/>
            <a:rect l="l" t="t" r="r" b="b"/>
            <a:pathLst>
              <a:path w="109220" h="140969">
                <a:moveTo>
                  <a:pt x="109219" y="0"/>
                </a:moveTo>
                <a:lnTo>
                  <a:pt x="0" y="93980"/>
                </a:lnTo>
                <a:lnTo>
                  <a:pt x="77469" y="140970"/>
                </a:lnTo>
                <a:lnTo>
                  <a:pt x="109219" y="0"/>
                </a:lnTo>
                <a:close/>
              </a:path>
            </a:pathLst>
          </a:custGeom>
          <a:solidFill>
            <a:srgbClr val="000000"/>
          </a:solidFill>
        </p:spPr>
        <p:txBody>
          <a:bodyPr wrap="square" lIns="0" tIns="0" rIns="0" bIns="0" rtlCol="0"/>
          <a:lstStyle/>
          <a:p>
            <a:endParaRPr sz="2176"/>
          </a:p>
        </p:txBody>
      </p:sp>
      <p:sp>
        <p:nvSpPr>
          <p:cNvPr id="60" name="object 60"/>
          <p:cNvSpPr/>
          <p:nvPr/>
        </p:nvSpPr>
        <p:spPr>
          <a:xfrm>
            <a:off x="8678803" y="2633269"/>
            <a:ext cx="1047222" cy="1632254"/>
          </a:xfrm>
          <a:custGeom>
            <a:avLst/>
            <a:gdLst/>
            <a:ahLst/>
            <a:cxnLst/>
            <a:rect l="l" t="t" r="r" b="b"/>
            <a:pathLst>
              <a:path w="866140" h="1350010">
                <a:moveTo>
                  <a:pt x="0" y="0"/>
                </a:moveTo>
                <a:lnTo>
                  <a:pt x="866139" y="1350010"/>
                </a:lnTo>
              </a:path>
            </a:pathLst>
          </a:custGeom>
          <a:ln w="12579">
            <a:solidFill>
              <a:srgbClr val="000000"/>
            </a:solidFill>
          </a:ln>
        </p:spPr>
        <p:txBody>
          <a:bodyPr wrap="square" lIns="0" tIns="0" rIns="0" bIns="0" rtlCol="0"/>
          <a:lstStyle/>
          <a:p>
            <a:endParaRPr sz="2176"/>
          </a:p>
        </p:txBody>
      </p:sp>
      <p:sp>
        <p:nvSpPr>
          <p:cNvPr id="61" name="object 61"/>
          <p:cNvSpPr/>
          <p:nvPr/>
        </p:nvSpPr>
        <p:spPr>
          <a:xfrm>
            <a:off x="9676888" y="4228670"/>
            <a:ext cx="135125" cy="168907"/>
          </a:xfrm>
          <a:custGeom>
            <a:avLst/>
            <a:gdLst/>
            <a:ahLst/>
            <a:cxnLst/>
            <a:rect l="l" t="t" r="r" b="b"/>
            <a:pathLst>
              <a:path w="111759" h="139700">
                <a:moveTo>
                  <a:pt x="76200" y="0"/>
                </a:moveTo>
                <a:lnTo>
                  <a:pt x="0" y="49530"/>
                </a:lnTo>
                <a:lnTo>
                  <a:pt x="111759" y="139700"/>
                </a:lnTo>
                <a:lnTo>
                  <a:pt x="76200" y="0"/>
                </a:lnTo>
                <a:close/>
              </a:path>
            </a:pathLst>
          </a:custGeom>
          <a:solidFill>
            <a:srgbClr val="000000"/>
          </a:solidFill>
        </p:spPr>
        <p:txBody>
          <a:bodyPr wrap="square" lIns="0" tIns="0" rIns="0" bIns="0" rtlCol="0"/>
          <a:lstStyle/>
          <a:p>
            <a:endParaRPr sz="2176"/>
          </a:p>
        </p:txBody>
      </p:sp>
      <p:sp>
        <p:nvSpPr>
          <p:cNvPr id="63" name="object 63"/>
          <p:cNvSpPr txBox="1"/>
          <p:nvPr/>
        </p:nvSpPr>
        <p:spPr>
          <a:xfrm>
            <a:off x="9793586" y="1851692"/>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sz="1330" spc="91" dirty="0">
                <a:latin typeface="Tahoma"/>
                <a:cs typeface="Tahoma"/>
              </a:rPr>
              <a:t>Multiply  </a:t>
            </a:r>
            <a:r>
              <a:rPr sz="1330" spc="103" dirty="0">
                <a:latin typeface="Tahoma"/>
                <a:cs typeface="Tahoma"/>
              </a:rPr>
              <a:t>and</a:t>
            </a:r>
            <a:r>
              <a:rPr sz="1330" spc="-97" dirty="0">
                <a:latin typeface="Tahoma"/>
                <a:cs typeface="Tahoma"/>
              </a:rPr>
              <a:t> </a:t>
            </a:r>
            <a:r>
              <a:rPr sz="1330" spc="121" dirty="0">
                <a:latin typeface="Tahoma"/>
                <a:cs typeface="Tahoma"/>
              </a:rPr>
              <a:t>sum  </a:t>
            </a:r>
            <a:r>
              <a:rPr sz="1330" spc="97" dirty="0">
                <a:latin typeface="Tahoma"/>
                <a:cs typeface="Tahoma"/>
              </a:rPr>
              <a:t>again</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64" name="object 64"/>
          <p:cNvSpPr txBox="1"/>
          <p:nvPr/>
        </p:nvSpPr>
        <p:spPr>
          <a:xfrm>
            <a:off x="7412002" y="1458599"/>
            <a:ext cx="817598" cy="313279"/>
          </a:xfrm>
          <a:prstGeom prst="rect">
            <a:avLst/>
          </a:prstGeom>
        </p:spPr>
        <p:txBody>
          <a:bodyPr vert="horz" wrap="square" lIns="0" tIns="15355" rIns="0" bIns="0" rtlCol="0">
            <a:spAutoFit/>
          </a:bodyPr>
          <a:lstStyle/>
          <a:p>
            <a:pPr marL="15356">
              <a:spcBef>
                <a:spcPts val="121"/>
              </a:spcBef>
            </a:pPr>
            <a:r>
              <a:rPr lang="en-US" sz="1935" spc="121" dirty="0">
                <a:latin typeface="Tahoma"/>
                <a:cs typeface="Tahoma"/>
              </a:rPr>
              <a:t>TANH</a:t>
            </a:r>
            <a:endParaRPr sz="1935" dirty="0">
              <a:latin typeface="Tahoma"/>
              <a:cs typeface="Tahoma"/>
            </a:endParaRPr>
          </a:p>
        </p:txBody>
      </p:sp>
      <p:sp>
        <p:nvSpPr>
          <p:cNvPr id="65" name="object 65"/>
          <p:cNvSpPr txBox="1"/>
          <p:nvPr/>
        </p:nvSpPr>
        <p:spPr>
          <a:xfrm>
            <a:off x="9776697" y="1464741"/>
            <a:ext cx="1212290" cy="313279"/>
          </a:xfrm>
          <a:prstGeom prst="rect">
            <a:avLst/>
          </a:prstGeom>
        </p:spPr>
        <p:txBody>
          <a:bodyPr vert="horz" wrap="square" lIns="0" tIns="15355" rIns="0" bIns="0" rtlCol="0">
            <a:spAutoFit/>
          </a:bodyPr>
          <a:lstStyle/>
          <a:p>
            <a:pPr marL="15356">
              <a:spcBef>
                <a:spcPts val="121"/>
              </a:spcBef>
            </a:pPr>
            <a:r>
              <a:rPr sz="1935" spc="127" dirty="0">
                <a:latin typeface="Tahoma"/>
                <a:cs typeface="Tahoma"/>
              </a:rPr>
              <a:t>SOFTMAX</a:t>
            </a:r>
            <a:endParaRPr sz="1935">
              <a:latin typeface="Tahoma"/>
              <a:cs typeface="Tahoma"/>
            </a:endParaRPr>
          </a:p>
        </p:txBody>
      </p:sp>
      <p:sp>
        <p:nvSpPr>
          <p:cNvPr id="68" name="object 68"/>
          <p:cNvSpPr/>
          <p:nvPr/>
        </p:nvSpPr>
        <p:spPr>
          <a:xfrm>
            <a:off x="10986684" y="1443244"/>
            <a:ext cx="288677" cy="277928"/>
          </a:xfrm>
          <a:custGeom>
            <a:avLst/>
            <a:gdLst/>
            <a:ahLst/>
            <a:cxnLst/>
            <a:rect l="l" t="t" r="r" b="b"/>
            <a:pathLst>
              <a:path w="238759" h="229869">
                <a:moveTo>
                  <a:pt x="0" y="223520"/>
                </a:moveTo>
                <a:lnTo>
                  <a:pt x="58102" y="222091"/>
                </a:lnTo>
                <a:lnTo>
                  <a:pt x="114300" y="185420"/>
                </a:lnTo>
                <a:lnTo>
                  <a:pt x="142041" y="156527"/>
                </a:lnTo>
                <a:lnTo>
                  <a:pt x="168592" y="119062"/>
                </a:lnTo>
                <a:lnTo>
                  <a:pt x="194667" y="78263"/>
                </a:lnTo>
                <a:lnTo>
                  <a:pt x="220979" y="39370"/>
                </a:lnTo>
                <a:lnTo>
                  <a:pt x="238759" y="0"/>
                </a:lnTo>
              </a:path>
            </a:pathLst>
          </a:custGeom>
          <a:ln w="29112">
            <a:solidFill>
              <a:srgbClr val="2B3D4F"/>
            </a:solidFill>
          </a:ln>
        </p:spPr>
        <p:txBody>
          <a:bodyPr wrap="square" lIns="0" tIns="0" rIns="0" bIns="0" rtlCol="0"/>
          <a:lstStyle/>
          <a:p>
            <a:endParaRPr sz="2176"/>
          </a:p>
        </p:txBody>
      </p:sp>
      <p:sp>
        <p:nvSpPr>
          <p:cNvPr id="69" name="object 69"/>
          <p:cNvSpPr txBox="1"/>
          <p:nvPr/>
        </p:nvSpPr>
        <p:spPr>
          <a:xfrm>
            <a:off x="572812" y="1678178"/>
            <a:ext cx="3515565" cy="4600239"/>
          </a:xfrm>
          <a:prstGeom prst="rect">
            <a:avLst/>
          </a:prstGeom>
        </p:spPr>
        <p:txBody>
          <a:bodyPr vert="horz" wrap="square" lIns="0" tIns="34549" rIns="0" bIns="0" rtlCol="0">
            <a:spAutoFit/>
          </a:bodyPr>
          <a:lstStyle/>
          <a:p>
            <a:pPr marL="15356" marR="6142">
              <a:lnSpc>
                <a:spcPts val="2527"/>
              </a:lnSpc>
              <a:spcBef>
                <a:spcPts val="272"/>
              </a:spcBef>
            </a:pPr>
            <a:r>
              <a:rPr sz="2176" spc="30" dirty="0">
                <a:latin typeface="Tahoma"/>
                <a:cs typeface="Tahoma"/>
              </a:rPr>
              <a:t>You </a:t>
            </a:r>
            <a:r>
              <a:rPr lang="en-US" sz="2176" spc="163" dirty="0">
                <a:latin typeface="Tahoma"/>
                <a:cs typeface="Tahoma"/>
              </a:rPr>
              <a:t>should</a:t>
            </a:r>
            <a:r>
              <a:rPr sz="2176" spc="163" dirty="0">
                <a:latin typeface="Tahoma"/>
                <a:cs typeface="Tahoma"/>
              </a:rPr>
              <a:t> </a:t>
            </a:r>
            <a:r>
              <a:rPr sz="2176" spc="145" dirty="0">
                <a:latin typeface="Tahoma"/>
                <a:cs typeface="Tahoma"/>
              </a:rPr>
              <a:t>als</a:t>
            </a:r>
            <a:r>
              <a:rPr lang="en-US" sz="2176" spc="145" dirty="0">
                <a:latin typeface="Tahoma"/>
                <a:cs typeface="Tahoma"/>
              </a:rPr>
              <a:t>o use </a:t>
            </a:r>
            <a:r>
              <a:rPr sz="2176" b="1" spc="206" dirty="0">
                <a:latin typeface="Arial"/>
                <a:cs typeface="Arial"/>
              </a:rPr>
              <a:t>activation </a:t>
            </a:r>
            <a:r>
              <a:rPr sz="2176" b="1" spc="181" dirty="0">
                <a:latin typeface="Arial"/>
                <a:cs typeface="Arial"/>
              </a:rPr>
              <a:t>functions </a:t>
            </a:r>
            <a:r>
              <a:rPr sz="2176" spc="151" dirty="0">
                <a:latin typeface="Tahoma"/>
                <a:cs typeface="Tahoma"/>
              </a:rPr>
              <a:t>on </a:t>
            </a:r>
            <a:r>
              <a:rPr sz="2176" spc="175" dirty="0">
                <a:latin typeface="Tahoma"/>
                <a:cs typeface="Tahoma"/>
              </a:rPr>
              <a:t>each</a:t>
            </a:r>
            <a:r>
              <a:rPr sz="2176" spc="-284" dirty="0">
                <a:latin typeface="Tahoma"/>
                <a:cs typeface="Tahoma"/>
              </a:rPr>
              <a:t> </a:t>
            </a:r>
            <a:r>
              <a:rPr sz="2176" spc="103" dirty="0">
                <a:latin typeface="Tahoma"/>
                <a:cs typeface="Tahoma"/>
              </a:rPr>
              <a:t>layer.</a:t>
            </a:r>
            <a:endParaRPr lang="en-US" sz="2176" spc="103" dirty="0">
              <a:latin typeface="Tahoma"/>
              <a:cs typeface="Tahoma"/>
            </a:endParaRPr>
          </a:p>
          <a:p>
            <a:pPr marL="15356" marR="6142">
              <a:lnSpc>
                <a:spcPts val="2527"/>
              </a:lnSpc>
              <a:spcBef>
                <a:spcPts val="272"/>
              </a:spcBef>
            </a:pPr>
            <a:endParaRPr lang="en-US" sz="2176" spc="103" dirty="0">
              <a:latin typeface="Tahoma"/>
              <a:cs typeface="Tahoma"/>
            </a:endParaRPr>
          </a:p>
          <a:p>
            <a:pPr marL="15356" marR="371605">
              <a:lnSpc>
                <a:spcPts val="2527"/>
              </a:lnSpc>
              <a:spcBef>
                <a:spcPts val="272"/>
              </a:spcBef>
            </a:pPr>
            <a:r>
              <a:rPr lang="en-US" sz="2176" spc="151" dirty="0">
                <a:latin typeface="Tahoma"/>
                <a:cs typeface="Tahoma"/>
              </a:rPr>
              <a:t>These </a:t>
            </a:r>
            <a:r>
              <a:rPr lang="en-US" sz="2176" spc="145" dirty="0">
                <a:latin typeface="Tahoma"/>
                <a:cs typeface="Tahoma"/>
              </a:rPr>
              <a:t>are nonlinear  </a:t>
            </a:r>
            <a:r>
              <a:rPr lang="en-US" sz="2176" spc="138" dirty="0">
                <a:latin typeface="Tahoma"/>
                <a:cs typeface="Tahoma"/>
              </a:rPr>
              <a:t>functions </a:t>
            </a:r>
            <a:r>
              <a:rPr lang="en-US" sz="2176" spc="145" dirty="0">
                <a:latin typeface="Tahoma"/>
                <a:cs typeface="Tahoma"/>
              </a:rPr>
              <a:t>that</a:t>
            </a:r>
            <a:r>
              <a:rPr lang="en-US" sz="2176" spc="-163" dirty="0">
                <a:latin typeface="Tahoma"/>
                <a:cs typeface="Tahoma"/>
              </a:rPr>
              <a:t> </a:t>
            </a:r>
            <a:r>
              <a:rPr lang="en-US" sz="2176" spc="145" dirty="0">
                <a:latin typeface="Tahoma"/>
                <a:cs typeface="Tahoma"/>
              </a:rPr>
              <a:t>smooth,  </a:t>
            </a:r>
            <a:r>
              <a:rPr lang="en-US" sz="2176" spc="138" dirty="0">
                <a:latin typeface="Tahoma"/>
                <a:cs typeface="Tahoma"/>
              </a:rPr>
              <a:t>scale, </a:t>
            </a:r>
            <a:r>
              <a:rPr lang="en-US" sz="2176" spc="127" dirty="0">
                <a:latin typeface="Tahoma"/>
                <a:cs typeface="Tahoma"/>
              </a:rPr>
              <a:t>or</a:t>
            </a:r>
            <a:r>
              <a:rPr lang="en-US" sz="2176" spc="-138" dirty="0">
                <a:latin typeface="Tahoma"/>
                <a:cs typeface="Tahoma"/>
              </a:rPr>
              <a:t> </a:t>
            </a:r>
            <a:r>
              <a:rPr lang="en-US" sz="2176" spc="169" dirty="0">
                <a:latin typeface="Tahoma"/>
                <a:cs typeface="Tahoma"/>
              </a:rPr>
              <a:t>compress</a:t>
            </a:r>
            <a:endParaRPr lang="en-US" sz="2176" dirty="0">
              <a:latin typeface="Tahoma"/>
              <a:cs typeface="Tahoma"/>
            </a:endParaRPr>
          </a:p>
          <a:p>
            <a:pPr marL="15356">
              <a:lnSpc>
                <a:spcPts val="2454"/>
              </a:lnSpc>
            </a:pPr>
            <a:r>
              <a:rPr lang="en-US" sz="2176" spc="157" dirty="0">
                <a:latin typeface="Tahoma"/>
                <a:cs typeface="Tahoma"/>
              </a:rPr>
              <a:t>the </a:t>
            </a:r>
            <a:r>
              <a:rPr lang="en-US" sz="2176" spc="133" dirty="0">
                <a:latin typeface="Tahoma"/>
                <a:cs typeface="Tahoma"/>
              </a:rPr>
              <a:t>resulting </a:t>
            </a:r>
            <a:r>
              <a:rPr lang="en-US" sz="2176" spc="200" dirty="0">
                <a:latin typeface="Tahoma"/>
                <a:cs typeface="Tahoma"/>
              </a:rPr>
              <a:t>sum</a:t>
            </a:r>
            <a:r>
              <a:rPr lang="en-US" sz="2176" spc="-307" dirty="0">
                <a:latin typeface="Tahoma"/>
                <a:cs typeface="Tahoma"/>
              </a:rPr>
              <a:t> </a:t>
            </a:r>
            <a:r>
              <a:rPr lang="en-US" sz="2176" spc="145" dirty="0">
                <a:latin typeface="Tahoma"/>
                <a:cs typeface="Tahoma"/>
              </a:rPr>
              <a:t>values.</a:t>
            </a:r>
          </a:p>
          <a:p>
            <a:pPr marL="15356">
              <a:lnSpc>
                <a:spcPts val="2454"/>
              </a:lnSpc>
            </a:pPr>
            <a:endParaRPr lang="en-US" sz="2176" spc="145" dirty="0">
              <a:latin typeface="Tahoma"/>
              <a:cs typeface="Tahoma"/>
            </a:endParaRPr>
          </a:p>
          <a:p>
            <a:pPr marL="15356">
              <a:lnSpc>
                <a:spcPts val="2454"/>
              </a:lnSpc>
            </a:pPr>
            <a:r>
              <a:rPr lang="en-US" sz="2176" spc="145" dirty="0">
                <a:latin typeface="Tahoma"/>
                <a:cs typeface="Tahoma"/>
              </a:rPr>
              <a:t>Activation functions make the middle layers productive, separating features from each preceding layer. </a:t>
            </a:r>
          </a:p>
        </p:txBody>
      </p:sp>
      <p:sp>
        <p:nvSpPr>
          <p:cNvPr id="73" name="object 73"/>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118</a:t>
            </a:fld>
            <a:endParaRPr spc="302" dirty="0"/>
          </a:p>
        </p:txBody>
      </p:sp>
      <p:sp>
        <p:nvSpPr>
          <p:cNvPr id="70" name="object 70"/>
          <p:cNvSpPr txBox="1"/>
          <p:nvPr/>
        </p:nvSpPr>
        <p:spPr>
          <a:xfrm>
            <a:off x="5874950" y="2320025"/>
            <a:ext cx="1330525" cy="350340"/>
          </a:xfrm>
          <a:prstGeom prst="rect">
            <a:avLst/>
          </a:prstGeom>
        </p:spPr>
        <p:txBody>
          <a:bodyPr vert="horz" wrap="square" lIns="0" tIns="15355" rIns="0" bIns="0" rtlCol="0">
            <a:spAutoFit/>
          </a:bodyPr>
          <a:lstStyle/>
          <a:p>
            <a:pPr marL="15356">
              <a:spcBef>
                <a:spcPts val="121"/>
              </a:spcBef>
              <a:tabLst>
                <a:tab pos="1314437" algn="l"/>
              </a:tabLst>
            </a:pPr>
            <a:r>
              <a:rPr sz="2176" u="sng" dirty="0">
                <a:uFill>
                  <a:solidFill>
                    <a:srgbClr val="000000"/>
                  </a:solidFill>
                </a:uFill>
                <a:latin typeface="Times New Roman"/>
                <a:cs typeface="Times New Roman"/>
              </a:rPr>
              <a:t> 	</a:t>
            </a:r>
            <a:endParaRPr sz="2176">
              <a:latin typeface="Times New Roman"/>
              <a:cs typeface="Times New Roman"/>
            </a:endParaRPr>
          </a:p>
        </p:txBody>
      </p:sp>
      <p:sp>
        <p:nvSpPr>
          <p:cNvPr id="101" name="object 29">
            <a:extLst>
              <a:ext uri="{FF2B5EF4-FFF2-40B4-BE49-F238E27FC236}">
                <a16:creationId xmlns:a16="http://schemas.microsoft.com/office/drawing/2014/main" id="{AD737F72-254A-4CC8-860E-F1B3FB287A3E}"/>
              </a:ext>
            </a:extLst>
          </p:cNvPr>
          <p:cNvSpPr/>
          <p:nvPr/>
        </p:nvSpPr>
        <p:spPr>
          <a:xfrm>
            <a:off x="7378220" y="2148046"/>
            <a:ext cx="1196167" cy="1171599"/>
          </a:xfrm>
          <a:custGeom>
            <a:avLst/>
            <a:gdLst/>
            <a:ahLst/>
            <a:cxnLst/>
            <a:rect l="l" t="t" r="r" b="b"/>
            <a:pathLst>
              <a:path w="989329" h="969010">
                <a:moveTo>
                  <a:pt x="494030" y="0"/>
                </a:moveTo>
                <a:lnTo>
                  <a:pt x="543042" y="2146"/>
                </a:lnTo>
                <a:lnTo>
                  <a:pt x="590454" y="8467"/>
                </a:lnTo>
                <a:lnTo>
                  <a:pt x="636089" y="18788"/>
                </a:lnTo>
                <a:lnTo>
                  <a:pt x="679770" y="32934"/>
                </a:lnTo>
                <a:lnTo>
                  <a:pt x="721319" y="50730"/>
                </a:lnTo>
                <a:lnTo>
                  <a:pt x="760560" y="71999"/>
                </a:lnTo>
                <a:lnTo>
                  <a:pt x="797317" y="96568"/>
                </a:lnTo>
                <a:lnTo>
                  <a:pt x="831413" y="124260"/>
                </a:lnTo>
                <a:lnTo>
                  <a:pt x="862670" y="154901"/>
                </a:lnTo>
                <a:lnTo>
                  <a:pt x="890912" y="188315"/>
                </a:lnTo>
                <a:lnTo>
                  <a:pt x="915962" y="224327"/>
                </a:lnTo>
                <a:lnTo>
                  <a:pt x="937643" y="262762"/>
                </a:lnTo>
                <a:lnTo>
                  <a:pt x="955779" y="303443"/>
                </a:lnTo>
                <a:lnTo>
                  <a:pt x="970192" y="346197"/>
                </a:lnTo>
                <a:lnTo>
                  <a:pt x="980706" y="390848"/>
                </a:lnTo>
                <a:lnTo>
                  <a:pt x="987144" y="437221"/>
                </a:lnTo>
                <a:lnTo>
                  <a:pt x="989330" y="485139"/>
                </a:lnTo>
                <a:lnTo>
                  <a:pt x="987144" y="532847"/>
                </a:lnTo>
                <a:lnTo>
                  <a:pt x="980706" y="579033"/>
                </a:lnTo>
                <a:lnTo>
                  <a:pt x="970192" y="623521"/>
                </a:lnTo>
                <a:lnTo>
                  <a:pt x="955779" y="666133"/>
                </a:lnTo>
                <a:lnTo>
                  <a:pt x="937643" y="706694"/>
                </a:lnTo>
                <a:lnTo>
                  <a:pt x="915962" y="745026"/>
                </a:lnTo>
                <a:lnTo>
                  <a:pt x="890912" y="780952"/>
                </a:lnTo>
                <a:lnTo>
                  <a:pt x="862670" y="814296"/>
                </a:lnTo>
                <a:lnTo>
                  <a:pt x="831413" y="844881"/>
                </a:lnTo>
                <a:lnTo>
                  <a:pt x="797317" y="872530"/>
                </a:lnTo>
                <a:lnTo>
                  <a:pt x="760560" y="897065"/>
                </a:lnTo>
                <a:lnTo>
                  <a:pt x="721319" y="918312"/>
                </a:lnTo>
                <a:lnTo>
                  <a:pt x="679770" y="936091"/>
                </a:lnTo>
                <a:lnTo>
                  <a:pt x="636089" y="950228"/>
                </a:lnTo>
                <a:lnTo>
                  <a:pt x="590454" y="960544"/>
                </a:lnTo>
                <a:lnTo>
                  <a:pt x="543042" y="966864"/>
                </a:lnTo>
                <a:lnTo>
                  <a:pt x="494030" y="969009"/>
                </a:lnTo>
                <a:lnTo>
                  <a:pt x="445228" y="966864"/>
                </a:lnTo>
                <a:lnTo>
                  <a:pt x="398002" y="960544"/>
                </a:lnTo>
                <a:lnTo>
                  <a:pt x="352531" y="950228"/>
                </a:lnTo>
                <a:lnTo>
                  <a:pt x="308992" y="936091"/>
                </a:lnTo>
                <a:lnTo>
                  <a:pt x="267563" y="918312"/>
                </a:lnTo>
                <a:lnTo>
                  <a:pt x="228424" y="897065"/>
                </a:lnTo>
                <a:lnTo>
                  <a:pt x="191753" y="872530"/>
                </a:lnTo>
                <a:lnTo>
                  <a:pt x="157728" y="844881"/>
                </a:lnTo>
                <a:lnTo>
                  <a:pt x="126527" y="814296"/>
                </a:lnTo>
                <a:lnTo>
                  <a:pt x="98329" y="780952"/>
                </a:lnTo>
                <a:lnTo>
                  <a:pt x="73312" y="745026"/>
                </a:lnTo>
                <a:lnTo>
                  <a:pt x="51654" y="706694"/>
                </a:lnTo>
                <a:lnTo>
                  <a:pt x="33534" y="666133"/>
                </a:lnTo>
                <a:lnTo>
                  <a:pt x="19130" y="623521"/>
                </a:lnTo>
                <a:lnTo>
                  <a:pt x="8621" y="579033"/>
                </a:lnTo>
                <a:lnTo>
                  <a:pt x="2185" y="532847"/>
                </a:lnTo>
                <a:lnTo>
                  <a:pt x="0" y="485139"/>
                </a:lnTo>
                <a:lnTo>
                  <a:pt x="2185" y="437221"/>
                </a:lnTo>
                <a:lnTo>
                  <a:pt x="8621" y="390848"/>
                </a:lnTo>
                <a:lnTo>
                  <a:pt x="19130" y="346197"/>
                </a:lnTo>
                <a:lnTo>
                  <a:pt x="33534" y="303443"/>
                </a:lnTo>
                <a:lnTo>
                  <a:pt x="51654" y="262762"/>
                </a:lnTo>
                <a:lnTo>
                  <a:pt x="73312" y="224327"/>
                </a:lnTo>
                <a:lnTo>
                  <a:pt x="98329" y="188315"/>
                </a:lnTo>
                <a:lnTo>
                  <a:pt x="126527" y="154901"/>
                </a:lnTo>
                <a:lnTo>
                  <a:pt x="157728" y="124260"/>
                </a:lnTo>
                <a:lnTo>
                  <a:pt x="191753" y="96568"/>
                </a:lnTo>
                <a:lnTo>
                  <a:pt x="228424" y="71999"/>
                </a:lnTo>
                <a:lnTo>
                  <a:pt x="267563" y="50730"/>
                </a:lnTo>
                <a:lnTo>
                  <a:pt x="308992" y="32934"/>
                </a:lnTo>
                <a:lnTo>
                  <a:pt x="352531" y="18788"/>
                </a:lnTo>
                <a:lnTo>
                  <a:pt x="398002" y="8467"/>
                </a:lnTo>
                <a:lnTo>
                  <a:pt x="445228" y="2146"/>
                </a:lnTo>
                <a:lnTo>
                  <a:pt x="494030" y="0"/>
                </a:lnTo>
                <a:close/>
              </a:path>
            </a:pathLst>
          </a:custGeom>
          <a:ln w="3175">
            <a:solidFill>
              <a:srgbClr val="3364A3"/>
            </a:solidFill>
          </a:ln>
        </p:spPr>
        <p:txBody>
          <a:bodyPr wrap="square" lIns="0" tIns="0" rIns="0" bIns="0" rtlCol="0"/>
          <a:lstStyle/>
          <a:p>
            <a:endParaRPr sz="2176"/>
          </a:p>
        </p:txBody>
      </p:sp>
      <p:sp>
        <p:nvSpPr>
          <p:cNvPr id="102" name="object 30">
            <a:extLst>
              <a:ext uri="{FF2B5EF4-FFF2-40B4-BE49-F238E27FC236}">
                <a16:creationId xmlns:a16="http://schemas.microsoft.com/office/drawing/2014/main" id="{8E693E99-133F-47D5-B2E1-D913CB2944A2}"/>
              </a:ext>
            </a:extLst>
          </p:cNvPr>
          <p:cNvSpPr/>
          <p:nvPr/>
        </p:nvSpPr>
        <p:spPr>
          <a:xfrm>
            <a:off x="7378220" y="2148046"/>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3" name="object 31">
            <a:extLst>
              <a:ext uri="{FF2B5EF4-FFF2-40B4-BE49-F238E27FC236}">
                <a16:creationId xmlns:a16="http://schemas.microsoft.com/office/drawing/2014/main" id="{25FE5850-40A5-4A88-BF41-B062424C673D}"/>
              </a:ext>
            </a:extLst>
          </p:cNvPr>
          <p:cNvSpPr/>
          <p:nvPr/>
        </p:nvSpPr>
        <p:spPr>
          <a:xfrm>
            <a:off x="8575923" y="3321179"/>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4" name="object 32">
            <a:extLst>
              <a:ext uri="{FF2B5EF4-FFF2-40B4-BE49-F238E27FC236}">
                <a16:creationId xmlns:a16="http://schemas.microsoft.com/office/drawing/2014/main" id="{232A628D-4E6D-4840-BE45-D1E5D4D93F12}"/>
              </a:ext>
            </a:extLst>
          </p:cNvPr>
          <p:cNvSpPr txBox="1"/>
          <p:nvPr/>
        </p:nvSpPr>
        <p:spPr>
          <a:xfrm>
            <a:off x="7428893" y="2321605"/>
            <a:ext cx="1185418"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1</a:t>
            </a:r>
            <a:r>
              <a:rPr lang="en-US" sz="1451" spc="133" dirty="0">
                <a:latin typeface="Tahoma"/>
                <a:cs typeface="Tahoma"/>
              </a:rPr>
              <a:t>+</a:t>
            </a:r>
            <a:r>
              <a:rPr sz="1451" spc="133" dirty="0">
                <a:latin typeface="Tahoma"/>
                <a:cs typeface="Tahoma"/>
              </a:rPr>
              <a:t>255</a:t>
            </a:r>
            <a:r>
              <a:rPr sz="1451" spc="103" dirty="0">
                <a:latin typeface="Tahoma"/>
                <a:cs typeface="Tahoma"/>
              </a:rPr>
              <a:t>w</a:t>
            </a:r>
            <a:r>
              <a:rPr lang="en-US" sz="1270" spc="117" baseline="-31746" dirty="0">
                <a:latin typeface="Tahoma"/>
                <a:cs typeface="Tahoma"/>
              </a:rPr>
              <a:t>1</a:t>
            </a:r>
            <a:r>
              <a:rPr lang="en-US" sz="1400" spc="157" dirty="0">
                <a:latin typeface="Tahoma"/>
                <a:cs typeface="Tahoma"/>
              </a:rPr>
              <a:t>+</a:t>
            </a:r>
            <a:endParaRPr lang="en-US" sz="1270" spc="117" baseline="-31746" dirty="0">
              <a:latin typeface="Tahoma"/>
              <a:cs typeface="Tahoma"/>
            </a:endParaRPr>
          </a:p>
          <a:p>
            <a:pPr algn="ctr">
              <a:spcBef>
                <a:spcPts val="290"/>
              </a:spcBef>
            </a:pP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2</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3</a:t>
            </a:r>
            <a:endParaRPr lang="en-US" sz="1270" baseline="-31746" dirty="0">
              <a:latin typeface="Tahoma"/>
              <a:cs typeface="Tahoma"/>
            </a:endParaRPr>
          </a:p>
        </p:txBody>
      </p:sp>
      <p:sp>
        <p:nvSpPr>
          <p:cNvPr id="105" name="object 33">
            <a:extLst>
              <a:ext uri="{FF2B5EF4-FFF2-40B4-BE49-F238E27FC236}">
                <a16:creationId xmlns:a16="http://schemas.microsoft.com/office/drawing/2014/main" id="{C67DDE61-700F-41BB-A2EF-509BC6F79C35}"/>
              </a:ext>
            </a:extLst>
          </p:cNvPr>
          <p:cNvSpPr/>
          <p:nvPr/>
        </p:nvSpPr>
        <p:spPr>
          <a:xfrm>
            <a:off x="7378220" y="3480873"/>
            <a:ext cx="1196167" cy="1171599"/>
          </a:xfrm>
          <a:custGeom>
            <a:avLst/>
            <a:gdLst/>
            <a:ahLst/>
            <a:cxnLst/>
            <a:rect l="l" t="t" r="r" b="b"/>
            <a:pathLst>
              <a:path w="989329" h="969010">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69"/>
                </a:lnTo>
                <a:lnTo>
                  <a:pt x="987144" y="531590"/>
                </a:lnTo>
                <a:lnTo>
                  <a:pt x="980706" y="577812"/>
                </a:lnTo>
                <a:lnTo>
                  <a:pt x="970192" y="622356"/>
                </a:lnTo>
                <a:lnTo>
                  <a:pt x="955779" y="665041"/>
                </a:lnTo>
                <a:lnTo>
                  <a:pt x="937643" y="705689"/>
                </a:lnTo>
                <a:lnTo>
                  <a:pt x="915962" y="744119"/>
                </a:lnTo>
                <a:lnTo>
                  <a:pt x="890912" y="780151"/>
                </a:lnTo>
                <a:lnTo>
                  <a:pt x="862670" y="813605"/>
                </a:lnTo>
                <a:lnTo>
                  <a:pt x="831413" y="844302"/>
                </a:lnTo>
                <a:lnTo>
                  <a:pt x="797317" y="872061"/>
                </a:lnTo>
                <a:lnTo>
                  <a:pt x="760560" y="896702"/>
                </a:lnTo>
                <a:lnTo>
                  <a:pt x="721319" y="918047"/>
                </a:lnTo>
                <a:lnTo>
                  <a:pt x="679770" y="935914"/>
                </a:lnTo>
                <a:lnTo>
                  <a:pt x="636089" y="950123"/>
                </a:lnTo>
                <a:lnTo>
                  <a:pt x="590454" y="960496"/>
                </a:lnTo>
                <a:lnTo>
                  <a:pt x="543042" y="966851"/>
                </a:lnTo>
                <a:lnTo>
                  <a:pt x="494030" y="969009"/>
                </a:lnTo>
                <a:lnTo>
                  <a:pt x="445228" y="966851"/>
                </a:lnTo>
                <a:lnTo>
                  <a:pt x="398002" y="960496"/>
                </a:lnTo>
                <a:lnTo>
                  <a:pt x="352531" y="950123"/>
                </a:lnTo>
                <a:lnTo>
                  <a:pt x="308992" y="935914"/>
                </a:lnTo>
                <a:lnTo>
                  <a:pt x="267563" y="918047"/>
                </a:lnTo>
                <a:lnTo>
                  <a:pt x="228424" y="896702"/>
                </a:lnTo>
                <a:lnTo>
                  <a:pt x="191753" y="872061"/>
                </a:lnTo>
                <a:lnTo>
                  <a:pt x="157728" y="844302"/>
                </a:lnTo>
                <a:lnTo>
                  <a:pt x="126527" y="813605"/>
                </a:lnTo>
                <a:lnTo>
                  <a:pt x="98329" y="780151"/>
                </a:lnTo>
                <a:lnTo>
                  <a:pt x="73312" y="744119"/>
                </a:lnTo>
                <a:lnTo>
                  <a:pt x="51654" y="705689"/>
                </a:lnTo>
                <a:lnTo>
                  <a:pt x="33534" y="665041"/>
                </a:lnTo>
                <a:lnTo>
                  <a:pt x="19130" y="622356"/>
                </a:lnTo>
                <a:lnTo>
                  <a:pt x="8621" y="577812"/>
                </a:lnTo>
                <a:lnTo>
                  <a:pt x="2185" y="531590"/>
                </a:lnTo>
                <a:lnTo>
                  <a:pt x="0" y="483869"/>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a:p>
        </p:txBody>
      </p:sp>
      <p:sp>
        <p:nvSpPr>
          <p:cNvPr id="106" name="object 34">
            <a:extLst>
              <a:ext uri="{FF2B5EF4-FFF2-40B4-BE49-F238E27FC236}">
                <a16:creationId xmlns:a16="http://schemas.microsoft.com/office/drawing/2014/main" id="{B59097AD-9BB0-429A-9356-34BAC5FFA1C7}"/>
              </a:ext>
            </a:extLst>
          </p:cNvPr>
          <p:cNvSpPr/>
          <p:nvPr/>
        </p:nvSpPr>
        <p:spPr>
          <a:xfrm>
            <a:off x="7378220" y="34808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7" name="object 35">
            <a:extLst>
              <a:ext uri="{FF2B5EF4-FFF2-40B4-BE49-F238E27FC236}">
                <a16:creationId xmlns:a16="http://schemas.microsoft.com/office/drawing/2014/main" id="{EBF4E47F-1234-445D-B401-FA6F5B5D73E3}"/>
              </a:ext>
            </a:extLst>
          </p:cNvPr>
          <p:cNvSpPr/>
          <p:nvPr/>
        </p:nvSpPr>
        <p:spPr>
          <a:xfrm>
            <a:off x="8575923" y="4652473"/>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08" name="object 36">
            <a:extLst>
              <a:ext uri="{FF2B5EF4-FFF2-40B4-BE49-F238E27FC236}">
                <a16:creationId xmlns:a16="http://schemas.microsoft.com/office/drawing/2014/main" id="{CE3F59CC-2C8E-4D63-93EC-196640B31558}"/>
              </a:ext>
            </a:extLst>
          </p:cNvPr>
          <p:cNvSpPr/>
          <p:nvPr/>
        </p:nvSpPr>
        <p:spPr>
          <a:xfrm>
            <a:off x="7378220" y="4847483"/>
            <a:ext cx="1196167" cy="1170063"/>
          </a:xfrm>
          <a:custGeom>
            <a:avLst/>
            <a:gdLst/>
            <a:ahLst/>
            <a:cxnLst/>
            <a:rect l="l" t="t" r="r" b="b"/>
            <a:pathLst>
              <a:path w="989329" h="967739">
                <a:moveTo>
                  <a:pt x="494030" y="0"/>
                </a:moveTo>
                <a:lnTo>
                  <a:pt x="543042" y="2145"/>
                </a:lnTo>
                <a:lnTo>
                  <a:pt x="590454" y="8465"/>
                </a:lnTo>
                <a:lnTo>
                  <a:pt x="636089" y="18781"/>
                </a:lnTo>
                <a:lnTo>
                  <a:pt x="679770" y="32918"/>
                </a:lnTo>
                <a:lnTo>
                  <a:pt x="721319" y="50697"/>
                </a:lnTo>
                <a:lnTo>
                  <a:pt x="760560" y="71944"/>
                </a:lnTo>
                <a:lnTo>
                  <a:pt x="797317" y="96479"/>
                </a:lnTo>
                <a:lnTo>
                  <a:pt x="831413" y="124128"/>
                </a:lnTo>
                <a:lnTo>
                  <a:pt x="862670" y="154713"/>
                </a:lnTo>
                <a:lnTo>
                  <a:pt x="890912" y="188057"/>
                </a:lnTo>
                <a:lnTo>
                  <a:pt x="915962" y="223983"/>
                </a:lnTo>
                <a:lnTo>
                  <a:pt x="937643" y="262315"/>
                </a:lnTo>
                <a:lnTo>
                  <a:pt x="955779" y="302876"/>
                </a:lnTo>
                <a:lnTo>
                  <a:pt x="970192" y="345488"/>
                </a:lnTo>
                <a:lnTo>
                  <a:pt x="980706" y="389976"/>
                </a:lnTo>
                <a:lnTo>
                  <a:pt x="987144" y="436162"/>
                </a:lnTo>
                <a:lnTo>
                  <a:pt x="989330" y="483870"/>
                </a:lnTo>
                <a:lnTo>
                  <a:pt x="987144" y="531577"/>
                </a:lnTo>
                <a:lnTo>
                  <a:pt x="980706" y="577763"/>
                </a:lnTo>
                <a:lnTo>
                  <a:pt x="970192" y="622251"/>
                </a:lnTo>
                <a:lnTo>
                  <a:pt x="955779" y="664863"/>
                </a:lnTo>
                <a:lnTo>
                  <a:pt x="937643" y="705424"/>
                </a:lnTo>
                <a:lnTo>
                  <a:pt x="915962" y="743756"/>
                </a:lnTo>
                <a:lnTo>
                  <a:pt x="890912" y="779682"/>
                </a:lnTo>
                <a:lnTo>
                  <a:pt x="862670" y="813026"/>
                </a:lnTo>
                <a:lnTo>
                  <a:pt x="831413" y="843611"/>
                </a:lnTo>
                <a:lnTo>
                  <a:pt x="797317" y="871260"/>
                </a:lnTo>
                <a:lnTo>
                  <a:pt x="760560" y="895795"/>
                </a:lnTo>
                <a:lnTo>
                  <a:pt x="721319" y="917042"/>
                </a:lnTo>
                <a:lnTo>
                  <a:pt x="679770" y="934821"/>
                </a:lnTo>
                <a:lnTo>
                  <a:pt x="636089" y="948958"/>
                </a:lnTo>
                <a:lnTo>
                  <a:pt x="590454" y="959274"/>
                </a:lnTo>
                <a:lnTo>
                  <a:pt x="543042" y="965594"/>
                </a:lnTo>
                <a:lnTo>
                  <a:pt x="494030" y="967740"/>
                </a:lnTo>
                <a:lnTo>
                  <a:pt x="445228" y="965594"/>
                </a:lnTo>
                <a:lnTo>
                  <a:pt x="398002" y="959274"/>
                </a:lnTo>
                <a:lnTo>
                  <a:pt x="352531" y="948958"/>
                </a:lnTo>
                <a:lnTo>
                  <a:pt x="308992" y="934821"/>
                </a:lnTo>
                <a:lnTo>
                  <a:pt x="267563" y="917042"/>
                </a:lnTo>
                <a:lnTo>
                  <a:pt x="228424" y="895795"/>
                </a:lnTo>
                <a:lnTo>
                  <a:pt x="191753" y="871260"/>
                </a:lnTo>
                <a:lnTo>
                  <a:pt x="157728" y="843611"/>
                </a:lnTo>
                <a:lnTo>
                  <a:pt x="126527" y="813026"/>
                </a:lnTo>
                <a:lnTo>
                  <a:pt x="98329" y="779682"/>
                </a:lnTo>
                <a:lnTo>
                  <a:pt x="73312" y="743756"/>
                </a:lnTo>
                <a:lnTo>
                  <a:pt x="51654" y="705424"/>
                </a:lnTo>
                <a:lnTo>
                  <a:pt x="33534" y="664863"/>
                </a:lnTo>
                <a:lnTo>
                  <a:pt x="19130" y="622251"/>
                </a:lnTo>
                <a:lnTo>
                  <a:pt x="8621" y="577763"/>
                </a:lnTo>
                <a:lnTo>
                  <a:pt x="2185" y="531577"/>
                </a:lnTo>
                <a:lnTo>
                  <a:pt x="0" y="483870"/>
                </a:lnTo>
                <a:lnTo>
                  <a:pt x="2185" y="436162"/>
                </a:lnTo>
                <a:lnTo>
                  <a:pt x="8621" y="389976"/>
                </a:lnTo>
                <a:lnTo>
                  <a:pt x="19130" y="345488"/>
                </a:lnTo>
                <a:lnTo>
                  <a:pt x="33534" y="302876"/>
                </a:lnTo>
                <a:lnTo>
                  <a:pt x="51654" y="262315"/>
                </a:lnTo>
                <a:lnTo>
                  <a:pt x="73312" y="223983"/>
                </a:lnTo>
                <a:lnTo>
                  <a:pt x="98329" y="188057"/>
                </a:lnTo>
                <a:lnTo>
                  <a:pt x="126527" y="154713"/>
                </a:lnTo>
                <a:lnTo>
                  <a:pt x="157728" y="124128"/>
                </a:lnTo>
                <a:lnTo>
                  <a:pt x="191753" y="96479"/>
                </a:lnTo>
                <a:lnTo>
                  <a:pt x="228424" y="71944"/>
                </a:lnTo>
                <a:lnTo>
                  <a:pt x="267563" y="50697"/>
                </a:lnTo>
                <a:lnTo>
                  <a:pt x="308992" y="32918"/>
                </a:lnTo>
                <a:lnTo>
                  <a:pt x="352531" y="18781"/>
                </a:lnTo>
                <a:lnTo>
                  <a:pt x="398002" y="8465"/>
                </a:lnTo>
                <a:lnTo>
                  <a:pt x="445228" y="2145"/>
                </a:lnTo>
                <a:lnTo>
                  <a:pt x="494030" y="0"/>
                </a:lnTo>
                <a:close/>
              </a:path>
            </a:pathLst>
          </a:custGeom>
          <a:ln w="3175">
            <a:solidFill>
              <a:srgbClr val="3364A3"/>
            </a:solidFill>
          </a:ln>
        </p:spPr>
        <p:txBody>
          <a:bodyPr wrap="square" lIns="0" tIns="0" rIns="0" bIns="0" rtlCol="0"/>
          <a:lstStyle/>
          <a:p>
            <a:endParaRPr sz="2176" dirty="0"/>
          </a:p>
        </p:txBody>
      </p:sp>
      <p:sp>
        <p:nvSpPr>
          <p:cNvPr id="109" name="object 37">
            <a:extLst>
              <a:ext uri="{FF2B5EF4-FFF2-40B4-BE49-F238E27FC236}">
                <a16:creationId xmlns:a16="http://schemas.microsoft.com/office/drawing/2014/main" id="{57222790-8D44-477E-9C62-0B80342CC389}"/>
              </a:ext>
            </a:extLst>
          </p:cNvPr>
          <p:cNvSpPr/>
          <p:nvPr/>
        </p:nvSpPr>
        <p:spPr>
          <a:xfrm>
            <a:off x="7378220" y="48474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0" name="object 38">
            <a:extLst>
              <a:ext uri="{FF2B5EF4-FFF2-40B4-BE49-F238E27FC236}">
                <a16:creationId xmlns:a16="http://schemas.microsoft.com/office/drawing/2014/main" id="{134167D6-7E4B-475A-8141-05C54E91D4B2}"/>
              </a:ext>
            </a:extLst>
          </p:cNvPr>
          <p:cNvSpPr/>
          <p:nvPr/>
        </p:nvSpPr>
        <p:spPr>
          <a:xfrm>
            <a:off x="8575923" y="6019082"/>
            <a:ext cx="0" cy="0"/>
          </a:xfrm>
          <a:custGeom>
            <a:avLst/>
            <a:gdLst/>
            <a:ahLst/>
            <a:cxnLst/>
            <a:rect l="l" t="t" r="r" b="b"/>
            <a:pathLst>
              <a:path>
                <a:moveTo>
                  <a:pt x="0" y="0"/>
                </a:moveTo>
                <a:lnTo>
                  <a:pt x="0" y="0"/>
                </a:lnTo>
              </a:path>
            </a:pathLst>
          </a:custGeom>
          <a:ln w="3175">
            <a:solidFill>
              <a:srgbClr val="3364A3"/>
            </a:solidFill>
          </a:ln>
        </p:spPr>
        <p:txBody>
          <a:bodyPr wrap="square" lIns="0" tIns="0" rIns="0" bIns="0" rtlCol="0"/>
          <a:lstStyle/>
          <a:p>
            <a:endParaRPr sz="2176"/>
          </a:p>
        </p:txBody>
      </p:sp>
      <p:sp>
        <p:nvSpPr>
          <p:cNvPr id="111" name="object 42">
            <a:extLst>
              <a:ext uri="{FF2B5EF4-FFF2-40B4-BE49-F238E27FC236}">
                <a16:creationId xmlns:a16="http://schemas.microsoft.com/office/drawing/2014/main" id="{B3EB16BE-F794-4B96-A0E2-1FCECC496538}"/>
              </a:ext>
            </a:extLst>
          </p:cNvPr>
          <p:cNvSpPr/>
          <p:nvPr/>
        </p:nvSpPr>
        <p:spPr>
          <a:xfrm>
            <a:off x="7161712" y="4872051"/>
            <a:ext cx="132054" cy="170442"/>
          </a:xfrm>
          <a:custGeom>
            <a:avLst/>
            <a:gdLst/>
            <a:ahLst/>
            <a:cxnLst/>
            <a:rect l="l" t="t" r="r" b="b"/>
            <a:pathLst>
              <a:path w="109220" h="140970">
                <a:moveTo>
                  <a:pt x="78739" y="0"/>
                </a:moveTo>
                <a:lnTo>
                  <a:pt x="0" y="46990"/>
                </a:lnTo>
                <a:lnTo>
                  <a:pt x="109219" y="140969"/>
                </a:lnTo>
                <a:lnTo>
                  <a:pt x="78739" y="0"/>
                </a:lnTo>
                <a:close/>
              </a:path>
            </a:pathLst>
          </a:custGeom>
          <a:solidFill>
            <a:srgbClr val="000000"/>
          </a:solidFill>
        </p:spPr>
        <p:txBody>
          <a:bodyPr wrap="square" lIns="0" tIns="0" rIns="0" bIns="0" rtlCol="0"/>
          <a:lstStyle/>
          <a:p>
            <a:endParaRPr sz="2176"/>
          </a:p>
        </p:txBody>
      </p:sp>
      <p:sp>
        <p:nvSpPr>
          <p:cNvPr id="112" name="object 64">
            <a:extLst>
              <a:ext uri="{FF2B5EF4-FFF2-40B4-BE49-F238E27FC236}">
                <a16:creationId xmlns:a16="http://schemas.microsoft.com/office/drawing/2014/main" id="{73C1BDB0-5F59-4A9F-87E2-E462597D64B5}"/>
              </a:ext>
            </a:extLst>
          </p:cNvPr>
          <p:cNvSpPr txBox="1"/>
          <p:nvPr/>
        </p:nvSpPr>
        <p:spPr>
          <a:xfrm>
            <a:off x="7226203" y="4681648"/>
            <a:ext cx="132822" cy="209393"/>
          </a:xfrm>
          <a:prstGeom prst="rect">
            <a:avLst/>
          </a:prstGeom>
        </p:spPr>
        <p:txBody>
          <a:bodyPr vert="horz" wrap="square" lIns="0" tIns="13820" rIns="0" bIns="0" rtlCol="0">
            <a:spAutoFit/>
          </a:bodyPr>
          <a:lstStyle/>
          <a:p>
            <a:pPr marL="15356">
              <a:spcBef>
                <a:spcPts val="109"/>
              </a:spcBef>
            </a:pPr>
            <a:r>
              <a:rPr sz="1270" spc="103" dirty="0">
                <a:latin typeface="Tahoma"/>
                <a:cs typeface="Tahoma"/>
              </a:rPr>
              <a:t>7</a:t>
            </a:r>
            <a:endParaRPr sz="1270">
              <a:latin typeface="Tahoma"/>
              <a:cs typeface="Tahoma"/>
            </a:endParaRPr>
          </a:p>
        </p:txBody>
      </p:sp>
      <p:sp>
        <p:nvSpPr>
          <p:cNvPr id="113" name="object 69">
            <a:extLst>
              <a:ext uri="{FF2B5EF4-FFF2-40B4-BE49-F238E27FC236}">
                <a16:creationId xmlns:a16="http://schemas.microsoft.com/office/drawing/2014/main" id="{0997C7D4-9968-4B6A-A217-49FCB6CE7DD1}"/>
              </a:ext>
            </a:extLst>
          </p:cNvPr>
          <p:cNvSpPr txBox="1"/>
          <p:nvPr/>
        </p:nvSpPr>
        <p:spPr>
          <a:xfrm>
            <a:off x="7423519" y="3682364"/>
            <a:ext cx="1163921" cy="799461"/>
          </a:xfrm>
          <a:prstGeom prst="rect">
            <a:avLst/>
          </a:prstGeom>
        </p:spPr>
        <p:txBody>
          <a:bodyPr vert="horz" wrap="square" lIns="0" tIns="52208" rIns="0" bIns="0" rtlCol="0">
            <a:spAutoFit/>
          </a:bodyPr>
          <a:lstStyle/>
          <a:p>
            <a:pPr algn="ctr">
              <a:spcBef>
                <a:spcPts val="411"/>
              </a:spcBef>
            </a:pPr>
            <a:r>
              <a:rPr lang="en-US" sz="1451" spc="103" dirty="0">
                <a:latin typeface="Tahoma"/>
                <a:cs typeface="Tahoma"/>
              </a:rPr>
              <a:t>b</a:t>
            </a:r>
            <a:r>
              <a:rPr lang="en-US" sz="1270" spc="117" baseline="-31746" dirty="0">
                <a:latin typeface="Tahoma"/>
                <a:cs typeface="Tahoma"/>
              </a:rPr>
              <a:t>2</a:t>
            </a:r>
            <a:r>
              <a:rPr lang="en-US" sz="1451" spc="133" dirty="0">
                <a:latin typeface="Tahoma"/>
                <a:cs typeface="Tahoma"/>
              </a:rPr>
              <a:t>+ </a:t>
            </a:r>
            <a:r>
              <a:rPr sz="1451" spc="133" dirty="0">
                <a:latin typeface="Tahoma"/>
                <a:cs typeface="Tahoma"/>
              </a:rPr>
              <a:t>255</a:t>
            </a:r>
            <a:r>
              <a:rPr sz="1451" spc="103" dirty="0">
                <a:latin typeface="Tahoma"/>
                <a:cs typeface="Tahoma"/>
              </a:rPr>
              <a:t>w</a:t>
            </a:r>
            <a:r>
              <a:rPr sz="1270" spc="117" baseline="-31746" dirty="0">
                <a:latin typeface="Tahoma"/>
                <a:cs typeface="Tahoma"/>
              </a:rPr>
              <a:t>4</a:t>
            </a:r>
            <a:r>
              <a:rPr sz="1451" spc="157" dirty="0">
                <a:latin typeface="Tahoma"/>
                <a:cs typeface="Tahoma"/>
              </a:rPr>
              <a:t>+</a:t>
            </a:r>
            <a:endParaRPr sz="1451" dirty="0">
              <a:latin typeface="Tahoma"/>
              <a:cs typeface="Tahoma"/>
            </a:endParaRPr>
          </a:p>
          <a:p>
            <a:pPr algn="ctr">
              <a:spcBef>
                <a:spcPts val="290"/>
              </a:spcBef>
            </a:pPr>
            <a:r>
              <a:rPr sz="1451" spc="133" dirty="0">
                <a:latin typeface="Tahoma"/>
                <a:cs typeface="Tahoma"/>
              </a:rPr>
              <a:t>204</a:t>
            </a:r>
            <a:r>
              <a:rPr sz="1451" spc="109" dirty="0">
                <a:latin typeface="Tahoma"/>
                <a:cs typeface="Tahoma"/>
              </a:rPr>
              <a:t>w</a:t>
            </a:r>
            <a:r>
              <a:rPr sz="1270" spc="117" baseline="-31746" dirty="0">
                <a:latin typeface="Tahoma"/>
                <a:cs typeface="Tahoma"/>
              </a:rPr>
              <a:t>5</a:t>
            </a:r>
            <a:r>
              <a:rPr sz="1451" spc="157" dirty="0">
                <a:latin typeface="Tahoma"/>
                <a:cs typeface="Tahoma"/>
              </a:rPr>
              <a:t>+</a:t>
            </a:r>
            <a:endParaRPr sz="1451" dirty="0">
              <a:latin typeface="Tahoma"/>
              <a:cs typeface="Tahoma"/>
            </a:endParaRPr>
          </a:p>
          <a:p>
            <a:pPr marL="58351" algn="ctr">
              <a:spcBef>
                <a:spcPts val="290"/>
              </a:spcBef>
            </a:pPr>
            <a:r>
              <a:rPr sz="1451" spc="115" dirty="0">
                <a:latin typeface="Tahoma"/>
                <a:cs typeface="Tahoma"/>
              </a:rPr>
              <a:t>204w</a:t>
            </a:r>
            <a:r>
              <a:rPr sz="1270" spc="172" baseline="-31746" dirty="0">
                <a:latin typeface="Tahoma"/>
                <a:cs typeface="Tahoma"/>
              </a:rPr>
              <a:t>6</a:t>
            </a:r>
            <a:endParaRPr sz="1270" baseline="-31746" dirty="0">
              <a:latin typeface="Tahoma"/>
              <a:cs typeface="Tahoma"/>
            </a:endParaRPr>
          </a:p>
        </p:txBody>
      </p:sp>
      <p:sp>
        <p:nvSpPr>
          <p:cNvPr id="114" name="object 70">
            <a:extLst>
              <a:ext uri="{FF2B5EF4-FFF2-40B4-BE49-F238E27FC236}">
                <a16:creationId xmlns:a16="http://schemas.microsoft.com/office/drawing/2014/main" id="{B568161C-EC32-480A-BF94-C1769815F3CB}"/>
              </a:ext>
            </a:extLst>
          </p:cNvPr>
          <p:cNvSpPr txBox="1"/>
          <p:nvPr/>
        </p:nvSpPr>
        <p:spPr>
          <a:xfrm>
            <a:off x="7517949" y="5034817"/>
            <a:ext cx="1090218" cy="910878"/>
          </a:xfrm>
          <a:prstGeom prst="rect">
            <a:avLst/>
          </a:prstGeom>
        </p:spPr>
        <p:txBody>
          <a:bodyPr vert="horz" wrap="square" lIns="0" tIns="15355" rIns="0" bIns="0" rtlCol="0">
            <a:spAutoFit/>
          </a:bodyPr>
          <a:lstStyle/>
          <a:p>
            <a:pPr marR="162001" algn="ctr">
              <a:lnSpc>
                <a:spcPts val="979"/>
              </a:lnSpc>
              <a:spcBef>
                <a:spcPts val="109"/>
              </a:spcBef>
            </a:pPr>
            <a:r>
              <a:rPr lang="en-US" sz="1451" spc="103" dirty="0">
                <a:latin typeface="Tahoma"/>
                <a:cs typeface="Tahoma"/>
              </a:rPr>
              <a:t>b</a:t>
            </a:r>
            <a:r>
              <a:rPr lang="en-US" sz="1270" spc="117" baseline="-31746" dirty="0">
                <a:latin typeface="Tahoma"/>
                <a:cs typeface="Tahoma"/>
              </a:rPr>
              <a:t>3</a:t>
            </a:r>
            <a:r>
              <a:rPr lang="en-US" sz="1451" spc="133" dirty="0">
                <a:latin typeface="Tahoma"/>
                <a:cs typeface="Tahoma"/>
              </a:rPr>
              <a:t>+</a:t>
            </a:r>
            <a:r>
              <a:rPr lang="en-US" sz="1451" spc="127" dirty="0">
                <a:latin typeface="Tahoma"/>
                <a:cs typeface="Tahoma"/>
              </a:rPr>
              <a:t>2</a:t>
            </a:r>
            <a:r>
              <a:rPr sz="1451" spc="127" dirty="0">
                <a:latin typeface="Tahoma"/>
                <a:cs typeface="Tahoma"/>
              </a:rPr>
              <a:t>55</a:t>
            </a:r>
            <a:r>
              <a:rPr lang="en-US" sz="846" spc="67" dirty="0">
                <a:latin typeface="Tahoma"/>
                <a:cs typeface="Tahoma"/>
              </a:rPr>
              <a:t>7</a:t>
            </a:r>
            <a:r>
              <a:rPr lang="en-US" sz="1451" spc="133" dirty="0">
                <a:latin typeface="Tahoma"/>
                <a:cs typeface="Tahoma"/>
              </a:rPr>
              <a:t>+</a:t>
            </a:r>
          </a:p>
          <a:p>
            <a:pPr marR="162001" algn="ctr">
              <a:lnSpc>
                <a:spcPts val="979"/>
              </a:lnSpc>
              <a:spcBef>
                <a:spcPts val="109"/>
              </a:spcBef>
            </a:pPr>
            <a:r>
              <a:rPr lang="en-US" sz="1451" spc="133" dirty="0">
                <a:latin typeface="Tahoma"/>
                <a:cs typeface="Tahoma"/>
              </a:rPr>
              <a:t/>
            </a:r>
            <a:br>
              <a:rPr lang="en-US" sz="1451" spc="133" dirty="0">
                <a:latin typeface="Tahoma"/>
                <a:cs typeface="Tahoma"/>
              </a:rPr>
            </a:br>
            <a:r>
              <a:rPr lang="en-US" sz="1451" spc="133" dirty="0">
                <a:latin typeface="Tahoma"/>
                <a:cs typeface="Tahoma"/>
              </a:rPr>
              <a:t>204</a:t>
            </a:r>
            <a:r>
              <a:rPr lang="en-US" sz="1451" spc="109" dirty="0">
                <a:latin typeface="Tahoma"/>
                <a:cs typeface="Tahoma"/>
              </a:rPr>
              <a:t>w</a:t>
            </a:r>
            <a:r>
              <a:rPr lang="en-US" sz="1270" spc="117" baseline="-31746" dirty="0">
                <a:latin typeface="Tahoma"/>
                <a:cs typeface="Tahoma"/>
              </a:rPr>
              <a:t>8</a:t>
            </a:r>
            <a:r>
              <a:rPr lang="en-US" sz="1451" spc="157" dirty="0">
                <a:latin typeface="Tahoma"/>
                <a:cs typeface="Tahoma"/>
              </a:rPr>
              <a:t>+</a:t>
            </a:r>
            <a:endParaRPr lang="en-US" sz="1451" dirty="0">
              <a:latin typeface="Tahoma"/>
              <a:cs typeface="Tahoma"/>
            </a:endParaRPr>
          </a:p>
          <a:p>
            <a:pPr marL="58351" algn="ctr">
              <a:spcBef>
                <a:spcPts val="290"/>
              </a:spcBef>
            </a:pPr>
            <a:r>
              <a:rPr lang="en-US" sz="1451" spc="115" dirty="0">
                <a:latin typeface="Tahoma"/>
                <a:cs typeface="Tahoma"/>
              </a:rPr>
              <a:t>204w</a:t>
            </a:r>
            <a:r>
              <a:rPr lang="en-US" sz="1270" spc="172" baseline="-31746" dirty="0">
                <a:latin typeface="Tahoma"/>
                <a:cs typeface="Tahoma"/>
              </a:rPr>
              <a:t>9</a:t>
            </a:r>
            <a:endParaRPr lang="en-US" sz="1270" baseline="-31746" dirty="0">
              <a:latin typeface="Tahoma"/>
              <a:cs typeface="Tahoma"/>
            </a:endParaRPr>
          </a:p>
          <a:p>
            <a:pPr marL="15356" algn="ctr">
              <a:spcBef>
                <a:spcPts val="121"/>
              </a:spcBef>
            </a:pPr>
            <a:endParaRPr sz="1451" dirty="0">
              <a:latin typeface="Tahoma"/>
              <a:cs typeface="Tahoma"/>
            </a:endParaRPr>
          </a:p>
        </p:txBody>
      </p:sp>
      <p:sp>
        <p:nvSpPr>
          <p:cNvPr id="115" name="object 63">
            <a:extLst>
              <a:ext uri="{FF2B5EF4-FFF2-40B4-BE49-F238E27FC236}">
                <a16:creationId xmlns:a16="http://schemas.microsoft.com/office/drawing/2014/main" id="{6978495A-61A5-424B-A64C-75C527636D82}"/>
              </a:ext>
            </a:extLst>
          </p:cNvPr>
          <p:cNvSpPr txBox="1"/>
          <p:nvPr/>
        </p:nvSpPr>
        <p:spPr>
          <a:xfrm>
            <a:off x="7373615" y="1851691"/>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0"/>
              </a:spcBef>
            </a:pPr>
            <a:endParaRPr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sz="1330" spc="91" dirty="0">
                <a:latin typeface="Tahoma"/>
                <a:cs typeface="Tahoma"/>
              </a:rPr>
              <a:t>  </a:t>
            </a:r>
            <a:r>
              <a:rPr lang="en-US" sz="1330" spc="103" dirty="0">
                <a:latin typeface="Tahoma"/>
                <a:cs typeface="Tahoma"/>
              </a:rPr>
              <a:t> </a:t>
            </a:r>
            <a:endParaRPr sz="1330" dirty="0">
              <a:latin typeface="Tahoma"/>
              <a:cs typeface="Tahoma"/>
            </a:endParaRPr>
          </a:p>
          <a:p>
            <a:pPr>
              <a:lnSpc>
                <a:spcPct val="100000"/>
              </a:lnSpc>
            </a:pPr>
            <a:endParaRPr sz="1572" dirty="0">
              <a:latin typeface="Times New Roman"/>
              <a:cs typeface="Times New Roman"/>
            </a:endParaRPr>
          </a:p>
          <a:p>
            <a:pPr>
              <a:lnSpc>
                <a:spcPct val="100000"/>
              </a:lnSpc>
            </a:pPr>
            <a:endParaRPr sz="1572" dirty="0">
              <a:latin typeface="Times New Roman"/>
              <a:cs typeface="Times New Roman"/>
            </a:endParaRPr>
          </a:p>
          <a:p>
            <a:pPr>
              <a:spcBef>
                <a:spcPts val="6"/>
              </a:spcBef>
            </a:pPr>
            <a:endParaRPr sz="2176" dirty="0">
              <a:latin typeface="Times New Roman"/>
              <a:cs typeface="Times New Roman"/>
            </a:endParaRPr>
          </a:p>
          <a:p>
            <a:pPr marL="246457" marR="339358" indent="3071" algn="ctr">
              <a:lnSpc>
                <a:spcPct val="97300"/>
              </a:lnSpc>
            </a:pPr>
            <a:r>
              <a:rPr sz="1330" spc="91" dirty="0">
                <a:solidFill>
                  <a:srgbClr val="FFFFFF"/>
                </a:solidFill>
                <a:latin typeface="Tahoma"/>
                <a:cs typeface="Tahoma"/>
              </a:rPr>
              <a:t>Multiply  </a:t>
            </a:r>
            <a:r>
              <a:rPr sz="1330" spc="103" dirty="0">
                <a:solidFill>
                  <a:srgbClr val="FFFFFF"/>
                </a:solidFill>
                <a:latin typeface="Tahoma"/>
                <a:cs typeface="Tahoma"/>
              </a:rPr>
              <a:t>and</a:t>
            </a:r>
            <a:r>
              <a:rPr sz="1330" spc="-97" dirty="0">
                <a:solidFill>
                  <a:srgbClr val="FFFFFF"/>
                </a:solidFill>
                <a:latin typeface="Tahoma"/>
                <a:cs typeface="Tahoma"/>
              </a:rPr>
              <a:t> </a:t>
            </a:r>
            <a:r>
              <a:rPr sz="1330" spc="121" dirty="0">
                <a:solidFill>
                  <a:srgbClr val="FFFFFF"/>
                </a:solidFill>
                <a:latin typeface="Tahoma"/>
                <a:cs typeface="Tahoma"/>
              </a:rPr>
              <a:t>sum  </a:t>
            </a:r>
            <a:r>
              <a:rPr sz="1330" spc="97" dirty="0">
                <a:solidFill>
                  <a:srgbClr val="FFFFFF"/>
                </a:solidFill>
                <a:latin typeface="Tahoma"/>
                <a:cs typeface="Tahoma"/>
              </a:rPr>
              <a:t>again</a:t>
            </a: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sz="1330" dirty="0">
              <a:latin typeface="Tahoma"/>
              <a:cs typeface="Tahoma"/>
            </a:endParaRPr>
          </a:p>
        </p:txBody>
      </p:sp>
      <p:sp>
        <p:nvSpPr>
          <p:cNvPr id="77" name="object 64">
            <a:extLst>
              <a:ext uri="{FF2B5EF4-FFF2-40B4-BE49-F238E27FC236}">
                <a16:creationId xmlns:a16="http://schemas.microsoft.com/office/drawing/2014/main" id="{47A7FD49-E5C8-4CDE-8D56-DF648118C5A1}"/>
              </a:ext>
            </a:extLst>
          </p:cNvPr>
          <p:cNvSpPr txBox="1"/>
          <p:nvPr/>
        </p:nvSpPr>
        <p:spPr>
          <a:xfrm>
            <a:off x="4466112" y="1472661"/>
            <a:ext cx="657201" cy="313279"/>
          </a:xfrm>
          <a:prstGeom prst="rect">
            <a:avLst/>
          </a:prstGeom>
        </p:spPr>
        <p:txBody>
          <a:bodyPr vert="horz" wrap="square" lIns="0" tIns="15355" rIns="0" bIns="0" rtlCol="0">
            <a:spAutoFit/>
          </a:bodyPr>
          <a:lstStyle/>
          <a:p>
            <a:pPr marL="15356">
              <a:spcBef>
                <a:spcPts val="121"/>
              </a:spcBef>
            </a:pPr>
            <a:r>
              <a:rPr sz="1935" spc="121" dirty="0">
                <a:latin typeface="Tahoma"/>
                <a:cs typeface="Tahoma"/>
              </a:rPr>
              <a:t>R</a:t>
            </a:r>
            <a:r>
              <a:rPr sz="1935" spc="127" dirty="0">
                <a:latin typeface="Tahoma"/>
                <a:cs typeface="Tahoma"/>
              </a:rPr>
              <a:t>E</a:t>
            </a:r>
            <a:r>
              <a:rPr sz="1935" dirty="0">
                <a:latin typeface="Tahoma"/>
                <a:cs typeface="Tahoma"/>
              </a:rPr>
              <a:t>L</a:t>
            </a:r>
            <a:r>
              <a:rPr sz="1935" spc="145" dirty="0">
                <a:latin typeface="Tahoma"/>
                <a:cs typeface="Tahoma"/>
              </a:rPr>
              <a:t>U</a:t>
            </a:r>
            <a:endParaRPr sz="1935" dirty="0">
              <a:latin typeface="Tahoma"/>
              <a:cs typeface="Tahoma"/>
            </a:endParaRPr>
          </a:p>
        </p:txBody>
      </p:sp>
      <p:sp>
        <p:nvSpPr>
          <p:cNvPr id="78" name="object 66">
            <a:extLst>
              <a:ext uri="{FF2B5EF4-FFF2-40B4-BE49-F238E27FC236}">
                <a16:creationId xmlns:a16="http://schemas.microsoft.com/office/drawing/2014/main" id="{4DD9B4FF-CB08-4028-B0D3-A2D9605719C8}"/>
              </a:ext>
            </a:extLst>
          </p:cNvPr>
          <p:cNvSpPr/>
          <p:nvPr/>
        </p:nvSpPr>
        <p:spPr>
          <a:xfrm>
            <a:off x="5189338" y="1712201"/>
            <a:ext cx="331672" cy="0"/>
          </a:xfrm>
          <a:custGeom>
            <a:avLst/>
            <a:gdLst/>
            <a:ahLst/>
            <a:cxnLst/>
            <a:rect l="l" t="t" r="r" b="b"/>
            <a:pathLst>
              <a:path w="274320">
                <a:moveTo>
                  <a:pt x="0" y="0"/>
                </a:moveTo>
                <a:lnTo>
                  <a:pt x="274319" y="0"/>
                </a:lnTo>
              </a:path>
            </a:pathLst>
          </a:custGeom>
          <a:ln w="29112">
            <a:solidFill>
              <a:srgbClr val="2B3D4F"/>
            </a:solidFill>
          </a:ln>
        </p:spPr>
        <p:txBody>
          <a:bodyPr wrap="square" lIns="0" tIns="0" rIns="0" bIns="0" rtlCol="0"/>
          <a:lstStyle/>
          <a:p>
            <a:endParaRPr sz="2176"/>
          </a:p>
        </p:txBody>
      </p:sp>
      <p:sp>
        <p:nvSpPr>
          <p:cNvPr id="79" name="object 67">
            <a:extLst>
              <a:ext uri="{FF2B5EF4-FFF2-40B4-BE49-F238E27FC236}">
                <a16:creationId xmlns:a16="http://schemas.microsoft.com/office/drawing/2014/main" id="{0E4F1E98-684B-415A-924A-413565C87A3A}"/>
              </a:ext>
            </a:extLst>
          </p:cNvPr>
          <p:cNvSpPr/>
          <p:nvPr/>
        </p:nvSpPr>
        <p:spPr>
          <a:xfrm>
            <a:off x="5521011" y="1491087"/>
            <a:ext cx="331672" cy="221114"/>
          </a:xfrm>
          <a:custGeom>
            <a:avLst/>
            <a:gdLst/>
            <a:ahLst/>
            <a:cxnLst/>
            <a:rect l="l" t="t" r="r" b="b"/>
            <a:pathLst>
              <a:path w="274320" h="182880">
                <a:moveTo>
                  <a:pt x="274320" y="0"/>
                </a:moveTo>
                <a:lnTo>
                  <a:pt x="0" y="182880"/>
                </a:lnTo>
              </a:path>
            </a:pathLst>
          </a:custGeom>
          <a:ln w="29112">
            <a:solidFill>
              <a:srgbClr val="2B3D4F"/>
            </a:solidFill>
          </a:ln>
        </p:spPr>
        <p:txBody>
          <a:bodyPr wrap="square" lIns="0" tIns="0" rIns="0" bIns="0" rtlCol="0"/>
          <a:lstStyle/>
          <a:p>
            <a:endParaRPr sz="2176"/>
          </a:p>
        </p:txBody>
      </p:sp>
      <p:sp>
        <p:nvSpPr>
          <p:cNvPr id="80" name="object 63">
            <a:extLst>
              <a:ext uri="{FF2B5EF4-FFF2-40B4-BE49-F238E27FC236}">
                <a16:creationId xmlns:a16="http://schemas.microsoft.com/office/drawing/2014/main" id="{194D9568-6A27-4587-B0D7-900E7DC4D778}"/>
              </a:ext>
            </a:extLst>
          </p:cNvPr>
          <p:cNvSpPr txBox="1"/>
          <p:nvPr/>
        </p:nvSpPr>
        <p:spPr>
          <a:xfrm>
            <a:off x="4427725" y="1865753"/>
            <a:ext cx="1326686" cy="4224811"/>
          </a:xfrm>
          <a:prstGeom prst="rect">
            <a:avLst/>
          </a:prstGeom>
          <a:ln w="29112">
            <a:solidFill>
              <a:srgbClr val="000000"/>
            </a:solidFill>
          </a:ln>
        </p:spPr>
        <p:txBody>
          <a:bodyPr vert="horz" wrap="square" lIns="0" tIns="0" rIns="0" bIns="0" rtlCol="0">
            <a:spAutoFit/>
          </a:bodyPr>
          <a:lstStyle/>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0"/>
              </a:spcBef>
            </a:pPr>
            <a:endParaRPr lang="en-US" sz="1572" dirty="0">
              <a:latin typeface="Times New Roman"/>
              <a:cs typeface="Times New Roman"/>
            </a:endParaRPr>
          </a:p>
          <a:p>
            <a:pPr marL="246457" marR="339358" indent="3071" algn="ctr">
              <a:lnSpc>
                <a:spcPct val="97300"/>
              </a:lnSpc>
            </a:pPr>
            <a:r>
              <a:rPr lang="en-US" sz="1330" spc="91" dirty="0">
                <a:latin typeface="Tahoma"/>
                <a:cs typeface="Tahoma"/>
              </a:rPr>
              <a:t> </a:t>
            </a:r>
          </a:p>
          <a:p>
            <a:pPr marL="246457" marR="339358" indent="3071" algn="ctr">
              <a:lnSpc>
                <a:spcPct val="97300"/>
              </a:lnSpc>
            </a:pPr>
            <a:endParaRPr lang="en-US" sz="1330" spc="91" dirty="0">
              <a:latin typeface="Tahoma"/>
              <a:cs typeface="Tahoma"/>
            </a:endParaRPr>
          </a:p>
          <a:p>
            <a:pPr marL="246457" marR="339358" indent="3071" algn="ctr">
              <a:lnSpc>
                <a:spcPct val="97300"/>
              </a:lnSpc>
            </a:pPr>
            <a:r>
              <a:rPr lang="en-US" sz="1330" spc="91" dirty="0">
                <a:latin typeface="Tahoma"/>
                <a:cs typeface="Tahoma"/>
              </a:rPr>
              <a:t>  </a:t>
            </a:r>
            <a:r>
              <a:rPr lang="en-US" sz="1330" spc="103" dirty="0">
                <a:latin typeface="Tahoma"/>
                <a:cs typeface="Tahoma"/>
              </a:rPr>
              <a:t> </a:t>
            </a:r>
            <a:endParaRPr lang="en-US" sz="1330" dirty="0">
              <a:latin typeface="Tahoma"/>
              <a:cs typeface="Tahoma"/>
            </a:endParaRPr>
          </a:p>
          <a:p>
            <a:pPr>
              <a:lnSpc>
                <a:spcPct val="100000"/>
              </a:lnSpc>
            </a:pPr>
            <a:endParaRPr lang="en-US" sz="1572" dirty="0">
              <a:latin typeface="Times New Roman"/>
              <a:cs typeface="Times New Roman"/>
            </a:endParaRPr>
          </a:p>
          <a:p>
            <a:pPr>
              <a:lnSpc>
                <a:spcPct val="100000"/>
              </a:lnSpc>
            </a:pPr>
            <a:endParaRPr lang="en-US" sz="1572" dirty="0">
              <a:latin typeface="Times New Roman"/>
              <a:cs typeface="Times New Roman"/>
            </a:endParaRPr>
          </a:p>
          <a:p>
            <a:pPr>
              <a:spcBef>
                <a:spcPts val="6"/>
              </a:spcBef>
            </a:pPr>
            <a:endParaRPr lang="en-US" sz="2176" dirty="0">
              <a:latin typeface="Times New Roman"/>
              <a:cs typeface="Times New Roman"/>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1"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spc="97" dirty="0">
              <a:solidFill>
                <a:srgbClr val="FFFFFF"/>
              </a:solidFill>
              <a:latin typeface="Tahoma"/>
              <a:cs typeface="Tahoma"/>
            </a:endParaRPr>
          </a:p>
          <a:p>
            <a:pPr marL="246457" marR="339358" indent="3071" algn="ctr">
              <a:lnSpc>
                <a:spcPct val="97300"/>
              </a:lnSpc>
            </a:pPr>
            <a:endParaRPr lang="en-US" sz="1330" dirty="0">
              <a:latin typeface="Tahoma"/>
              <a:cs typeface="Tahoma"/>
            </a:endParaRPr>
          </a:p>
        </p:txBody>
      </p:sp>
      <p:sp>
        <p:nvSpPr>
          <p:cNvPr id="29" name="Freeform: Shape 28">
            <a:extLst>
              <a:ext uri="{FF2B5EF4-FFF2-40B4-BE49-F238E27FC236}">
                <a16:creationId xmlns:a16="http://schemas.microsoft.com/office/drawing/2014/main" id="{23BCCA5E-4A8F-43AA-9FB2-B5CFB119AC5F}"/>
              </a:ext>
            </a:extLst>
          </p:cNvPr>
          <p:cNvSpPr/>
          <p:nvPr/>
        </p:nvSpPr>
        <p:spPr>
          <a:xfrm flipH="1">
            <a:off x="8159376" y="1572445"/>
            <a:ext cx="582385" cy="137230"/>
          </a:xfrm>
          <a:custGeom>
            <a:avLst/>
            <a:gdLst>
              <a:gd name="connsiteX0" fmla="*/ 0 w 582385"/>
              <a:gd name="connsiteY0" fmla="*/ 11522 h 137230"/>
              <a:gd name="connsiteX1" fmla="*/ 206828 w 582385"/>
              <a:gd name="connsiteY1" fmla="*/ 11522 h 137230"/>
              <a:gd name="connsiteX2" fmla="*/ 342900 w 582385"/>
              <a:gd name="connsiteY2" fmla="*/ 131265 h 137230"/>
              <a:gd name="connsiteX3" fmla="*/ 582385 w 582385"/>
              <a:gd name="connsiteY3" fmla="*/ 120379 h 137230"/>
            </a:gdLst>
            <a:ahLst/>
            <a:cxnLst>
              <a:cxn ang="0">
                <a:pos x="connsiteX0" y="connsiteY0"/>
              </a:cxn>
              <a:cxn ang="0">
                <a:pos x="connsiteX1" y="connsiteY1"/>
              </a:cxn>
              <a:cxn ang="0">
                <a:pos x="connsiteX2" y="connsiteY2"/>
              </a:cxn>
              <a:cxn ang="0">
                <a:pos x="connsiteX3" y="connsiteY3"/>
              </a:cxn>
            </a:cxnLst>
            <a:rect l="l" t="t" r="r" b="b"/>
            <a:pathLst>
              <a:path w="582385" h="137230">
                <a:moveTo>
                  <a:pt x="0" y="11522"/>
                </a:moveTo>
                <a:cubicBezTo>
                  <a:pt x="74839" y="1543"/>
                  <a:pt x="149678" y="-8435"/>
                  <a:pt x="206828" y="11522"/>
                </a:cubicBezTo>
                <a:cubicBezTo>
                  <a:pt x="263978" y="31479"/>
                  <a:pt x="280307" y="113122"/>
                  <a:pt x="342900" y="131265"/>
                </a:cubicBezTo>
                <a:cubicBezTo>
                  <a:pt x="405493" y="149408"/>
                  <a:pt x="582385" y="120379"/>
                  <a:pt x="582385" y="12037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9E8064-D9A5-4A1A-B0E5-8DBF0D45BA52}"/>
              </a:ext>
            </a:extLst>
          </p:cNvPr>
          <p:cNvSpPr/>
          <p:nvPr/>
        </p:nvSpPr>
        <p:spPr>
          <a:xfrm>
            <a:off x="410344" y="6361643"/>
            <a:ext cx="9506542" cy="523220"/>
          </a:xfrm>
          <a:prstGeom prst="rect">
            <a:avLst/>
          </a:prstGeom>
        </p:spPr>
        <p:txBody>
          <a:bodyPr wrap="square">
            <a:spAutoFit/>
          </a:bodyPr>
          <a:lstStyle/>
          <a:p>
            <a:r>
              <a:rPr lang="en-US" sz="1400" dirty="0">
                <a:hlinkClick r:id="rId2"/>
              </a:rPr>
              <a:t>https://towardsdatascience.com/activation-functions-neural-networks-1cbd9f8d91d6</a:t>
            </a:r>
            <a:endParaRPr lang="en-US" sz="1400" dirty="0"/>
          </a:p>
          <a:p>
            <a:endParaRPr lang="en-US" sz="1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4285626" cy="462102"/>
          </a:xfrm>
          <a:prstGeom prst="rect">
            <a:avLst/>
          </a:prstGeom>
        </p:spPr>
        <p:txBody>
          <a:bodyPr vert="horz" wrap="square" lIns="0" tIns="15355" rIns="0" bIns="0" rtlCol="0" anchor="b" anchorCtr="0">
            <a:spAutoFit/>
          </a:bodyPr>
          <a:lstStyle/>
          <a:p>
            <a:pPr marL="15356">
              <a:spcBef>
                <a:spcPts val="121"/>
              </a:spcBef>
            </a:pPr>
            <a:r>
              <a:rPr spc="260" dirty="0">
                <a:solidFill>
                  <a:schemeClr val="tx1">
                    <a:lumMod val="95000"/>
                    <a:lumOff val="5000"/>
                  </a:schemeClr>
                </a:solidFill>
              </a:rPr>
              <a:t>Activation</a:t>
            </a:r>
            <a:r>
              <a:rPr spc="97" dirty="0">
                <a:solidFill>
                  <a:schemeClr val="tx1">
                    <a:lumMod val="95000"/>
                    <a:lumOff val="5000"/>
                  </a:schemeClr>
                </a:solidFill>
              </a:rPr>
              <a:t> </a:t>
            </a:r>
            <a:r>
              <a:rPr spc="218" dirty="0">
                <a:solidFill>
                  <a:schemeClr val="tx1">
                    <a:lumMod val="95000"/>
                    <a:lumOff val="5000"/>
                  </a:schemeClr>
                </a:solidFill>
              </a:rPr>
              <a:t>Functions</a:t>
            </a:r>
          </a:p>
        </p:txBody>
      </p:sp>
      <p:sp>
        <p:nvSpPr>
          <p:cNvPr id="3" name="object 3"/>
          <p:cNvSpPr txBox="1"/>
          <p:nvPr/>
        </p:nvSpPr>
        <p:spPr>
          <a:xfrm>
            <a:off x="5323114" y="1422304"/>
            <a:ext cx="6272825" cy="685175"/>
          </a:xfrm>
          <a:prstGeom prst="rect">
            <a:avLst/>
          </a:prstGeom>
        </p:spPr>
        <p:txBody>
          <a:bodyPr vert="horz" wrap="square" lIns="0" tIns="15355" rIns="0" bIns="0" rtlCol="0">
            <a:spAutoFit/>
          </a:bodyPr>
          <a:lstStyle/>
          <a:p>
            <a:pPr marL="15356">
              <a:spcBef>
                <a:spcPts val="121"/>
              </a:spcBef>
            </a:pPr>
            <a:r>
              <a:rPr sz="2176" spc="109" dirty="0">
                <a:latin typeface="Tahoma"/>
                <a:cs typeface="Tahoma"/>
              </a:rPr>
              <a:t>Four</a:t>
            </a:r>
            <a:r>
              <a:rPr sz="2176" spc="12" dirty="0">
                <a:latin typeface="Tahoma"/>
                <a:cs typeface="Tahoma"/>
              </a:rPr>
              <a:t> </a:t>
            </a:r>
            <a:r>
              <a:rPr sz="2176" spc="200" dirty="0">
                <a:latin typeface="Tahoma"/>
                <a:cs typeface="Tahoma"/>
              </a:rPr>
              <a:t>common</a:t>
            </a:r>
            <a:r>
              <a:rPr sz="2176" spc="18" dirty="0">
                <a:latin typeface="Tahoma"/>
                <a:cs typeface="Tahoma"/>
              </a:rPr>
              <a:t> </a:t>
            </a:r>
            <a:r>
              <a:rPr sz="2176" spc="151" dirty="0">
                <a:latin typeface="Tahoma"/>
                <a:cs typeface="Tahoma"/>
              </a:rPr>
              <a:t>neural</a:t>
            </a:r>
            <a:r>
              <a:rPr sz="2176" spc="18" dirty="0">
                <a:latin typeface="Tahoma"/>
                <a:cs typeface="Tahoma"/>
              </a:rPr>
              <a:t> </a:t>
            </a:r>
            <a:r>
              <a:rPr sz="2176" spc="151" dirty="0">
                <a:latin typeface="Tahoma"/>
                <a:cs typeface="Tahoma"/>
              </a:rPr>
              <a:t>network</a:t>
            </a:r>
            <a:r>
              <a:rPr sz="2176" spc="12" dirty="0">
                <a:latin typeface="Tahoma"/>
                <a:cs typeface="Tahoma"/>
              </a:rPr>
              <a:t> </a:t>
            </a:r>
            <a:r>
              <a:rPr sz="2176" spc="151" dirty="0">
                <a:latin typeface="Tahoma"/>
                <a:cs typeface="Tahoma"/>
              </a:rPr>
              <a:t>activation</a:t>
            </a:r>
            <a:r>
              <a:rPr sz="2176" spc="24" dirty="0">
                <a:latin typeface="Tahoma"/>
                <a:cs typeface="Tahoma"/>
              </a:rPr>
              <a:t> </a:t>
            </a:r>
            <a:r>
              <a:rPr sz="2176" spc="138" dirty="0">
                <a:latin typeface="Tahoma"/>
                <a:cs typeface="Tahoma"/>
              </a:rPr>
              <a:t>functions</a:t>
            </a:r>
            <a:r>
              <a:rPr sz="2176" spc="12" dirty="0">
                <a:latin typeface="Tahoma"/>
                <a:cs typeface="Tahoma"/>
              </a:rPr>
              <a:t> </a:t>
            </a:r>
            <a:r>
              <a:rPr sz="2176" spc="175" dirty="0">
                <a:latin typeface="Tahoma"/>
                <a:cs typeface="Tahoma"/>
              </a:rPr>
              <a:t>implemented</a:t>
            </a:r>
            <a:r>
              <a:rPr sz="2176" spc="18" dirty="0">
                <a:latin typeface="Tahoma"/>
                <a:cs typeface="Tahoma"/>
              </a:rPr>
              <a:t> </a:t>
            </a:r>
            <a:r>
              <a:rPr lang="en-US" sz="2176" spc="145" dirty="0">
                <a:latin typeface="Tahoma"/>
                <a:cs typeface="Tahoma"/>
              </a:rPr>
              <a:t>in Python.</a:t>
            </a:r>
            <a:endParaRPr sz="2176" dirty="0">
              <a:latin typeface="Tahoma"/>
              <a:cs typeface="Tahoma"/>
            </a:endParaRPr>
          </a:p>
        </p:txBody>
      </p:sp>
      <p:sp>
        <p:nvSpPr>
          <p:cNvPr id="5" name="object 5"/>
          <p:cNvSpPr/>
          <p:nvPr/>
        </p:nvSpPr>
        <p:spPr>
          <a:xfrm>
            <a:off x="5450560" y="2404738"/>
            <a:ext cx="1768915" cy="1768914"/>
          </a:xfrm>
          <a:prstGeom prst="rect">
            <a:avLst/>
          </a:prstGeom>
          <a:blipFill>
            <a:blip r:embed="rId2" cstate="print"/>
            <a:stretch>
              <a:fillRect/>
            </a:stretch>
          </a:blipFill>
        </p:spPr>
        <p:txBody>
          <a:bodyPr wrap="square" lIns="0" tIns="0" rIns="0" bIns="0" rtlCol="0"/>
          <a:lstStyle/>
          <a:p>
            <a:endParaRPr sz="2176"/>
          </a:p>
        </p:txBody>
      </p:sp>
      <p:sp>
        <p:nvSpPr>
          <p:cNvPr id="6" name="object 6"/>
          <p:cNvSpPr/>
          <p:nvPr/>
        </p:nvSpPr>
        <p:spPr>
          <a:xfrm>
            <a:off x="8177638" y="2404738"/>
            <a:ext cx="1768915" cy="1768914"/>
          </a:xfrm>
          <a:prstGeom prst="rect">
            <a:avLst/>
          </a:prstGeom>
          <a:blipFill>
            <a:blip r:embed="rId3" cstate="print"/>
            <a:stretch>
              <a:fillRect/>
            </a:stretch>
          </a:blipFill>
        </p:spPr>
        <p:txBody>
          <a:bodyPr wrap="square" lIns="0" tIns="0" rIns="0" bIns="0" rtlCol="0"/>
          <a:lstStyle/>
          <a:p>
            <a:endParaRPr sz="2176"/>
          </a:p>
        </p:txBody>
      </p:sp>
      <p:sp>
        <p:nvSpPr>
          <p:cNvPr id="7" name="object 7"/>
          <p:cNvSpPr/>
          <p:nvPr/>
        </p:nvSpPr>
        <p:spPr>
          <a:xfrm>
            <a:off x="5450561" y="4357913"/>
            <a:ext cx="1695209" cy="1695210"/>
          </a:xfrm>
          <a:prstGeom prst="rect">
            <a:avLst/>
          </a:prstGeom>
          <a:blipFill>
            <a:blip r:embed="rId4" cstate="print"/>
            <a:stretch>
              <a:fillRect/>
            </a:stretch>
          </a:blipFill>
        </p:spPr>
        <p:txBody>
          <a:bodyPr wrap="square" lIns="0" tIns="0" rIns="0" bIns="0" rtlCol="0"/>
          <a:lstStyle/>
          <a:p>
            <a:endParaRPr sz="2176"/>
          </a:p>
        </p:txBody>
      </p:sp>
      <p:sp>
        <p:nvSpPr>
          <p:cNvPr id="8" name="object 8"/>
          <p:cNvSpPr/>
          <p:nvPr/>
        </p:nvSpPr>
        <p:spPr>
          <a:xfrm>
            <a:off x="8148462" y="4342558"/>
            <a:ext cx="1945499" cy="1715172"/>
          </a:xfrm>
          <a:prstGeom prst="rect">
            <a:avLst/>
          </a:prstGeom>
          <a:blipFill>
            <a:blip r:embed="rId5" cstate="print"/>
            <a:stretch>
              <a:fillRect/>
            </a:stretch>
          </a:blipFill>
        </p:spPr>
        <p:txBody>
          <a:bodyPr wrap="square" lIns="0" tIns="0" rIns="0" bIns="0" rtlCol="0"/>
          <a:lstStyle/>
          <a:p>
            <a:endParaRPr sz="2176"/>
          </a:p>
        </p:txBody>
      </p:sp>
      <p:sp>
        <p:nvSpPr>
          <p:cNvPr id="9" name="object 9"/>
          <p:cNvSpPr txBox="1"/>
          <p:nvPr/>
        </p:nvSpPr>
        <p:spPr>
          <a:xfrm>
            <a:off x="5390676" y="2281896"/>
            <a:ext cx="738583" cy="350340"/>
          </a:xfrm>
          <a:prstGeom prst="rect">
            <a:avLst/>
          </a:prstGeom>
        </p:spPr>
        <p:txBody>
          <a:bodyPr vert="horz" wrap="square" lIns="0" tIns="15355" rIns="0" bIns="0" rtlCol="0">
            <a:spAutoFit/>
          </a:bodyPr>
          <a:lstStyle/>
          <a:p>
            <a:pPr marL="15356">
              <a:spcBef>
                <a:spcPts val="121"/>
              </a:spcBef>
            </a:pPr>
            <a:r>
              <a:rPr sz="2176" spc="138" dirty="0">
                <a:latin typeface="Tahoma"/>
                <a:cs typeface="Tahoma"/>
              </a:rPr>
              <a:t>R</a:t>
            </a:r>
            <a:r>
              <a:rPr sz="2176" spc="151" dirty="0">
                <a:latin typeface="Tahoma"/>
                <a:cs typeface="Tahoma"/>
              </a:rPr>
              <a:t>E</a:t>
            </a:r>
            <a:r>
              <a:rPr sz="2176" spc="12" dirty="0">
                <a:latin typeface="Tahoma"/>
                <a:cs typeface="Tahoma"/>
              </a:rPr>
              <a:t>L</a:t>
            </a:r>
            <a:r>
              <a:rPr sz="2176" spc="163" dirty="0">
                <a:latin typeface="Tahoma"/>
                <a:cs typeface="Tahoma"/>
              </a:rPr>
              <a:t>U</a:t>
            </a:r>
            <a:endParaRPr sz="2176">
              <a:latin typeface="Tahoma"/>
              <a:cs typeface="Tahoma"/>
            </a:endParaRPr>
          </a:p>
        </p:txBody>
      </p:sp>
      <p:sp>
        <p:nvSpPr>
          <p:cNvPr id="14" name="object 1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119</a:t>
            </a:fld>
            <a:endParaRPr spc="302" dirty="0"/>
          </a:p>
        </p:txBody>
      </p:sp>
      <p:sp>
        <p:nvSpPr>
          <p:cNvPr id="10" name="object 10"/>
          <p:cNvSpPr txBox="1"/>
          <p:nvPr/>
        </p:nvSpPr>
        <p:spPr>
          <a:xfrm>
            <a:off x="5323114" y="4247357"/>
            <a:ext cx="782346" cy="350340"/>
          </a:xfrm>
          <a:prstGeom prst="rect">
            <a:avLst/>
          </a:prstGeom>
        </p:spPr>
        <p:txBody>
          <a:bodyPr vert="horz" wrap="square" lIns="0" tIns="15355" rIns="0" bIns="0" rtlCol="0">
            <a:spAutoFit/>
          </a:bodyPr>
          <a:lstStyle/>
          <a:p>
            <a:pPr marL="15356">
              <a:spcBef>
                <a:spcPts val="121"/>
              </a:spcBef>
            </a:pPr>
            <a:r>
              <a:rPr sz="2176" spc="-121" dirty="0">
                <a:latin typeface="Tahoma"/>
                <a:cs typeface="Tahoma"/>
              </a:rPr>
              <a:t>T</a:t>
            </a:r>
            <a:r>
              <a:rPr sz="2176" spc="187" dirty="0">
                <a:latin typeface="Tahoma"/>
                <a:cs typeface="Tahoma"/>
              </a:rPr>
              <a:t>A</a:t>
            </a:r>
            <a:r>
              <a:rPr sz="2176" spc="163" dirty="0">
                <a:latin typeface="Tahoma"/>
                <a:cs typeface="Tahoma"/>
              </a:rPr>
              <a:t>NH</a:t>
            </a:r>
            <a:endParaRPr sz="2176">
              <a:latin typeface="Tahoma"/>
              <a:cs typeface="Tahoma"/>
            </a:endParaRPr>
          </a:p>
        </p:txBody>
      </p:sp>
      <p:sp>
        <p:nvSpPr>
          <p:cNvPr id="11" name="object 11"/>
          <p:cNvSpPr txBox="1"/>
          <p:nvPr/>
        </p:nvSpPr>
        <p:spPr>
          <a:xfrm>
            <a:off x="7667846" y="2312606"/>
            <a:ext cx="1249141" cy="350340"/>
          </a:xfrm>
          <a:prstGeom prst="rect">
            <a:avLst/>
          </a:prstGeom>
        </p:spPr>
        <p:txBody>
          <a:bodyPr vert="horz" wrap="square" lIns="0" tIns="15355" rIns="0" bIns="0" rtlCol="0">
            <a:spAutoFit/>
          </a:bodyPr>
          <a:lstStyle/>
          <a:p>
            <a:pPr marL="15356">
              <a:spcBef>
                <a:spcPts val="121"/>
              </a:spcBef>
            </a:pPr>
            <a:r>
              <a:rPr sz="2176" spc="79" dirty="0">
                <a:latin typeface="Tahoma"/>
                <a:cs typeface="Tahoma"/>
              </a:rPr>
              <a:t>SIGMOID</a:t>
            </a:r>
            <a:endParaRPr sz="2176">
              <a:latin typeface="Tahoma"/>
              <a:cs typeface="Tahoma"/>
            </a:endParaRPr>
          </a:p>
        </p:txBody>
      </p:sp>
      <p:sp>
        <p:nvSpPr>
          <p:cNvPr id="12" name="object 12"/>
          <p:cNvSpPr txBox="1"/>
          <p:nvPr/>
        </p:nvSpPr>
        <p:spPr>
          <a:xfrm>
            <a:off x="7531186" y="4314921"/>
            <a:ext cx="1363539" cy="350340"/>
          </a:xfrm>
          <a:prstGeom prst="rect">
            <a:avLst/>
          </a:prstGeom>
        </p:spPr>
        <p:txBody>
          <a:bodyPr vert="horz" wrap="square" lIns="0" tIns="15355" rIns="0" bIns="0" rtlCol="0">
            <a:spAutoFit/>
          </a:bodyPr>
          <a:lstStyle/>
          <a:p>
            <a:pPr marL="15356">
              <a:spcBef>
                <a:spcPts val="121"/>
              </a:spcBef>
            </a:pPr>
            <a:r>
              <a:rPr sz="2176" spc="157" dirty="0">
                <a:latin typeface="Tahoma"/>
                <a:cs typeface="Tahoma"/>
              </a:rPr>
              <a:t>S</a:t>
            </a:r>
            <a:r>
              <a:rPr sz="2176" spc="169" dirty="0">
                <a:latin typeface="Tahoma"/>
                <a:cs typeface="Tahoma"/>
              </a:rPr>
              <a:t>O</a:t>
            </a:r>
            <a:r>
              <a:rPr sz="2176" spc="73" dirty="0">
                <a:latin typeface="Tahoma"/>
                <a:cs typeface="Tahoma"/>
              </a:rPr>
              <a:t>F</a:t>
            </a:r>
            <a:r>
              <a:rPr sz="2176" spc="60" dirty="0">
                <a:latin typeface="Tahoma"/>
                <a:cs typeface="Tahoma"/>
              </a:rPr>
              <a:t>T</a:t>
            </a:r>
            <a:r>
              <a:rPr sz="2176" spc="193" dirty="0">
                <a:latin typeface="Tahoma"/>
                <a:cs typeface="Tahoma"/>
              </a:rPr>
              <a:t>M</a:t>
            </a:r>
            <a:r>
              <a:rPr sz="2176" spc="175" dirty="0">
                <a:latin typeface="Tahoma"/>
                <a:cs typeface="Tahoma"/>
              </a:rPr>
              <a:t>A</a:t>
            </a:r>
            <a:r>
              <a:rPr sz="2176" spc="224" dirty="0">
                <a:latin typeface="Tahoma"/>
                <a:cs typeface="Tahoma"/>
              </a:rPr>
              <a:t>X</a:t>
            </a:r>
            <a:endParaRPr sz="2176">
              <a:latin typeface="Tahoma"/>
              <a:cs typeface="Tahoma"/>
            </a:endParaRPr>
          </a:p>
        </p:txBody>
      </p:sp>
      <p:sp>
        <p:nvSpPr>
          <p:cNvPr id="13" name="object 13"/>
          <p:cNvSpPr txBox="1"/>
          <p:nvPr/>
        </p:nvSpPr>
        <p:spPr>
          <a:xfrm>
            <a:off x="596061" y="5939062"/>
            <a:ext cx="5119412" cy="549369"/>
          </a:xfrm>
          <a:prstGeom prst="rect">
            <a:avLst/>
          </a:prstGeom>
        </p:spPr>
        <p:txBody>
          <a:bodyPr vert="horz" wrap="square" lIns="0" tIns="15355" rIns="0" bIns="0" rtlCol="0">
            <a:spAutoFit/>
          </a:bodyPr>
          <a:lstStyle/>
          <a:p>
            <a:pPr marL="15356">
              <a:spcBef>
                <a:spcPts val="121"/>
              </a:spcBef>
            </a:pPr>
            <a:endParaRPr lang="en-US" sz="1693" spc="85" dirty="0">
              <a:solidFill>
                <a:srgbClr val="666666"/>
              </a:solidFill>
              <a:latin typeface="Tahoma"/>
              <a:cs typeface="Tahoma"/>
            </a:endParaRPr>
          </a:p>
          <a:p>
            <a:pPr marL="15356">
              <a:spcBef>
                <a:spcPts val="121"/>
              </a:spcBef>
            </a:pPr>
            <a:r>
              <a:rPr sz="1693" spc="85" dirty="0">
                <a:solidFill>
                  <a:srgbClr val="666666"/>
                </a:solidFill>
                <a:latin typeface="Tahoma"/>
                <a:cs typeface="Tahoma"/>
                <a:hlinkClick r:id="rId6"/>
              </a:rPr>
              <a:t>https://www.desmos.com/calculator/jwjn5rwfy6</a:t>
            </a:r>
            <a:endParaRPr sz="1693" dirty="0">
              <a:latin typeface="Tahoma"/>
              <a:cs typeface="Tahoma"/>
            </a:endParaRPr>
          </a:p>
        </p:txBody>
      </p:sp>
      <p:pic>
        <p:nvPicPr>
          <p:cNvPr id="15" name="Picture 14">
            <a:extLst>
              <a:ext uri="{FF2B5EF4-FFF2-40B4-BE49-F238E27FC236}">
                <a16:creationId xmlns:a16="http://schemas.microsoft.com/office/drawing/2014/main" id="{1E705B36-F8E1-4D00-99D1-C91A2A7500AF}"/>
              </a:ext>
            </a:extLst>
          </p:cNvPr>
          <p:cNvPicPr>
            <a:picLocks noChangeAspect="1"/>
          </p:cNvPicPr>
          <p:nvPr/>
        </p:nvPicPr>
        <p:blipFill>
          <a:blip r:embed="rId7"/>
          <a:stretch>
            <a:fillRect/>
          </a:stretch>
        </p:blipFill>
        <p:spPr>
          <a:xfrm>
            <a:off x="596061" y="1454148"/>
            <a:ext cx="4319825" cy="4484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474397"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For a simple linear regression, we want to find a function </a:t>
                </a:r>
                <a14:m>
                  <m:oMath xmlns:m="http://schemas.openxmlformats.org/officeDocument/2006/math">
                    <m:r>
                      <a:rPr lang="en-US" b="1" i="1" smtClean="0">
                        <a:latin typeface="Cambria Math" panose="02040503050406030204" pitchFamily="18" charset="0"/>
                        <a:cs typeface="Segoe UI" panose="020B0502040204020203" pitchFamily="34" charset="0"/>
                      </a:rPr>
                      <m:t>𝒚</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𝒎𝒙</m:t>
                    </m:r>
                    <m:r>
                      <a:rPr lang="en-US" b="1" i="1" smtClean="0">
                        <a:latin typeface="Cambria Math" panose="02040503050406030204" pitchFamily="18" charset="0"/>
                        <a:cs typeface="Segoe UI" panose="020B0502040204020203" pitchFamily="34" charset="0"/>
                      </a:rPr>
                      <m:t>+</m:t>
                    </m:r>
                    <m:r>
                      <a:rPr lang="en-US" b="1" i="1" smtClean="0">
                        <a:latin typeface="Cambria Math" panose="02040503050406030204" pitchFamily="18" charset="0"/>
                        <a:cs typeface="Segoe UI" panose="020B0502040204020203" pitchFamily="34" charset="0"/>
                      </a:rPr>
                      <m:t>𝒃</m:t>
                    </m:r>
                    <m:r>
                      <a:rPr lang="en-US" b="1" i="1"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that best fits to these points.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𝑦</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𝑚𝑥</m:t>
                      </m:r>
                      <m:r>
                        <a:rPr lang="en-US" b="0" i="1" smtClean="0">
                          <a:latin typeface="Cambria Math" panose="02040503050406030204" pitchFamily="18" charset="0"/>
                          <a:cs typeface="Segoe UI" panose="020B0502040204020203" pitchFamily="34" charset="0"/>
                        </a:rPr>
                        <m:t>+</m:t>
                      </m:r>
                      <m:r>
                        <a:rPr lang="en-US" b="0" i="1" smtClean="0">
                          <a:latin typeface="Cambria Math" panose="02040503050406030204" pitchFamily="18" charset="0"/>
                          <a:cs typeface="Segoe UI" panose="020B0502040204020203" pitchFamily="34" charset="0"/>
                        </a:rPr>
                        <m:t>𝑏</m:t>
                      </m:r>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We already know the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from our existing data (the red points).</a:t>
                </a:r>
              </a:p>
              <a:p>
                <a:pPr>
                  <a:spcAft>
                    <a:spcPts val="2000"/>
                  </a:spcAft>
                </a:pPr>
                <a:r>
                  <a:rPr lang="en-US" dirty="0">
                    <a:latin typeface="Segoe UI" panose="020B0502040204020203" pitchFamily="34" charset="0"/>
                    <a:cs typeface="Segoe UI" panose="020B0502040204020203" pitchFamily="34" charset="0"/>
                  </a:rPr>
                  <a:t>So the missing information is “what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will create the best fit line”?</a:t>
                </a:r>
              </a:p>
              <a:p>
                <a:pPr>
                  <a:spcAft>
                    <a:spcPts val="2000"/>
                  </a:spcAft>
                </a:pPr>
                <a:r>
                  <a:rPr lang="en-US" dirty="0">
                    <a:latin typeface="Segoe UI" panose="020B0502040204020203" pitchFamily="34" charset="0"/>
                    <a:cs typeface="Segoe UI" panose="020B0502040204020203" pitchFamily="34" charset="0"/>
                  </a:rPr>
                  <a:t>But before we solve for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let’s first ask “what defines a best fit anyway?” </a:t>
                </a: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474397" cy="4737463"/>
              </a:xfrm>
              <a:prstGeom prst="rect">
                <a:avLst/>
              </a:prstGeom>
              <a:blipFill>
                <a:blip r:embed="rId2"/>
                <a:stretch>
                  <a:fillRect l="-753" t="-644" r="-1505"/>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951327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Building Neural Networks with NumPy</a:t>
            </a:r>
          </a:p>
        </p:txBody>
      </p:sp>
      <p:pic>
        <p:nvPicPr>
          <p:cNvPr id="5" name="Content Placeholder 4">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p:blipFill>
        <p:spPr>
          <a:xfrm>
            <a:off x="7240240" y="2350118"/>
            <a:ext cx="4315246" cy="1627132"/>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We avoided linear algebra up to this point because it can be distracting to understanding machine learning, but it does make neural networks easier to build. </a:t>
            </a:r>
          </a:p>
          <a:p>
            <a:r>
              <a:rPr lang="en-US" dirty="0"/>
              <a:t>On a practical level, </a:t>
            </a:r>
            <a:r>
              <a:rPr lang="en-US" b="1" dirty="0">
                <a:solidFill>
                  <a:srgbClr val="FF0000"/>
                </a:solidFill>
              </a:rPr>
              <a:t>linear algebra </a:t>
            </a:r>
            <a:r>
              <a:rPr lang="en-US" dirty="0"/>
              <a:t>is about expressing numeric transformations with matrices. </a:t>
            </a:r>
          </a:p>
          <a:p>
            <a:r>
              <a:rPr lang="en-US" dirty="0"/>
              <a:t>Hopefully a </a:t>
            </a:r>
            <a:r>
              <a:rPr lang="en-US" b="1" dirty="0">
                <a:solidFill>
                  <a:srgbClr val="FF0000"/>
                </a:solidFill>
              </a:rPr>
              <a:t>matrix</a:t>
            </a:r>
            <a:r>
              <a:rPr lang="en-US" dirty="0"/>
              <a:t> is a familiar concept where you express data as grids of numbers that can be multiplied, added, and transformed in various ways. </a:t>
            </a:r>
          </a:p>
          <a:p>
            <a:r>
              <a:rPr lang="en-US" dirty="0"/>
              <a:t>You can express a neural network with numeric training data and weights in matrix forms. </a:t>
            </a:r>
          </a:p>
          <a:p>
            <a:r>
              <a:rPr lang="en-US" dirty="0"/>
              <a:t> </a:t>
            </a:r>
          </a:p>
        </p:txBody>
      </p:sp>
    </p:spTree>
    <p:extLst>
      <p:ext uri="{BB962C8B-B14F-4D97-AF65-F5344CB8AC3E}">
        <p14:creationId xmlns:p14="http://schemas.microsoft.com/office/powerpoint/2010/main" val="14644540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75509-F5DB-4CDA-8E7A-0BB62F32DB70}"/>
              </a:ext>
            </a:extLst>
          </p:cNvPr>
          <p:cNvSpPr>
            <a:spLocks noGrp="1"/>
          </p:cNvSpPr>
          <p:nvPr>
            <p:ph type="title"/>
          </p:nvPr>
        </p:nvSpPr>
        <p:spPr/>
        <p:txBody>
          <a:bodyPr/>
          <a:lstStyle/>
          <a:p>
            <a:r>
              <a:rPr lang="en-US" dirty="0"/>
              <a:t>Resources to Learn Linear Algebra</a:t>
            </a:r>
          </a:p>
        </p:txBody>
      </p:sp>
      <p:sp>
        <p:nvSpPr>
          <p:cNvPr id="8" name="object 4">
            <a:hlinkClick r:id="rId2"/>
            <a:extLst>
              <a:ext uri="{FF2B5EF4-FFF2-40B4-BE49-F238E27FC236}">
                <a16:creationId xmlns:a16="http://schemas.microsoft.com/office/drawing/2014/main" id="{411CD0D8-234D-45C3-8D6B-2E79F4E67DB8}"/>
              </a:ext>
            </a:extLst>
          </p:cNvPr>
          <p:cNvSpPr/>
          <p:nvPr/>
        </p:nvSpPr>
        <p:spPr>
          <a:xfrm>
            <a:off x="722367" y="2522079"/>
            <a:ext cx="4753959" cy="2673334"/>
          </a:xfrm>
          <a:prstGeom prst="rect">
            <a:avLst/>
          </a:prstGeom>
          <a:blipFill>
            <a:blip r:embed="rId3" cstate="print"/>
            <a:stretch>
              <a:fillRect/>
            </a:stretch>
          </a:blipFill>
        </p:spPr>
        <p:txBody>
          <a:bodyPr wrap="square" lIns="0" tIns="0" rIns="0" bIns="0" rtlCol="0"/>
          <a:lstStyle/>
          <a:p>
            <a:endParaRPr sz="2176"/>
          </a:p>
        </p:txBody>
      </p:sp>
      <p:sp>
        <p:nvSpPr>
          <p:cNvPr id="9" name="object 5">
            <a:extLst>
              <a:ext uri="{FF2B5EF4-FFF2-40B4-BE49-F238E27FC236}">
                <a16:creationId xmlns:a16="http://schemas.microsoft.com/office/drawing/2014/main" id="{68286187-C10C-4CC9-B649-C8083115A1E5}"/>
              </a:ext>
            </a:extLst>
          </p:cNvPr>
          <p:cNvSpPr txBox="1"/>
          <p:nvPr/>
        </p:nvSpPr>
        <p:spPr>
          <a:xfrm>
            <a:off x="849814" y="1969292"/>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dirty="0">
              <a:latin typeface="Tahoma"/>
              <a:cs typeface="Tahoma"/>
            </a:endParaRPr>
          </a:p>
        </p:txBody>
      </p:sp>
      <p:sp>
        <p:nvSpPr>
          <p:cNvPr id="11" name="Rectangle 10">
            <a:extLst>
              <a:ext uri="{FF2B5EF4-FFF2-40B4-BE49-F238E27FC236}">
                <a16:creationId xmlns:a16="http://schemas.microsoft.com/office/drawing/2014/main" id="{5549BA71-7EE7-4802-9C5A-D60BC2C8CE5A}"/>
              </a:ext>
            </a:extLst>
          </p:cNvPr>
          <p:cNvSpPr/>
          <p:nvPr/>
        </p:nvSpPr>
        <p:spPr>
          <a:xfrm>
            <a:off x="660991" y="5195413"/>
            <a:ext cx="5027428" cy="400110"/>
          </a:xfrm>
          <a:prstGeom prst="rect">
            <a:avLst/>
          </a:prstGeom>
        </p:spPr>
        <p:txBody>
          <a:bodyPr wrap="square">
            <a:spAutoFit/>
          </a:bodyPr>
          <a:lstStyle/>
          <a:p>
            <a:r>
              <a:rPr lang="en-US" sz="1000" dirty="0">
                <a:hlinkClick r:id="rId2"/>
              </a:rPr>
              <a:t>https://www.youtube.com/playlist?list=PLZHQObOWTQDPD3MizzM2xVFitgF8hE_ab</a:t>
            </a:r>
            <a:endParaRPr lang="en-US" sz="1000" dirty="0"/>
          </a:p>
          <a:p>
            <a:endParaRPr lang="en-US" sz="1000" dirty="0"/>
          </a:p>
        </p:txBody>
      </p:sp>
      <p:pic>
        <p:nvPicPr>
          <p:cNvPr id="13" name="Picture 12" descr="A close up of a fish&#10;&#10;Description automatically generated">
            <a:extLst>
              <a:ext uri="{FF2B5EF4-FFF2-40B4-BE49-F238E27FC236}">
                <a16:creationId xmlns:a16="http://schemas.microsoft.com/office/drawing/2014/main" id="{4D295785-B5B8-490E-AD81-B134B7F36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126" y="2528085"/>
            <a:ext cx="2029489" cy="2667328"/>
          </a:xfrm>
          <a:prstGeom prst="rect">
            <a:avLst/>
          </a:prstGeom>
        </p:spPr>
      </p:pic>
      <p:sp>
        <p:nvSpPr>
          <p:cNvPr id="15" name="object 5">
            <a:extLst>
              <a:ext uri="{FF2B5EF4-FFF2-40B4-BE49-F238E27FC236}">
                <a16:creationId xmlns:a16="http://schemas.microsoft.com/office/drawing/2014/main" id="{573C4272-0739-47F8-9D1F-980F6AF9516D}"/>
              </a:ext>
            </a:extLst>
          </p:cNvPr>
          <p:cNvSpPr txBox="1"/>
          <p:nvPr/>
        </p:nvSpPr>
        <p:spPr>
          <a:xfrm>
            <a:off x="7269125" y="1924313"/>
            <a:ext cx="4373145" cy="378361"/>
          </a:xfrm>
          <a:prstGeom prst="rect">
            <a:avLst/>
          </a:prstGeom>
        </p:spPr>
        <p:txBody>
          <a:bodyPr vert="horz" wrap="square" lIns="0" tIns="15355" rIns="0" bIns="0" rtlCol="0">
            <a:spAutoFit/>
          </a:bodyPr>
          <a:lstStyle/>
          <a:p>
            <a:pPr marL="15356">
              <a:spcBef>
                <a:spcPts val="121"/>
              </a:spcBef>
            </a:pPr>
            <a:r>
              <a:rPr lang="en-US" sz="2358" spc="175" dirty="0">
                <a:latin typeface="Tahoma"/>
                <a:cs typeface="Tahoma"/>
              </a:rPr>
              <a:t>O’Reilly – SciPy and NumPy</a:t>
            </a:r>
            <a:endParaRPr sz="2358" dirty="0">
              <a:latin typeface="Tahoma"/>
              <a:cs typeface="Tahoma"/>
            </a:endParaRPr>
          </a:p>
        </p:txBody>
      </p:sp>
    </p:spTree>
    <p:extLst>
      <p:ext uri="{BB962C8B-B14F-4D97-AF65-F5344CB8AC3E}">
        <p14:creationId xmlns:p14="http://schemas.microsoft.com/office/powerpoint/2010/main" val="2417973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2046555"/>
          </a:xfrm>
        </p:spPr>
        <p:txBody>
          <a:bodyPr>
            <a:normAutofit fontScale="92500" lnSpcReduction="10000"/>
          </a:bodyPr>
          <a:lstStyle/>
          <a:p>
            <a:pPr marL="342900" indent="-342900">
              <a:buAutoNum type="arabicParenR"/>
            </a:pPr>
            <a:r>
              <a:rPr lang="en-US" dirty="0"/>
              <a:t>First use NumPy to express your RGB input colors as a matrix. You will need to transpose the records, so each record is a column.</a:t>
            </a:r>
          </a:p>
          <a:p>
            <a:pPr marL="342900" indent="-342900">
              <a:buAutoNum type="arabicParenR"/>
            </a:pPr>
            <a:r>
              <a:rPr lang="en-US" dirty="0"/>
              <a:t>Since 255 is the maximum value for a color field, divide each value in the matrix by 255 to scale it between 0 and 1.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E17E12-4B25-409F-A89B-4DD39642C87E}"/>
                  </a:ext>
                </a:extLst>
              </p:cNvPr>
              <p:cNvSpPr txBox="1"/>
              <p:nvPr/>
            </p:nvSpPr>
            <p:spPr>
              <a:xfrm>
                <a:off x="775571" y="41785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100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139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205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5" name="TextBox 4">
                <a:extLst>
                  <a:ext uri="{FF2B5EF4-FFF2-40B4-BE49-F238E27FC236}">
                    <a16:creationId xmlns:a16="http://schemas.microsoft.com/office/drawing/2014/main" id="{CDE17E12-4B25-409F-A89B-4DD39642C87E}"/>
                  </a:ext>
                </a:extLst>
              </p:cNvPr>
              <p:cNvSpPr txBox="1">
                <a:spLocks noRot="1" noChangeAspect="1" noMove="1" noResize="1" noEditPoints="1" noAdjustHandles="1" noChangeArrowheads="1" noChangeShapeType="1" noTextEdit="1"/>
              </p:cNvSpPr>
              <p:nvPr/>
            </p:nvSpPr>
            <p:spPr>
              <a:xfrm>
                <a:off x="775571" y="4178596"/>
                <a:ext cx="3814430" cy="8665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E5738CA-B069-40BA-BB6F-1AF87F43107F}"/>
              </a:ext>
            </a:extLst>
          </p:cNvPr>
          <p:cNvSpPr txBox="1"/>
          <p:nvPr/>
        </p:nvSpPr>
        <p:spPr>
          <a:xfrm>
            <a:off x="829340" y="3732028"/>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Input RGB Colors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6585488" y="4178597"/>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6585488" y="4178597"/>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6659916" y="3732027"/>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E7F0730-251D-4890-8855-46A4A56320D5}"/>
                  </a:ext>
                </a:extLst>
              </p:cNvPr>
              <p:cNvSpPr txBox="1"/>
              <p:nvPr/>
            </p:nvSpPr>
            <p:spPr>
              <a:xfrm>
                <a:off x="4894912" y="4130749"/>
                <a:ext cx="1520455" cy="914400"/>
              </a:xfrm>
              <a:prstGeom prst="rect">
                <a:avLst/>
              </a:prstGeom>
            </p:spPr>
            <p:txBody>
              <a:bodyPr vert="horz" wrap="none" lIns="0" tIns="0" rIns="0" bIns="0" rtlCol="0">
                <a:normAutofit fontScale="77500" lnSpcReduction="20000"/>
              </a:bodyPr>
              <a:lstStyle/>
              <a:p>
                <a:pPr algn="l">
                  <a:spcAft>
                    <a:spcPts val="2000"/>
                  </a:spcAft>
                </a:pPr>
                <a14:m>
                  <m:oMathPara xmlns:m="http://schemas.openxmlformats.org/officeDocument/2006/math">
                    <m:oMathParaPr>
                      <m:jc m:val="centerGroup"/>
                    </m:oMathParaPr>
                    <m:oMath xmlns:m="http://schemas.openxmlformats.org/officeDocument/2006/math">
                      <m:r>
                        <a:rPr lang="en-US" sz="280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0" smtClean="0">
                          <a:solidFill>
                            <a:prstClr val="black">
                              <a:lumMod val="75000"/>
                              <a:lumOff val="25000"/>
                            </a:prstClr>
                          </a:solidFill>
                          <a:latin typeface="Cambria Math" panose="02040503050406030204" pitchFamily="18" charset="0"/>
                          <a:cs typeface="Segoe UI" panose="020B0502040204020203" pitchFamily="34" charset="0"/>
                        </a:rPr>
                        <m:t>  </m:t>
                      </m:r>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f>
                        <m:fPr>
                          <m:ctrlPr>
                            <a:rPr lang="en-US" sz="2800" b="0" i="1" smtClean="0">
                              <a:solidFill>
                                <a:prstClr val="black">
                                  <a:lumMod val="75000"/>
                                  <a:lumOff val="25000"/>
                                </a:prstClr>
                              </a:solidFill>
                              <a:latin typeface="Cambria Math" panose="02040503050406030204" pitchFamily="18" charset="0"/>
                              <a:cs typeface="Segoe UI" panose="020B0502040204020203" pitchFamily="34" charset="0"/>
                            </a:rPr>
                          </m:ctrlPr>
                        </m:fPr>
                        <m:num>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1</m:t>
                          </m:r>
                        </m:num>
                        <m:den>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255</m:t>
                          </m:r>
                        </m:den>
                      </m:f>
                      <m:r>
                        <a:rPr lang="en-US" sz="2800" b="0" i="1" smtClean="0">
                          <a:solidFill>
                            <a:prstClr val="black">
                              <a:lumMod val="75000"/>
                              <a:lumOff val="25000"/>
                            </a:prstClr>
                          </a:solidFill>
                          <a:latin typeface="Cambria Math" panose="02040503050406030204" pitchFamily="18" charset="0"/>
                          <a:cs typeface="Segoe UI" panose="020B0502040204020203" pitchFamily="34" charset="0"/>
                        </a:rPr>
                        <m:t> =</m:t>
                      </m:r>
                    </m:oMath>
                  </m:oMathPara>
                </a14:m>
                <a:endParaRPr lang="en-US" sz="28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9" name="TextBox 8">
                <a:extLst>
                  <a:ext uri="{FF2B5EF4-FFF2-40B4-BE49-F238E27FC236}">
                    <a16:creationId xmlns:a16="http://schemas.microsoft.com/office/drawing/2014/main" id="{7E7F0730-251D-4890-8855-46A4A56320D5}"/>
                  </a:ext>
                </a:extLst>
              </p:cNvPr>
              <p:cNvSpPr txBox="1">
                <a:spLocks noRot="1" noChangeAspect="1" noMove="1" noResize="1" noEditPoints="1" noAdjustHandles="1" noChangeArrowheads="1" noChangeShapeType="1" noTextEdit="1"/>
              </p:cNvSpPr>
              <p:nvPr/>
            </p:nvSpPr>
            <p:spPr>
              <a:xfrm>
                <a:off x="4894912" y="4130749"/>
                <a:ext cx="1520455" cy="914400"/>
              </a:xfrm>
              <a:prstGeom prst="rect">
                <a:avLst/>
              </a:prstGeom>
              <a:blipFill>
                <a:blip r:embed="rId4"/>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5DE1383-A6A3-4C03-B80F-0809E246EB65}"/>
              </a:ext>
            </a:extLst>
          </p:cNvPr>
          <p:cNvPicPr>
            <a:picLocks noChangeAspect="1"/>
          </p:cNvPicPr>
          <p:nvPr/>
        </p:nvPicPr>
        <p:blipFill>
          <a:blip r:embed="rId5"/>
          <a:stretch>
            <a:fillRect/>
          </a:stretch>
        </p:blipFill>
        <p:spPr>
          <a:xfrm>
            <a:off x="857577" y="5463605"/>
            <a:ext cx="9199441" cy="10388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90682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3) Next create a 3 x 3 matrix of random values between 0 and 1, which will represent the weight values between the input and middle layer.  Later we will randomly adjust these values with hill-climbing to get a desired output. </a:t>
            </a:r>
          </a:p>
          <a:p>
            <a:r>
              <a:rPr lang="en-US" dirty="0"/>
              <a:t>4) During each iteration while hill climbing, we will “multiply” these matrices using the </a:t>
            </a:r>
            <a:r>
              <a:rPr lang="en-US" b="1" dirty="0">
                <a:solidFill>
                  <a:srgbClr val="FF0000"/>
                </a:solidFill>
              </a:rPr>
              <a:t>dot product </a:t>
            </a:r>
            <a:r>
              <a:rPr lang="en-US" dirty="0"/>
              <a:t>function, which will multiply each row of the first matrix to the column of the second matrix, then sum respectively (watch </a:t>
            </a:r>
            <a:r>
              <a:rPr lang="en-US" dirty="0">
                <a:hlinkClick r:id="rId2"/>
              </a:rPr>
              <a:t>3Blue1Brown on YouTube to learn more </a:t>
            </a:r>
            <a:r>
              <a:rPr lang="en-US" dirty="0"/>
              <a:t>). </a:t>
            </a:r>
          </a:p>
          <a:p>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486EE36-004D-4D41-88D1-4CD170DD1F16}"/>
                  </a:ext>
                </a:extLst>
              </p:cNvPr>
              <p:cNvSpPr txBox="1"/>
              <p:nvPr/>
            </p:nvSpPr>
            <p:spPr>
              <a:xfrm>
                <a:off x="3704691" y="4971496"/>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501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803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933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7" name="TextBox 6">
                <a:extLst>
                  <a:ext uri="{FF2B5EF4-FFF2-40B4-BE49-F238E27FC236}">
                    <a16:creationId xmlns:a16="http://schemas.microsoft.com/office/drawing/2014/main" id="{5486EE36-004D-4D41-88D1-4CD170DD1F16}"/>
                  </a:ext>
                </a:extLst>
              </p:cNvPr>
              <p:cNvSpPr txBox="1">
                <a:spLocks noRot="1" noChangeAspect="1" noMove="1" noResize="1" noEditPoints="1" noAdjustHandles="1" noChangeArrowheads="1" noChangeShapeType="1" noTextEdit="1"/>
              </p:cNvSpPr>
              <p:nvPr/>
            </p:nvSpPr>
            <p:spPr>
              <a:xfrm>
                <a:off x="3704691" y="4971496"/>
                <a:ext cx="3814430" cy="866553"/>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C6613B-1EEC-4A08-92F8-317F557734A1}"/>
              </a:ext>
            </a:extLst>
          </p:cNvPr>
          <p:cNvSpPr txBox="1"/>
          <p:nvPr/>
        </p:nvSpPr>
        <p:spPr>
          <a:xfrm>
            <a:off x="3779119" y="4524926"/>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Scaled Input RGB Colors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6BDBBF-65B8-4AA0-8D1E-9AA864F97C63}"/>
                  </a:ext>
                </a:extLst>
              </p:cNvPr>
              <p:cNvSpPr txBox="1"/>
              <p:nvPr/>
            </p:nvSpPr>
            <p:spPr>
              <a:xfrm>
                <a:off x="965810" y="4949453"/>
                <a:ext cx="1746893"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242</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481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345</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783</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754</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563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673</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0" name="TextBox 9">
                <a:extLst>
                  <a:ext uri="{FF2B5EF4-FFF2-40B4-BE49-F238E27FC236}">
                    <a16:creationId xmlns:a16="http://schemas.microsoft.com/office/drawing/2014/main" id="{146BDBBF-65B8-4AA0-8D1E-9AA864F97C63}"/>
                  </a:ext>
                </a:extLst>
              </p:cNvPr>
              <p:cNvSpPr txBox="1">
                <a:spLocks noRot="1" noChangeAspect="1" noMove="1" noResize="1" noEditPoints="1" noAdjustHandles="1" noChangeArrowheads="1" noChangeShapeType="1" noTextEdit="1"/>
              </p:cNvSpPr>
              <p:nvPr/>
            </p:nvSpPr>
            <p:spPr>
              <a:xfrm>
                <a:off x="965810" y="4949453"/>
                <a:ext cx="1746893" cy="866553"/>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732BAAA-ABF7-474B-8951-B8F717F63D75}"/>
              </a:ext>
            </a:extLst>
          </p:cNvPr>
          <p:cNvSpPr txBox="1"/>
          <p:nvPr/>
        </p:nvSpPr>
        <p:spPr>
          <a:xfrm>
            <a:off x="521207" y="4508205"/>
            <a:ext cx="3006854" cy="361507"/>
          </a:xfrm>
          <a:prstGeom prst="rect">
            <a:avLst/>
          </a:prstGeom>
        </p:spPr>
        <p:txBody>
          <a:bodyPr vert="horz" wrap="none" lIns="91440" tIns="45720" rIns="91440" bIns="45720" rtlCol="0">
            <a:normAutofit/>
          </a:bodyPr>
          <a:lstStyle/>
          <a:p>
            <a:pPr algn="l">
              <a:spcAft>
                <a:spcPts val="2000"/>
              </a:spcAft>
            </a:pPr>
            <a:r>
              <a:rPr lang="en-US" sz="1600" dirty="0" err="1">
                <a:solidFill>
                  <a:prstClr val="black">
                    <a:lumMod val="75000"/>
                    <a:lumOff val="25000"/>
                  </a:prstClr>
                </a:solidFill>
                <a:latin typeface="Segoe UI" panose="020B0502040204020203" pitchFamily="34" charset="0"/>
                <a:cs typeface="Segoe UI" panose="020B0502040204020203" pitchFamily="34" charset="0"/>
              </a:rPr>
              <a:t>Input→Middle</a:t>
            </a:r>
            <a:r>
              <a:rPr lang="en-US" sz="1600" dirty="0">
                <a:solidFill>
                  <a:prstClr val="black">
                    <a:lumMod val="75000"/>
                    <a:lumOff val="25000"/>
                  </a:prstClr>
                </a:solidFill>
                <a:latin typeface="Segoe UI" panose="020B0502040204020203" pitchFamily="34" charset="0"/>
                <a:cs typeface="Segoe UI" panose="020B0502040204020203" pitchFamily="34" charset="0"/>
              </a:rPr>
              <a:t> Layer Weights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338F622-6843-474F-8F9F-5CF39A914800}"/>
                  </a:ext>
                </a:extLst>
              </p:cNvPr>
              <p:cNvSpPr/>
              <p:nvPr/>
            </p:nvSpPr>
            <p:spPr>
              <a:xfrm>
                <a:off x="3164772" y="4863256"/>
                <a:ext cx="538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4" name="Rectangle 3">
                <a:extLst>
                  <a:ext uri="{FF2B5EF4-FFF2-40B4-BE49-F238E27FC236}">
                    <a16:creationId xmlns:a16="http://schemas.microsoft.com/office/drawing/2014/main" id="{5338F622-6843-474F-8F9F-5CF39A914800}"/>
                  </a:ext>
                </a:extLst>
              </p:cNvPr>
              <p:cNvSpPr>
                <a:spLocks noRot="1" noChangeAspect="1" noMove="1" noResize="1" noEditPoints="1" noAdjustHandles="1" noChangeArrowheads="1" noChangeShapeType="1" noTextEdit="1"/>
              </p:cNvSpPr>
              <p:nvPr/>
            </p:nvSpPr>
            <p:spPr>
              <a:xfrm>
                <a:off x="3164772" y="4863256"/>
                <a:ext cx="538930"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8081638" y="4983773"/>
                <a:ext cx="3814430" cy="866553"/>
              </a:xfrm>
              <a:prstGeom prst="rect">
                <a:avLst/>
              </a:prstGeom>
            </p:spPr>
            <p:txBody>
              <a:bodyPr vert="horz" wrap="none" lIns="0" tIns="0" rIns="0" bIns="0" rtlCol="0">
                <a:normAutofit fontScale="92500"/>
              </a:bodyPr>
              <a:lstStyle/>
              <a:p>
                <a:pPr algn="l">
                  <a:spcAft>
                    <a:spcPts val="2000"/>
                  </a:spcAft>
                </a:pPr>
                <a14:m>
                  <m:oMathPara xmlns:m="http://schemas.openxmlformats.org/officeDocument/2006/math">
                    <m:oMathParaPr>
                      <m:jc m:val="centerGroup"/>
                    </m:oMathParaPr>
                    <m:oMath xmlns:m="http://schemas.openxmlformats.org/officeDocument/2006/math">
                      <m:m>
                        <m:mPr>
                          <m:mcs>
                            <m:mc>
                              <m:mcPr>
                                <m:count m:val="8"/>
                                <m:mcJc m:val="center"/>
                              </m:mcPr>
                            </m:mc>
                          </m:mcs>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257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380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473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188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393</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426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629</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730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021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337</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366</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541</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628</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220</m:t>
                            </m:r>
                          </m:e>
                          <m:e>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m:t>
                            </m:r>
                          </m:e>
                        </m:mr>
                      </m:m>
                    </m:oMath>
                  </m:oMathPara>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8081638" y="4983773"/>
                <a:ext cx="3814430" cy="866553"/>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C1C469BC-F040-41C8-9692-4D8FCB3238C9}"/>
              </a:ext>
            </a:extLst>
          </p:cNvPr>
          <p:cNvSpPr txBox="1"/>
          <p:nvPr/>
        </p:nvSpPr>
        <p:spPr>
          <a:xfrm>
            <a:off x="8156066" y="4537203"/>
            <a:ext cx="3397102" cy="361507"/>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First Output </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A68544E-9EA5-4AF9-BD91-E5666664180B}"/>
                  </a:ext>
                </a:extLst>
              </p:cNvPr>
              <p:cNvSpPr/>
              <p:nvPr/>
            </p:nvSpPr>
            <p:spPr>
              <a:xfrm>
                <a:off x="7459293" y="4899990"/>
                <a:ext cx="5501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prstClr val="black">
                              <a:lumMod val="75000"/>
                              <a:lumOff val="25000"/>
                            </a:prstClr>
                          </a:solidFill>
                          <a:latin typeface="Cambria Math" panose="02040503050406030204" pitchFamily="18" charset="0"/>
                          <a:ea typeface="Cambria Math" panose="02040503050406030204" pitchFamily="18" charset="0"/>
                          <a:cs typeface="Segoe UI" panose="020B0502040204020203" pitchFamily="34"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BA68544E-9EA5-4AF9-BD91-E5666664180B}"/>
                  </a:ext>
                </a:extLst>
              </p:cNvPr>
              <p:cNvSpPr>
                <a:spLocks noRot="1" noChangeAspect="1" noMove="1" noResize="1" noEditPoints="1" noAdjustHandles="1" noChangeArrowheads="1" noChangeShapeType="1" noTextEdit="1"/>
              </p:cNvSpPr>
              <p:nvPr/>
            </p:nvSpPr>
            <p:spPr>
              <a:xfrm>
                <a:off x="7459293" y="4899990"/>
                <a:ext cx="550151" cy="523220"/>
              </a:xfrm>
              <a:prstGeom prst="rect">
                <a:avLst/>
              </a:prstGeom>
              <a:blipFill>
                <a:blip r:embed="rId7"/>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84295E2E-7E7D-4BFB-AE35-6FE780CCF9A6}"/>
              </a:ext>
            </a:extLst>
          </p:cNvPr>
          <p:cNvPicPr>
            <a:picLocks noChangeAspect="1"/>
          </p:cNvPicPr>
          <p:nvPr/>
        </p:nvPicPr>
        <p:blipFill>
          <a:blip r:embed="rId8"/>
          <a:stretch>
            <a:fillRect/>
          </a:stretch>
        </p:blipFill>
        <p:spPr>
          <a:xfrm>
            <a:off x="6202839" y="5946289"/>
            <a:ext cx="5693229" cy="7718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BE4D91FC-31E6-4FB5-A824-F30577A4C338}"/>
              </a:ext>
            </a:extLst>
          </p:cNvPr>
          <p:cNvSpPr/>
          <p:nvPr/>
        </p:nvSpPr>
        <p:spPr>
          <a:xfrm>
            <a:off x="1095153" y="4886433"/>
            <a:ext cx="1507102" cy="2809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135F22-59AC-4349-A458-43D10951DEEC}"/>
              </a:ext>
            </a:extLst>
          </p:cNvPr>
          <p:cNvSpPr/>
          <p:nvPr/>
        </p:nvSpPr>
        <p:spPr>
          <a:xfrm>
            <a:off x="3775896" y="4898709"/>
            <a:ext cx="328271" cy="74186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5926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Building a Neural Network</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3072597"/>
          </a:xfrm>
        </p:spPr>
        <p:txBody>
          <a:bodyPr>
            <a:normAutofit/>
          </a:bodyPr>
          <a:lstStyle/>
          <a:p>
            <a:r>
              <a:rPr lang="en-US" dirty="0"/>
              <a:t>5) Declare the biases as a matrix with random values ranging from 0 to 1, and these will be added to the dot product output. </a:t>
            </a:r>
          </a:p>
          <a:p>
            <a:r>
              <a:rPr lang="en-US" dirty="0"/>
              <a:t>6) Apply the first layer’s activation function on our first layer output, which in this case we will use </a:t>
            </a:r>
            <a:r>
              <a:rPr lang="en-US" dirty="0" err="1"/>
              <a:t>Relu</a:t>
            </a:r>
            <a:r>
              <a:rPr lang="en-US" dirty="0"/>
              <a:t> which turns negative values into 0.  </a:t>
            </a:r>
          </a:p>
          <a:p>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8F41AC-DE42-4BB6-AB94-688264EEB9C9}"/>
                  </a:ext>
                </a:extLst>
              </p:cNvPr>
              <p:cNvSpPr txBox="1"/>
              <p:nvPr/>
            </p:nvSpPr>
            <p:spPr>
              <a:xfrm>
                <a:off x="940046" y="3742767"/>
                <a:ext cx="10564382" cy="765438"/>
              </a:xfrm>
              <a:prstGeom prst="rect">
                <a:avLst/>
              </a:prstGeom>
            </p:spPr>
            <p:txBody>
              <a:bodyPr vert="horz" wrap="none" lIns="0" tIns="0" rIns="0" bIns="0" rtlCol="0">
                <a:normAutofit/>
              </a:bodyPr>
              <a:lstStyle/>
              <a:p>
                <a:pPr>
                  <a:spcAft>
                    <a:spcPts val="2000"/>
                  </a:spcAft>
                </a:pPr>
                <a14:m>
                  <m:oMath xmlns:m="http://schemas.openxmlformats.org/officeDocument/2006/math">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𝑟𝑒𝑙𝑢</m:t>
                    </m:r>
                    <m:d>
                      <m:dPr>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r>
                          <a:rPr lang="en-US" sz="1600" i="1">
                            <a:solidFill>
                              <a:prstClr val="black">
                                <a:lumMod val="75000"/>
                                <a:lumOff val="25000"/>
                              </a:prstClr>
                            </a:solidFill>
                            <a:latin typeface="Cambria Math" panose="02040503050406030204" pitchFamily="18" charset="0"/>
                            <a:cs typeface="Segoe UI" panose="020B0502040204020203" pitchFamily="34" charset="0"/>
                          </a:rPr>
                          <m:t>+</m:t>
                        </m:r>
                        <m:r>
                          <a:rPr lang="en-US" sz="1600" b="0" i="1" smtClean="0">
                            <a:solidFill>
                              <a:prstClr val="black">
                                <a:lumMod val="75000"/>
                                <a:lumOff val="25000"/>
                              </a:prstClr>
                            </a:solidFill>
                            <a:latin typeface="Cambria Math" panose="02040503050406030204" pitchFamily="18" charset="0"/>
                            <a:cs typeface="Segoe UI" panose="020B0502040204020203" pitchFamily="34" charset="0"/>
                          </a:rPr>
                          <m:t>  </m:t>
                        </m:r>
                        <m:d>
                          <m:dPr>
                            <m:begChr m:val="["/>
                            <m:endChr m:val="]"/>
                            <m:ctrlPr>
                              <a:rPr lang="en-US" sz="1600" b="0" i="1"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1"/>
                                      <m:mcJc m:val="center"/>
                                    </m:mcPr>
                                  </m:mc>
                                </m:mcs>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dirty="0">
                                      <a:solidFill>
                                        <a:prstClr val="black">
                                          <a:lumMod val="75000"/>
                                          <a:lumOff val="25000"/>
                                        </a:prstClr>
                                      </a:solidFill>
                                      <a:latin typeface="Cambria Math" panose="02040503050406030204" pitchFamily="18" charset="0"/>
                                      <a:cs typeface="Segoe UI" panose="020B0502040204020203" pitchFamily="34" charset="0"/>
                                    </a:rPr>
                                    <m:t>.</m:t>
                                  </m:r>
                                  <m:r>
                                    <a:rPr lang="en-US" sz="1600" i="1" dirty="0">
                                      <a:solidFill>
                                        <a:prstClr val="black">
                                          <a:lumMod val="75000"/>
                                          <a:lumOff val="25000"/>
                                        </a:prstClr>
                                      </a:solidFill>
                                      <a:latin typeface="Cambria Math" panose="02040503050406030204" pitchFamily="18" charset="0"/>
                                      <a:cs typeface="Segoe UI" panose="020B0502040204020203" pitchFamily="34" charset="0"/>
                                    </a:rPr>
                                    <m:t>23</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.61</m:t>
                                  </m:r>
                                </m:e>
                              </m:mr>
                              <m:mr>
                                <m:e>
                                  <m:r>
                                    <a:rPr lang="en-US" sz="1600" i="1" dirty="0">
                                      <a:solidFill>
                                        <a:prstClr val="black">
                                          <a:lumMod val="75000"/>
                                          <a:lumOff val="25000"/>
                                        </a:prstClr>
                                      </a:solidFill>
                                      <a:latin typeface="Cambria Math" panose="02040503050406030204" pitchFamily="18" charset="0"/>
                                      <a:cs typeface="Segoe UI" panose="020B0502040204020203" pitchFamily="34" charset="0"/>
                                    </a:rPr>
                                    <m:t>.33</m:t>
                                  </m:r>
                                </m:e>
                              </m:mr>
                            </m:m>
                          </m:e>
                        </m:d>
                      </m:e>
                    </m:d>
                    <m:r>
                      <a:rPr lang="en-US" sz="2800" i="1" dirty="0" smtClean="0">
                        <a:solidFill>
                          <a:prstClr val="black">
                            <a:lumMod val="75000"/>
                            <a:lumOff val="25000"/>
                          </a:prstClr>
                        </a:solidFill>
                        <a:latin typeface="Cambria Math" panose="02040503050406030204" pitchFamily="18" charset="0"/>
                        <a:cs typeface="Segoe UI" panose="020B0502040204020203" pitchFamily="34" charset="0"/>
                      </a:rPr>
                      <m:t>=</m:t>
                    </m:r>
                  </m:oMath>
                </a14:m>
                <a:r>
                  <a:rPr lang="en-US" sz="1600" dirty="0">
                    <a:solidFill>
                      <a:prstClr val="black">
                        <a:lumMod val="75000"/>
                        <a:lumOff val="25000"/>
                      </a:prstClr>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sz="1600" i="1" dirty="0" smtClean="0">
                            <a:solidFill>
                              <a:prstClr val="black">
                                <a:lumMod val="75000"/>
                                <a:lumOff val="25000"/>
                              </a:prstClr>
                            </a:solidFill>
                            <a:latin typeface="Cambria Math" panose="02040503050406030204" pitchFamily="18" charset="0"/>
                            <a:cs typeface="Segoe UI" panose="020B0502040204020203" pitchFamily="34" charset="0"/>
                          </a:rPr>
                        </m:ctrlPr>
                      </m:dPr>
                      <m:e>
                        <m:m>
                          <m:mPr>
                            <m:mcs>
                              <m:mc>
                                <m:mcPr>
                                  <m:count m:val="8"/>
                                  <m:mcJc m:val="center"/>
                                </m:mcPr>
                              </m:mc>
                            </m:mcs>
                            <m:ctrlPr>
                              <a:rPr lang="en-US" sz="1600" i="1">
                                <a:solidFill>
                                  <a:prstClr val="black">
                                    <a:lumMod val="75000"/>
                                    <a:lumOff val="25000"/>
                                  </a:prstClr>
                                </a:solidFill>
                                <a:latin typeface="Cambria Math" panose="02040503050406030204" pitchFamily="18" charset="0"/>
                                <a:cs typeface="Segoe UI" panose="020B0502040204020203" pitchFamily="34" charset="0"/>
                              </a:rPr>
                            </m:ctrlPr>
                          </m:mPr>
                          <m:mr>
                            <m:e>
                              <m:r>
                                <m:rPr>
                                  <m:brk m:alnAt="7"/>
                                </m:rP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.237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.257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.380</m:t>
                              </m:r>
                            </m:e>
                            <m:e>
                              <m:r>
                                <a:rPr lang="en-US" sz="1600" i="1">
                                  <a:solidFill>
                                    <a:prstClr val="black">
                                      <a:lumMod val="75000"/>
                                      <a:lumOff val="25000"/>
                                    </a:prstClr>
                                  </a:solidFill>
                                  <a:latin typeface="Cambria Math" panose="02040503050406030204" pitchFamily="18" charset="0"/>
                                  <a:cs typeface="Segoe UI" panose="020B0502040204020203" pitchFamily="34" charset="0"/>
                                </a:rPr>
                                <m:t>.441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.473</m:t>
                              </m:r>
                            </m:e>
                            <m:e>
                              <m:r>
                                <a:rPr lang="en-US" sz="1600" i="1">
                                  <a:solidFill>
                                    <a:prstClr val="black">
                                      <a:lumMod val="75000"/>
                                      <a:lumOff val="25000"/>
                                    </a:prstClr>
                                  </a:solidFill>
                                  <a:latin typeface="Cambria Math" panose="02040503050406030204" pitchFamily="18" charset="0"/>
                                  <a:cs typeface="Segoe UI" panose="020B0502040204020203" pitchFamily="34" charset="0"/>
                                </a:rPr>
                                <m:t>.188</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.393</m:t>
                              </m:r>
                            </m:e>
                            <m:e>
                              <m:r>
                                <a:rPr lang="en-US" sz="1600" i="1">
                                  <a:solidFill>
                                    <a:prstClr val="black">
                                      <a:lumMod val="75000"/>
                                      <a:lumOff val="25000"/>
                                    </a:prstClr>
                                  </a:solidFill>
                                  <a:latin typeface="Cambria Math" panose="02040503050406030204" pitchFamily="18" charset="0"/>
                                  <a:cs typeface="Segoe UI" panose="020B0502040204020203" pitchFamily="34" charset="0"/>
                                </a:rPr>
                                <m:t>.426</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.629</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.730</m:t>
                              </m:r>
                            </m:e>
                            <m:e>
                              <m:r>
                                <a:rPr lang="en-US" sz="1600" i="1">
                                  <a:solidFill>
                                    <a:prstClr val="black">
                                      <a:lumMod val="75000"/>
                                      <a:lumOff val="25000"/>
                                    </a:prstClr>
                                  </a:solidFill>
                                  <a:latin typeface="Cambria Math" panose="02040503050406030204" pitchFamily="18" charset="0"/>
                                  <a:cs typeface="Segoe UI" panose="020B0502040204020203" pitchFamily="34" charset="0"/>
                                </a:rPr>
                                <m:t>.021</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r>
                            <m:e>
                              <m:r>
                                <a:rPr lang="en-US" sz="1600" i="1">
                                  <a:solidFill>
                                    <a:prstClr val="black">
                                      <a:lumMod val="75000"/>
                                      <a:lumOff val="25000"/>
                                    </a:prstClr>
                                  </a:solidFill>
                                  <a:latin typeface="Cambria Math" panose="02040503050406030204" pitchFamily="18" charset="0"/>
                                  <a:cs typeface="Segoe UI" panose="020B0502040204020203" pitchFamily="34" charset="0"/>
                                </a:rPr>
                                <m:t>0</m:t>
                              </m:r>
                            </m:e>
                            <m:e>
                              <m:r>
                                <a:rPr lang="en-US" sz="1600" i="1">
                                  <a:solidFill>
                                    <a:prstClr val="black">
                                      <a:lumMod val="75000"/>
                                      <a:lumOff val="25000"/>
                                    </a:prstClr>
                                  </a:solidFill>
                                  <a:latin typeface="Cambria Math" panose="02040503050406030204" pitchFamily="18" charset="0"/>
                                  <a:cs typeface="Segoe UI" panose="020B0502040204020203" pitchFamily="34" charset="0"/>
                                </a:rPr>
                                <m:t>.337</m:t>
                              </m:r>
                            </m:e>
                            <m:e>
                              <m:r>
                                <a:rPr lang="en-US" sz="1600" i="1">
                                  <a:solidFill>
                                    <a:prstClr val="black">
                                      <a:lumMod val="75000"/>
                                      <a:lumOff val="25000"/>
                                    </a:prstClr>
                                  </a:solidFill>
                                  <a:latin typeface="Cambria Math" panose="02040503050406030204" pitchFamily="18" charset="0"/>
                                  <a:cs typeface="Segoe UI" panose="020B0502040204020203" pitchFamily="34" charset="0"/>
                                </a:rPr>
                                <m:t>.366</m:t>
                              </m:r>
                            </m:e>
                            <m:e>
                              <m:r>
                                <a:rPr lang="en-US" sz="1600" i="1">
                                  <a:solidFill>
                                    <a:prstClr val="black">
                                      <a:lumMod val="75000"/>
                                      <a:lumOff val="25000"/>
                                    </a:prstClr>
                                  </a:solidFill>
                                  <a:latin typeface="Cambria Math" panose="02040503050406030204" pitchFamily="18" charset="0"/>
                                  <a:cs typeface="Segoe UI" panose="020B0502040204020203" pitchFamily="34" charset="0"/>
                                </a:rPr>
                                <m:t>.541</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.628</m:t>
                              </m:r>
                            </m:e>
                            <m:e>
                              <m:r>
                                <a:rPr lang="en-US" sz="1600" i="1">
                                  <a:solidFill>
                                    <a:prstClr val="black">
                                      <a:lumMod val="75000"/>
                                      <a:lumOff val="25000"/>
                                    </a:prstClr>
                                  </a:solidFill>
                                  <a:latin typeface="Cambria Math" panose="02040503050406030204" pitchFamily="18" charset="0"/>
                                  <a:cs typeface="Segoe UI" panose="020B0502040204020203" pitchFamily="34" charset="0"/>
                                </a:rPr>
                                <m:t>.220</m:t>
                              </m:r>
                            </m:e>
                            <m:e>
                              <m:r>
                                <a:rPr lang="en-US" sz="1600" i="1">
                                  <a:solidFill>
                                    <a:prstClr val="black">
                                      <a:lumMod val="75000"/>
                                      <a:lumOff val="25000"/>
                                    </a:prstClr>
                                  </a:solidFill>
                                  <a:latin typeface="Cambria Math" panose="02040503050406030204" pitchFamily="18" charset="0"/>
                                  <a:cs typeface="Segoe UI" panose="020B0502040204020203" pitchFamily="34" charset="0"/>
                                </a:rPr>
                                <m:t>…</m:t>
                              </m:r>
                            </m:e>
                          </m:mr>
                        </m:m>
                      </m:e>
                    </m:d>
                  </m:oMath>
                </a14:m>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mc:Choice>
        <mc:Fallback xmlns="">
          <p:sp>
            <p:nvSpPr>
              <p:cNvPr id="12" name="TextBox 11">
                <a:extLst>
                  <a:ext uri="{FF2B5EF4-FFF2-40B4-BE49-F238E27FC236}">
                    <a16:creationId xmlns:a16="http://schemas.microsoft.com/office/drawing/2014/main" id="{A78F41AC-DE42-4BB6-AB94-688264EEB9C9}"/>
                  </a:ext>
                </a:extLst>
              </p:cNvPr>
              <p:cNvSpPr txBox="1">
                <a:spLocks noRot="1" noChangeAspect="1" noMove="1" noResize="1" noEditPoints="1" noAdjustHandles="1" noChangeArrowheads="1" noChangeShapeType="1" noTextEdit="1"/>
              </p:cNvSpPr>
              <p:nvPr/>
            </p:nvSpPr>
            <p:spPr>
              <a:xfrm>
                <a:off x="940046" y="3742767"/>
                <a:ext cx="10564382" cy="765438"/>
              </a:xfrm>
              <a:prstGeom prst="rect">
                <a:avLst/>
              </a:prstGeo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2BEC3C-CA26-43F4-8A8E-3417F2D6EBF6}"/>
              </a:ext>
            </a:extLst>
          </p:cNvPr>
          <p:cNvPicPr>
            <a:picLocks noChangeAspect="1"/>
          </p:cNvPicPr>
          <p:nvPr/>
        </p:nvPicPr>
        <p:blipFill>
          <a:blip r:embed="rId3"/>
          <a:stretch>
            <a:fillRect/>
          </a:stretch>
        </p:blipFill>
        <p:spPr>
          <a:xfrm>
            <a:off x="2246128" y="4906853"/>
            <a:ext cx="7699744" cy="1583686"/>
          </a:xfrm>
          <a:prstGeom prst="rect">
            <a:avLst/>
          </a:prstGeom>
        </p:spPr>
      </p:pic>
    </p:spTree>
    <p:extLst>
      <p:ext uri="{BB962C8B-B14F-4D97-AF65-F5344CB8AC3E}">
        <p14:creationId xmlns:p14="http://schemas.microsoft.com/office/powerpoint/2010/main" val="23495215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911258" y="3079788"/>
            <a:ext cx="6779420" cy="2862322"/>
          </a:xfrm>
          <a:prstGeom prst="rect">
            <a:avLst/>
          </a:prstGeom>
          <a:solidFill>
            <a:srgbClr val="FFFFFF"/>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Extract the input columns, scale down by 255</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training_inputs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training_data.iloc</a:t>
            </a:r>
            <a:r>
              <a:rPr lang="en-US" altLang="en-US" sz="900" b="1" dirty="0">
                <a:solidFill>
                  <a:srgbClr val="000000"/>
                </a:solidFill>
                <a:latin typeface="Consolas" panose="020B0609020204030204" pitchFamily="49" charset="0"/>
              </a:rPr>
              <a:t>[:, 0:3].</a:t>
            </a:r>
            <a:r>
              <a:rPr lang="en-US" altLang="en-US" sz="900" b="1" dirty="0" err="1">
                <a:solidFill>
                  <a:srgbClr val="000000"/>
                </a:solidFill>
                <a:latin typeface="Consolas" panose="020B0609020204030204" pitchFamily="49" charset="0"/>
              </a:rPr>
              <a:t>values.transpose</a:t>
            </a:r>
            <a:r>
              <a:rPr lang="en-US" altLang="en-US" sz="900" b="1" dirty="0">
                <a:solidFill>
                  <a:srgbClr val="000000"/>
                </a:solidFill>
                <a:latin typeface="Consolas" panose="020B0609020204030204" pitchFamily="49" charset="0"/>
              </a:rPr>
              <a:t>() / 255</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Build neural network with weights and biases</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(3, 3)</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output_weights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(2, 3)</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middle_bias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(3, 1)</a:t>
            </a:r>
          </a:p>
          <a:p>
            <a:pPr lvl="0" eaLnBrk="0" fontAlgn="base" hangingPunct="0">
              <a:spcBef>
                <a:spcPct val="0"/>
              </a:spcBef>
              <a:spcAft>
                <a:spcPct val="0"/>
              </a:spcAft>
            </a:pPr>
            <a:r>
              <a:rPr lang="en-US" altLang="en-US" sz="900" b="1" dirty="0" err="1">
                <a:solidFill>
                  <a:srgbClr val="000000"/>
                </a:solidFill>
                <a:latin typeface="Consolas" panose="020B0609020204030204" pitchFamily="49" charset="0"/>
              </a:rPr>
              <a:t>output_bias</a:t>
            </a:r>
            <a:r>
              <a:rPr lang="en-US" altLang="en-US" sz="900" b="1" dirty="0">
                <a:solidFill>
                  <a:srgbClr val="000000"/>
                </a:solidFill>
                <a:latin typeface="Consolas" panose="020B0609020204030204" pitchFamily="49" charset="0"/>
              </a:rPr>
              <a:t> = </a:t>
            </a:r>
            <a:r>
              <a:rPr lang="en-US" altLang="en-US" sz="900" b="1" dirty="0" err="1">
                <a:solidFill>
                  <a:srgbClr val="000000"/>
                </a:solidFill>
                <a:latin typeface="Consolas" panose="020B0609020204030204" pitchFamily="49" charset="0"/>
              </a:rPr>
              <a:t>np.random.rand</a:t>
            </a:r>
            <a:r>
              <a:rPr lang="en-US" altLang="en-US" sz="900" b="1" dirty="0">
                <a:solidFill>
                  <a:srgbClr val="000000"/>
                </a:solidFill>
                <a:latin typeface="Consolas" panose="020B0609020204030204" pitchFamily="49" charset="0"/>
              </a:rPr>
              <a:t>(2, 1)</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Activation functions</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relu</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np.maximum</a:t>
            </a:r>
            <a:r>
              <a:rPr lang="en-US" altLang="en-US" sz="900" b="1" dirty="0">
                <a:solidFill>
                  <a:srgbClr val="000000"/>
                </a:solidFill>
                <a:latin typeface="Consolas" panose="020B0609020204030204" pitchFamily="49" charset="0"/>
              </a:rPr>
              <a:t>(x, 0)</a:t>
            </a:r>
          </a:p>
          <a:p>
            <a:pPr lvl="0" eaLnBrk="0" fontAlgn="base" hangingPunct="0">
              <a:spcBef>
                <a:spcPct val="0"/>
              </a:spcBef>
              <a:spcAft>
                <a:spcPct val="0"/>
              </a:spcAf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def </a:t>
            </a:r>
            <a:r>
              <a:rPr lang="en-US" altLang="en-US" sz="900" b="1" dirty="0" err="1">
                <a:solidFill>
                  <a:srgbClr val="000000"/>
                </a:solidFill>
                <a:latin typeface="Consolas" panose="020B0609020204030204" pitchFamily="49" charset="0"/>
              </a:rPr>
              <a:t>softmax</a:t>
            </a:r>
            <a:r>
              <a:rPr lang="en-US" altLang="en-US" sz="900" b="1" dirty="0">
                <a:solidFill>
                  <a:srgbClr val="000000"/>
                </a:solidFill>
                <a:latin typeface="Consolas" panose="020B0609020204030204" pitchFamily="49" charset="0"/>
              </a:rPr>
              <a:t>(x):</a:t>
            </a:r>
          </a:p>
          <a:p>
            <a:pPr lvl="0" eaLnBrk="0" fontAlgn="base" hangingPunct="0">
              <a:spcBef>
                <a:spcPct val="0"/>
              </a:spcBef>
              <a:spcAft>
                <a:spcPct val="0"/>
              </a:spcAft>
            </a:pPr>
            <a:r>
              <a:rPr lang="en-US" altLang="en-US" sz="900" b="1" dirty="0">
                <a:solidFill>
                  <a:srgbClr val="000000"/>
                </a:solidFill>
                <a:latin typeface="Consolas" panose="020B0609020204030204" pitchFamily="49" charset="0"/>
              </a:rPr>
              <a:t>    return </a:t>
            </a:r>
            <a:r>
              <a:rPr lang="en-US" altLang="en-US" sz="900" b="1" dirty="0" err="1">
                <a:solidFill>
                  <a:srgbClr val="000000"/>
                </a:solidFill>
                <a:latin typeface="Consolas" panose="020B0609020204030204" pitchFamily="49" charset="0"/>
              </a:rPr>
              <a:t>special.softmax</a:t>
            </a:r>
            <a:r>
              <a:rPr lang="en-US" altLang="en-US" sz="900" b="1" dirty="0">
                <a:solidFill>
                  <a:srgbClr val="000000"/>
                </a:solidFill>
                <a:latin typeface="Consolas" panose="020B0609020204030204" pitchFamily="49" charset="0"/>
              </a:rPr>
              <a:t>(x, axis=0)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b="1" dirty="0">
              <a:solidFill>
                <a:srgbClr val="000000"/>
              </a:solidFill>
              <a:latin typeface="Consolas" panose="020B0609020204030204" pitchFamily="49" charset="0"/>
            </a:endParaRPr>
          </a:p>
          <a:p>
            <a:pPr lvl="0" eaLnBrk="0" fontAlgn="base" hangingPunct="0">
              <a:spcBef>
                <a:spcPct val="0"/>
              </a:spcBef>
              <a:spcAft>
                <a:spcPct val="0"/>
              </a:spcAft>
            </a:pPr>
            <a:r>
              <a:rPr lang="en-US" altLang="en-US" sz="900" b="1" dirty="0">
                <a:latin typeface="Arial" panose="020B0604020202020204" pitchFamily="34" charset="0"/>
              </a:rPr>
              <a:t> </a:t>
            </a:r>
            <a:r>
              <a:rPr lang="en-US" altLang="en-US" sz="900" b="1" dirty="0" err="1">
                <a:latin typeface="Arial" panose="020B0604020202020204" pitchFamily="34" charset="0"/>
              </a:rPr>
              <a:t>training_outputs</a:t>
            </a:r>
            <a:r>
              <a:rPr lang="en-US" altLang="en-US" sz="900" b="1" dirty="0">
                <a:latin typeface="Arial" panose="020B0604020202020204" pitchFamily="34" charset="0"/>
              </a:rPr>
              <a:t> = </a:t>
            </a:r>
            <a:r>
              <a:rPr lang="en-US" altLang="en-US" sz="900" b="1" dirty="0" err="1">
                <a:latin typeface="Arial" panose="020B0604020202020204" pitchFamily="34" charset="0"/>
              </a:rPr>
              <a:t>softmax</a:t>
            </a:r>
            <a:r>
              <a:rPr lang="en-US" altLang="en-US" sz="900" b="1" dirty="0">
                <a:latin typeface="Arial" panose="020B0604020202020204" pitchFamily="34" charset="0"/>
              </a:rPr>
              <a:t>(</a:t>
            </a:r>
            <a:r>
              <a:rPr lang="en-US" altLang="en-US" sz="900" b="1" dirty="0" err="1">
                <a:latin typeface="Arial" panose="020B0604020202020204" pitchFamily="34" charset="0"/>
              </a:rPr>
              <a:t>output_bias</a:t>
            </a:r>
            <a:r>
              <a:rPr lang="en-US" altLang="en-US" sz="900" b="1" dirty="0">
                <a:latin typeface="Arial" panose="020B0604020202020204" pitchFamily="34" charset="0"/>
              </a:rPr>
              <a:t> + output_weights.dot(</a:t>
            </a:r>
            <a:r>
              <a:rPr lang="en-US" altLang="en-US" sz="900" b="1" dirty="0" err="1">
                <a:latin typeface="Arial" panose="020B0604020202020204" pitchFamily="34" charset="0"/>
              </a:rPr>
              <a:t>relu</a:t>
            </a:r>
            <a:r>
              <a:rPr lang="en-US" altLang="en-US" sz="900" b="1" dirty="0">
                <a:latin typeface="Arial" panose="020B0604020202020204" pitchFamily="34" charset="0"/>
              </a:rPr>
              <a:t>(</a:t>
            </a:r>
            <a:r>
              <a:rPr lang="en-US" altLang="en-US" sz="900" b="1" dirty="0" err="1">
                <a:latin typeface="Arial" panose="020B0604020202020204" pitchFamily="34" charset="0"/>
              </a:rPr>
              <a:t>middle_bias</a:t>
            </a:r>
            <a:r>
              <a:rPr lang="en-US" altLang="en-US" sz="900" b="1" dirty="0">
                <a:latin typeface="Arial" panose="020B0604020202020204" pitchFamily="34" charset="0"/>
              </a:rPr>
              <a:t> + middle_weights.dot(</a:t>
            </a:r>
            <a:r>
              <a:rPr lang="en-US" altLang="en-US" sz="900" b="1" dirty="0" err="1">
                <a:latin typeface="Arial" panose="020B0604020202020204" pitchFamily="34" charset="0"/>
              </a:rPr>
              <a:t>training_inputs</a:t>
            </a:r>
            <a:r>
              <a:rPr lang="en-US" altLang="en-US" sz="900" b="1" dirty="0">
                <a:latin typeface="Arial" panose="020B0604020202020204" pitchFamily="34" charset="0"/>
              </a:rPr>
              <a:t>))))</a:t>
            </a:r>
            <a:endParaRPr kumimoji="0" lang="en-US" altLang="en-US" sz="900" b="1" i="0" u="none" strike="noStrike" cap="none" normalizeH="0" baseline="0" dirty="0">
              <a:ln>
                <a:noFill/>
              </a:ln>
              <a:solidFill>
                <a:schemeClr val="tx1"/>
              </a:solidFill>
              <a:effectLst/>
              <a:latin typeface="Arial" panose="020B0604020202020204" pitchFamily="34" charset="0"/>
            </a:endParaRPr>
          </a:p>
        </p:txBody>
      </p:sp>
      <p:sp>
        <p:nvSpPr>
          <p:cNvPr id="7" name="Content Placeholder 2">
            <a:extLst>
              <a:ext uri="{FF2B5EF4-FFF2-40B4-BE49-F238E27FC236}">
                <a16:creationId xmlns:a16="http://schemas.microsoft.com/office/drawing/2014/main" id="{DAFCB1CA-7760-416B-AA81-2BC93B026208}"/>
              </a:ext>
            </a:extLst>
          </p:cNvPr>
          <p:cNvSpPr>
            <a:spLocks noGrp="1"/>
          </p:cNvSpPr>
          <p:nvPr>
            <p:ph sz="quarter" idx="10"/>
          </p:nvPr>
        </p:nvSpPr>
        <p:spPr>
          <a:xfrm>
            <a:off x="539496" y="1435609"/>
            <a:ext cx="10964932" cy="1296706"/>
          </a:xfrm>
        </p:spPr>
        <p:txBody>
          <a:bodyPr>
            <a:normAutofit lnSpcReduction="10000"/>
          </a:bodyPr>
          <a:lstStyle/>
          <a:p>
            <a:r>
              <a:rPr lang="en-US" dirty="0"/>
              <a:t>7) Okay, I’m lazy and I want to get to the end result. </a:t>
            </a:r>
          </a:p>
          <a:p>
            <a:r>
              <a:rPr lang="en-US" dirty="0"/>
              <a:t>Here is what we are getting at. This is how you build the entire neural network with NumPy:</a:t>
            </a:r>
          </a:p>
          <a:p>
            <a:endParaRPr lang="en-US" dirty="0"/>
          </a:p>
          <a:p>
            <a:endParaRPr lang="en-US" dirty="0"/>
          </a:p>
        </p:txBody>
      </p:sp>
      <p:sp>
        <p:nvSpPr>
          <p:cNvPr id="12" name="Rectangle 11">
            <a:extLst>
              <a:ext uri="{FF2B5EF4-FFF2-40B4-BE49-F238E27FC236}">
                <a16:creationId xmlns:a16="http://schemas.microsoft.com/office/drawing/2014/main" id="{86B878AC-B2D0-4DBF-BC28-6B15A853B889}"/>
              </a:ext>
            </a:extLst>
          </p:cNvPr>
          <p:cNvSpPr/>
          <p:nvPr/>
        </p:nvSpPr>
        <p:spPr>
          <a:xfrm>
            <a:off x="911258" y="5695450"/>
            <a:ext cx="6686029" cy="2923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FA3E7E3-5EED-400E-A94E-945CE36D04F1}"/>
              </a:ext>
            </a:extLst>
          </p:cNvPr>
          <p:cNvCxnSpPr/>
          <p:nvPr/>
        </p:nvCxnSpPr>
        <p:spPr>
          <a:xfrm flipH="1">
            <a:off x="8488990" y="5157105"/>
            <a:ext cx="515679" cy="7442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AD587C-5206-47C0-8A82-3E08A7FA177A}"/>
              </a:ext>
            </a:extLst>
          </p:cNvPr>
          <p:cNvSpPr txBox="1"/>
          <p:nvPr/>
        </p:nvSpPr>
        <p:spPr>
          <a:xfrm>
            <a:off x="8861128" y="4781050"/>
            <a:ext cx="2110563" cy="914400"/>
          </a:xfrm>
          <a:prstGeom prst="rect">
            <a:avLst/>
          </a:prstGeom>
        </p:spPr>
        <p:txBody>
          <a:bodyPr vert="horz" wrap="non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The neural network!</a:t>
            </a:r>
          </a:p>
        </p:txBody>
      </p:sp>
      <p:sp>
        <p:nvSpPr>
          <p:cNvPr id="4" name="Rectangle 2">
            <a:extLst>
              <a:ext uri="{FF2B5EF4-FFF2-40B4-BE49-F238E27FC236}">
                <a16:creationId xmlns:a16="http://schemas.microsoft.com/office/drawing/2014/main" id="{CBF44B41-18D1-4B5A-923F-0778783333C4}"/>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Consolas" panose="020B0609020204030204" pitchFamily="49" charset="0"/>
              </a:rPr>
              <a:t>training_outputs = softmax(output_bias + output_weights.dot(relu(middle_bias + middle_weights.dot(training_inputs))))</a:t>
            </a:r>
            <a:br>
              <a:rPr kumimoji="0" lang="en-US" altLang="en-US" sz="900" b="0" i="0" u="none" strike="noStrike" cap="none" normalizeH="0" baseline="0">
                <a:ln>
                  <a:noFill/>
                </a:ln>
                <a:solidFill>
                  <a:srgbClr val="000000"/>
                </a:solidFill>
                <a:effectLst/>
                <a:latin typeface="Consolas" panose="020B0609020204030204" pitchFamily="49"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26975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ABF59-8565-4048-AEA0-42E0D094E869}"/>
              </a:ext>
            </a:extLst>
          </p:cNvPr>
          <p:cNvSpPr>
            <a:spLocks noGrp="1"/>
          </p:cNvSpPr>
          <p:nvPr>
            <p:ph type="title"/>
          </p:nvPr>
        </p:nvSpPr>
        <p:spPr/>
        <p:txBody>
          <a:bodyPr>
            <a:normAutofit/>
          </a:bodyPr>
          <a:lstStyle/>
          <a:p>
            <a:r>
              <a:rPr lang="en-US" dirty="0"/>
              <a:t>Alright, I’m going to save time</a:t>
            </a:r>
          </a:p>
        </p:txBody>
      </p:sp>
      <p:sp>
        <p:nvSpPr>
          <p:cNvPr id="6" name="Rectangle 2">
            <a:extLst>
              <a:ext uri="{FF2B5EF4-FFF2-40B4-BE49-F238E27FC236}">
                <a16:creationId xmlns:a16="http://schemas.microsoft.com/office/drawing/2014/main" id="{7623BB14-D9B8-4AF6-92DE-45B493B8B888}"/>
              </a:ext>
            </a:extLst>
          </p:cNvPr>
          <p:cNvSpPr>
            <a:spLocks noChangeArrowheads="1"/>
          </p:cNvSpPr>
          <p:nvPr/>
        </p:nvSpPr>
        <p:spPr bwMode="auto">
          <a:xfrm>
            <a:off x="521207" y="1719964"/>
            <a:ext cx="1020984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00000"/>
                </a:solidFill>
                <a:latin typeface="Consolas" panose="020B0609020204030204" pitchFamily="49" charset="0"/>
              </a:rPr>
              <a:t> </a:t>
            </a:r>
            <a:r>
              <a:rPr lang="en-US" altLang="en-US" sz="1200" b="1" dirty="0" err="1">
                <a:solidFill>
                  <a:srgbClr val="000000"/>
                </a:solidFill>
                <a:latin typeface="Consolas" panose="020B0609020204030204" pitchFamily="49" charset="0"/>
              </a:rPr>
              <a:t>training_outputs</a:t>
            </a:r>
            <a:r>
              <a:rPr lang="en-US" altLang="en-US" sz="1200" b="1" dirty="0">
                <a:solidFill>
                  <a:srgbClr val="000000"/>
                </a:solidFill>
                <a:latin typeface="Consolas" panose="020B0609020204030204" pitchFamily="49" charset="0"/>
              </a:rPr>
              <a:t> = </a:t>
            </a:r>
            <a:r>
              <a:rPr lang="en-US" altLang="en-US" sz="1200" b="1" dirty="0" err="1">
                <a:solidFill>
                  <a:srgbClr val="000000"/>
                </a:solidFill>
                <a:latin typeface="Consolas" panose="020B0609020204030204" pitchFamily="49" charset="0"/>
              </a:rPr>
              <a:t>softmax</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output_bias</a:t>
            </a:r>
            <a:r>
              <a:rPr lang="en-US" altLang="en-US" sz="1200" b="1" dirty="0">
                <a:solidFill>
                  <a:srgbClr val="000000"/>
                </a:solidFill>
                <a:latin typeface="Consolas" panose="020B0609020204030204" pitchFamily="49" charset="0"/>
              </a:rPr>
              <a:t> + output_weights.dot(</a:t>
            </a:r>
            <a:r>
              <a:rPr lang="en-US" altLang="en-US" sz="1200" b="1" dirty="0" err="1">
                <a:solidFill>
                  <a:srgbClr val="000000"/>
                </a:solidFill>
                <a:latin typeface="Consolas" panose="020B0609020204030204" pitchFamily="49" charset="0"/>
              </a:rPr>
              <a:t>relu</a:t>
            </a:r>
            <a:r>
              <a:rPr lang="en-US" altLang="en-US" sz="1200" b="1" dirty="0">
                <a:solidFill>
                  <a:srgbClr val="000000"/>
                </a:solidFill>
                <a:latin typeface="Consolas" panose="020B0609020204030204" pitchFamily="49" charset="0"/>
              </a:rPr>
              <a:t>(</a:t>
            </a:r>
            <a:r>
              <a:rPr lang="en-US" altLang="en-US" sz="1200" b="1" dirty="0" err="1">
                <a:solidFill>
                  <a:srgbClr val="000000"/>
                </a:solidFill>
                <a:latin typeface="Consolas" panose="020B0609020204030204" pitchFamily="49" charset="0"/>
              </a:rPr>
              <a:t>middle_bias</a:t>
            </a:r>
            <a:r>
              <a:rPr lang="en-US" altLang="en-US" sz="1200" b="1" dirty="0">
                <a:solidFill>
                  <a:srgbClr val="000000"/>
                </a:solidFill>
                <a:latin typeface="Consolas" panose="020B0609020204030204" pitchFamily="49" charset="0"/>
              </a:rPr>
              <a:t> + middle_weights.dot(</a:t>
            </a:r>
            <a:r>
              <a:rPr lang="en-US" altLang="en-US" sz="1200" b="1" dirty="0" err="1">
                <a:solidFill>
                  <a:srgbClr val="000000"/>
                </a:solidFill>
                <a:latin typeface="Consolas" panose="020B0609020204030204" pitchFamily="49" charset="0"/>
              </a:rPr>
              <a:t>training_inputs</a:t>
            </a:r>
            <a:r>
              <a:rPr lang="en-US" altLang="en-US" sz="1200" b="1" dirty="0">
                <a:solidFill>
                  <a:srgbClr val="000000"/>
                </a:solidFill>
                <a:latin typeface="Consolas" panose="020B0609020204030204" pitchFamily="49" charset="0"/>
              </a:rPr>
              <a:t>))))</a:t>
            </a:r>
          </a:p>
        </p:txBody>
      </p:sp>
      <p:sp>
        <p:nvSpPr>
          <p:cNvPr id="8" name="Content Placeholder 2">
            <a:extLst>
              <a:ext uri="{FF2B5EF4-FFF2-40B4-BE49-F238E27FC236}">
                <a16:creationId xmlns:a16="http://schemas.microsoft.com/office/drawing/2014/main" id="{068F2921-3C8E-461C-8586-E1E7121C2A27}"/>
              </a:ext>
            </a:extLst>
          </p:cNvPr>
          <p:cNvSpPr txBox="1">
            <a:spLocks/>
          </p:cNvSpPr>
          <p:nvPr/>
        </p:nvSpPr>
        <p:spPr>
          <a:xfrm>
            <a:off x="400883" y="2628790"/>
            <a:ext cx="10964932" cy="291889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That beautiful, magical one line executes your input values, multiplies all the weights and adds all the biases for all three layers, applies each activation function, and outputs the recommendation matrix. </a:t>
            </a:r>
          </a:p>
          <a:p>
            <a:pPr marL="285750" indent="-285750">
              <a:buFont typeface="Arial" panose="020B0604020202020204" pitchFamily="34" charset="0"/>
              <a:buChar char="•"/>
            </a:pPr>
            <a:r>
              <a:rPr lang="en-US" dirty="0"/>
              <a:t>For millions of iterations, we will loop a hill-climbing algorithm randomly adjusting the weights to minimize loss. </a:t>
            </a:r>
          </a:p>
          <a:p>
            <a:pPr marL="285750" indent="-285750">
              <a:buFont typeface="Arial" panose="020B0604020202020204" pitchFamily="34" charset="0"/>
              <a:buChar char="•"/>
            </a:pPr>
            <a:r>
              <a:rPr lang="en-US" dirty="0"/>
              <a:t>If we are lucky, we will get a good weight configuration that predicts the right outputs for new colors.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9157667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Demo: Training a Neural Network</a:t>
            </a:r>
          </a:p>
        </p:txBody>
      </p:sp>
      <p:pic>
        <p:nvPicPr>
          <p:cNvPr id="29" name="Picture 28">
            <a:extLst>
              <a:ext uri="{FF2B5EF4-FFF2-40B4-BE49-F238E27FC236}">
                <a16:creationId xmlns:a16="http://schemas.microsoft.com/office/drawing/2014/main" id="{1AFBDE2A-CD90-4208-A104-A97584861E61}"/>
              </a:ext>
            </a:extLst>
          </p:cNvPr>
          <p:cNvPicPr>
            <a:picLocks noChangeAspect="1"/>
          </p:cNvPicPr>
          <p:nvPr/>
        </p:nvPicPr>
        <p:blipFill rotWithShape="1">
          <a:blip r:embed="rId2">
            <a:extLst>
              <a:ext uri="{28A0092B-C50C-407E-A947-70E740481C1C}">
                <a14:useLocalDpi xmlns:a14="http://schemas.microsoft.com/office/drawing/2010/main" val="0"/>
              </a:ext>
            </a:extLst>
          </a:blip>
          <a:srcRect b="1559"/>
          <a:stretch>
            <a:fillRect/>
          </a:stretch>
        </p:blipFill>
        <p:spPr>
          <a:xfrm>
            <a:off x="2135486" y="2304136"/>
            <a:ext cx="7921027" cy="26229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83252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3" name="object 3"/>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79097" y="1552599"/>
            <a:ext cx="522076" cy="522076"/>
          </a:xfrm>
          <a:custGeom>
            <a:avLst/>
            <a:gdLst/>
            <a:ahLst/>
            <a:cxnLst/>
            <a:rect l="l" t="t" r="r" b="b"/>
            <a:pathLst>
              <a:path w="431800" h="431800">
                <a:moveTo>
                  <a:pt x="431800" y="0"/>
                </a:moveTo>
                <a:lnTo>
                  <a:pt x="0" y="431800"/>
                </a:lnTo>
              </a:path>
            </a:pathLst>
          </a:custGeom>
          <a:ln w="29112">
            <a:solidFill>
              <a:srgbClr val="FF3333"/>
            </a:solidFill>
          </a:ln>
        </p:spPr>
        <p:txBody>
          <a:bodyPr wrap="square" lIns="0" tIns="0" rIns="0" bIns="0" rtlCol="0"/>
          <a:lstStyle/>
          <a:p>
            <a:endParaRPr sz="2176"/>
          </a:p>
        </p:txBody>
      </p:sp>
      <p:sp>
        <p:nvSpPr>
          <p:cNvPr id="4" name="object 4"/>
          <p:cNvSpPr/>
          <p:nvPr/>
        </p:nvSpPr>
        <p:spPr>
          <a:xfrm>
            <a:off x="3537828" y="2017860"/>
            <a:ext cx="198082" cy="198082"/>
          </a:xfrm>
          <a:custGeom>
            <a:avLst/>
            <a:gdLst/>
            <a:ahLst/>
            <a:cxnLst/>
            <a:rect l="l" t="t" r="r" b="b"/>
            <a:pathLst>
              <a:path w="163830" h="163830">
                <a:moveTo>
                  <a:pt x="81280" y="0"/>
                </a:moveTo>
                <a:lnTo>
                  <a:pt x="0" y="163829"/>
                </a:lnTo>
                <a:lnTo>
                  <a:pt x="163830" y="82550"/>
                </a:lnTo>
                <a:lnTo>
                  <a:pt x="81280" y="0"/>
                </a:lnTo>
                <a:close/>
              </a:path>
            </a:pathLst>
          </a:custGeom>
          <a:solidFill>
            <a:srgbClr val="FF3333"/>
          </a:solidFill>
        </p:spPr>
        <p:txBody>
          <a:bodyPr wrap="square" lIns="0" tIns="0" rIns="0" bIns="0" rtlCol="0"/>
          <a:lstStyle/>
          <a:p>
            <a:endParaRPr sz="2176"/>
          </a:p>
        </p:txBody>
      </p:sp>
      <p:sp>
        <p:nvSpPr>
          <p:cNvPr id="5" name="object 5"/>
          <p:cNvSpPr/>
          <p:nvPr/>
        </p:nvSpPr>
        <p:spPr>
          <a:xfrm>
            <a:off x="4975073" y="1663156"/>
            <a:ext cx="102880" cy="2453755"/>
          </a:xfrm>
          <a:custGeom>
            <a:avLst/>
            <a:gdLst/>
            <a:ahLst/>
            <a:cxnLst/>
            <a:rect l="l" t="t" r="r" b="b"/>
            <a:pathLst>
              <a:path w="85089" h="2029460">
                <a:moveTo>
                  <a:pt x="0" y="0"/>
                </a:moveTo>
                <a:lnTo>
                  <a:pt x="85089" y="2029460"/>
                </a:lnTo>
              </a:path>
            </a:pathLst>
          </a:custGeom>
          <a:ln w="29112">
            <a:solidFill>
              <a:srgbClr val="FF3333"/>
            </a:solidFill>
          </a:ln>
        </p:spPr>
        <p:txBody>
          <a:bodyPr wrap="square" lIns="0" tIns="0" rIns="0" bIns="0" rtlCol="0"/>
          <a:lstStyle/>
          <a:p>
            <a:endParaRPr sz="2176"/>
          </a:p>
        </p:txBody>
      </p:sp>
      <p:sp>
        <p:nvSpPr>
          <p:cNvPr id="6" name="object 6"/>
          <p:cNvSpPr/>
          <p:nvPr/>
        </p:nvSpPr>
        <p:spPr>
          <a:xfrm>
            <a:off x="5007319" y="4104627"/>
            <a:ext cx="139732" cy="211901"/>
          </a:xfrm>
          <a:custGeom>
            <a:avLst/>
            <a:gdLst/>
            <a:ahLst/>
            <a:cxnLst/>
            <a:rect l="l" t="t" r="r" b="b"/>
            <a:pathLst>
              <a:path w="115570" h="175260">
                <a:moveTo>
                  <a:pt x="115569" y="0"/>
                </a:moveTo>
                <a:lnTo>
                  <a:pt x="0" y="5080"/>
                </a:lnTo>
                <a:lnTo>
                  <a:pt x="64769" y="175260"/>
                </a:lnTo>
                <a:lnTo>
                  <a:pt x="115569" y="0"/>
                </a:lnTo>
                <a:close/>
              </a:path>
            </a:pathLst>
          </a:custGeom>
          <a:solidFill>
            <a:srgbClr val="FF3333"/>
          </a:solidFill>
        </p:spPr>
        <p:txBody>
          <a:bodyPr wrap="square" lIns="0" tIns="0" rIns="0" bIns="0" rtlCol="0"/>
          <a:lstStyle/>
          <a:p>
            <a:endParaRPr sz="2176"/>
          </a:p>
        </p:txBody>
      </p:sp>
      <p:sp>
        <p:nvSpPr>
          <p:cNvPr id="7" name="object 7"/>
          <p:cNvSpPr/>
          <p:nvPr/>
        </p:nvSpPr>
        <p:spPr>
          <a:xfrm>
            <a:off x="5638416" y="1552599"/>
            <a:ext cx="1011905" cy="1924002"/>
          </a:xfrm>
          <a:custGeom>
            <a:avLst/>
            <a:gdLst/>
            <a:ahLst/>
            <a:cxnLst/>
            <a:rect l="l" t="t" r="r" b="b"/>
            <a:pathLst>
              <a:path w="836929" h="1591310">
                <a:moveTo>
                  <a:pt x="0" y="0"/>
                </a:moveTo>
                <a:lnTo>
                  <a:pt x="836930" y="1591309"/>
                </a:lnTo>
              </a:path>
            </a:pathLst>
          </a:custGeom>
          <a:ln w="29112">
            <a:solidFill>
              <a:srgbClr val="FF3333"/>
            </a:solidFill>
          </a:ln>
        </p:spPr>
        <p:txBody>
          <a:bodyPr wrap="square" lIns="0" tIns="0" rIns="0" bIns="0" rtlCol="0"/>
          <a:lstStyle/>
          <a:p>
            <a:endParaRPr sz="2176"/>
          </a:p>
        </p:txBody>
      </p:sp>
      <p:sp>
        <p:nvSpPr>
          <p:cNvPr id="8" name="object 8"/>
          <p:cNvSpPr/>
          <p:nvPr/>
        </p:nvSpPr>
        <p:spPr>
          <a:xfrm>
            <a:off x="6584293" y="3435141"/>
            <a:ext cx="159694" cy="218043"/>
          </a:xfrm>
          <a:custGeom>
            <a:avLst/>
            <a:gdLst/>
            <a:ahLst/>
            <a:cxnLst/>
            <a:rect l="l" t="t" r="r" b="b"/>
            <a:pathLst>
              <a:path w="132079" h="180339">
                <a:moveTo>
                  <a:pt x="102869" y="0"/>
                </a:moveTo>
                <a:lnTo>
                  <a:pt x="0" y="54609"/>
                </a:lnTo>
                <a:lnTo>
                  <a:pt x="132079" y="180339"/>
                </a:lnTo>
                <a:lnTo>
                  <a:pt x="102869" y="0"/>
                </a:lnTo>
                <a:close/>
              </a:path>
            </a:pathLst>
          </a:custGeom>
          <a:solidFill>
            <a:srgbClr val="FF3333"/>
          </a:solidFill>
        </p:spPr>
        <p:txBody>
          <a:bodyPr wrap="square" lIns="0" tIns="0" rIns="0" bIns="0" rtlCol="0"/>
          <a:lstStyle/>
          <a:p>
            <a:endParaRPr sz="2176"/>
          </a:p>
        </p:txBody>
      </p:sp>
      <p:sp>
        <p:nvSpPr>
          <p:cNvPr id="9" name="object 9"/>
          <p:cNvSpPr/>
          <p:nvPr/>
        </p:nvSpPr>
        <p:spPr>
          <a:xfrm>
            <a:off x="8734016" y="3100400"/>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10" name="object 10"/>
          <p:cNvSpPr/>
          <p:nvPr/>
        </p:nvSpPr>
        <p:spPr>
          <a:xfrm>
            <a:off x="8664918" y="5213270"/>
            <a:ext cx="139732" cy="208830"/>
          </a:xfrm>
          <a:custGeom>
            <a:avLst/>
            <a:gdLst/>
            <a:ahLst/>
            <a:cxnLst/>
            <a:rect l="l" t="t" r="r" b="b"/>
            <a:pathLst>
              <a:path w="115570" h="172720">
                <a:moveTo>
                  <a:pt x="115570" y="0"/>
                </a:moveTo>
                <a:lnTo>
                  <a:pt x="0" y="0"/>
                </a:lnTo>
                <a:lnTo>
                  <a:pt x="57150" y="172720"/>
                </a:lnTo>
                <a:lnTo>
                  <a:pt x="115570" y="0"/>
                </a:lnTo>
                <a:close/>
              </a:path>
            </a:pathLst>
          </a:custGeom>
          <a:solidFill>
            <a:srgbClr val="00CC00"/>
          </a:solidFill>
        </p:spPr>
        <p:txBody>
          <a:bodyPr wrap="square" lIns="0" tIns="0" rIns="0" bIns="0" rtlCol="0"/>
          <a:lstStyle/>
          <a:p>
            <a:endParaRPr sz="2176"/>
          </a:p>
        </p:txBody>
      </p:sp>
      <p:sp>
        <p:nvSpPr>
          <p:cNvPr id="11" name="object 11"/>
          <p:cNvSpPr txBox="1"/>
          <p:nvPr/>
        </p:nvSpPr>
        <p:spPr>
          <a:xfrm>
            <a:off x="3961632" y="1124189"/>
            <a:ext cx="2246460" cy="350340"/>
          </a:xfrm>
          <a:prstGeom prst="rect">
            <a:avLst/>
          </a:prstGeom>
        </p:spPr>
        <p:txBody>
          <a:bodyPr vert="horz" wrap="square" lIns="0" tIns="15355" rIns="0" bIns="0" rtlCol="0">
            <a:spAutoFit/>
          </a:bodyPr>
          <a:lstStyle/>
          <a:p>
            <a:pPr marL="15356">
              <a:spcBef>
                <a:spcPts val="121"/>
              </a:spcBef>
            </a:pPr>
            <a:r>
              <a:rPr sz="2176" spc="-6" dirty="0">
                <a:solidFill>
                  <a:srgbClr val="FF3333"/>
                </a:solidFill>
                <a:latin typeface="Arial"/>
                <a:cs typeface="Arial"/>
              </a:rPr>
              <a:t>LOCAL</a:t>
            </a:r>
            <a:r>
              <a:rPr sz="2176" spc="-181" dirty="0">
                <a:solidFill>
                  <a:srgbClr val="FF3333"/>
                </a:solidFill>
                <a:latin typeface="Arial"/>
                <a:cs typeface="Arial"/>
              </a:rPr>
              <a:t> </a:t>
            </a:r>
            <a:r>
              <a:rPr sz="2176" dirty="0">
                <a:solidFill>
                  <a:srgbClr val="FF3333"/>
                </a:solidFill>
                <a:latin typeface="Arial"/>
                <a:cs typeface="Arial"/>
              </a:rPr>
              <a:t>MINIMUM</a:t>
            </a:r>
            <a:endParaRPr sz="2176">
              <a:latin typeface="Arial"/>
              <a:cs typeface="Arial"/>
            </a:endParaRPr>
          </a:p>
        </p:txBody>
      </p:sp>
      <p:sp>
        <p:nvSpPr>
          <p:cNvPr id="12" name="object 12"/>
          <p:cNvSpPr txBox="1"/>
          <p:nvPr/>
        </p:nvSpPr>
        <p:spPr>
          <a:xfrm>
            <a:off x="7500998" y="2671990"/>
            <a:ext cx="2445310" cy="350340"/>
          </a:xfrm>
          <a:prstGeom prst="rect">
            <a:avLst/>
          </a:prstGeom>
        </p:spPr>
        <p:txBody>
          <a:bodyPr vert="horz" wrap="square" lIns="0" tIns="15355" rIns="0" bIns="0" rtlCol="0">
            <a:spAutoFit/>
          </a:bodyPr>
          <a:lstStyle/>
          <a:p>
            <a:pPr marL="15356">
              <a:spcBef>
                <a:spcPts val="121"/>
              </a:spcBef>
            </a:pPr>
            <a:r>
              <a:rPr sz="2176" spc="-6" dirty="0">
                <a:solidFill>
                  <a:srgbClr val="00CC00"/>
                </a:solidFill>
                <a:latin typeface="Arial"/>
                <a:cs typeface="Arial"/>
              </a:rPr>
              <a:t>GLOBAL</a:t>
            </a:r>
            <a:r>
              <a:rPr sz="2176" spc="-151" dirty="0">
                <a:solidFill>
                  <a:srgbClr val="00CC00"/>
                </a:solidFill>
                <a:latin typeface="Arial"/>
                <a:cs typeface="Arial"/>
              </a:rPr>
              <a:t> </a:t>
            </a:r>
            <a:r>
              <a:rPr sz="2176" spc="-6" dirty="0">
                <a:solidFill>
                  <a:srgbClr val="00CC00"/>
                </a:solidFill>
                <a:latin typeface="Arial"/>
                <a:cs typeface="Arial"/>
              </a:rPr>
              <a:t>MINIMUM</a:t>
            </a:r>
            <a:endParaRPr sz="2176">
              <a:latin typeface="Arial"/>
              <a:cs typeface="Arial"/>
            </a:endParaRPr>
          </a:p>
        </p:txBody>
      </p:sp>
      <p:sp>
        <p:nvSpPr>
          <p:cNvPr id="14" name="object 2">
            <a:extLst>
              <a:ext uri="{FF2B5EF4-FFF2-40B4-BE49-F238E27FC236}">
                <a16:creationId xmlns:a16="http://schemas.microsoft.com/office/drawing/2014/main" id="{DA087F1D-C769-466E-8169-AFFDD8116A1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5" name="object 3">
            <a:extLst>
              <a:ext uri="{FF2B5EF4-FFF2-40B4-BE49-F238E27FC236}">
                <a16:creationId xmlns:a16="http://schemas.microsoft.com/office/drawing/2014/main" id="{58712151-BF4A-46DA-A7F1-C40686279279}"/>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Pretend you drew any straight line through the points. </a:t>
                </a:r>
              </a:p>
              <a:p>
                <a:pPr>
                  <a:spcAft>
                    <a:spcPts val="2000"/>
                  </a:spcAft>
                </a:pPr>
                <a:r>
                  <a:rPr lang="en-US" dirty="0">
                    <a:latin typeface="Segoe UI" panose="020B0502040204020203" pitchFamily="34" charset="0"/>
                    <a:cs typeface="Segoe UI" panose="020B0502040204020203" pitchFamily="34" charset="0"/>
                  </a:rPr>
                  <a:t>You will not be able to fit a perfect line, because the points do not exist on a straight line.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Machine learning models are never perfect, as real-world data is never perfect.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But you can fit a line to estimate a new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for a given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value, even if there is an inevitable margin of error called </a:t>
                </a:r>
                <a:r>
                  <a:rPr lang="en-US" dirty="0">
                    <a:solidFill>
                      <a:srgbClr val="D24726"/>
                    </a:solidFill>
                    <a:latin typeface="Segoe UI Semibold" panose="020B0702040204020203" pitchFamily="34" charset="0"/>
                    <a:cs typeface="Segoe UI Semibold" panose="020B0702040204020203" pitchFamily="34" charset="0"/>
                  </a:rPr>
                  <a:t>loss</a:t>
                </a:r>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Even if there is loss, it can be helpful in estimating predictions, such as how much  </a:t>
                </a:r>
                <a:r>
                  <a:rPr lang="en-US" b="1" i="1" dirty="0">
                    <a:latin typeface="Cambria Math" panose="02040503050406030204" pitchFamily="18" charset="0"/>
                    <a:cs typeface="Segoe UI" panose="020B0502040204020203" pitchFamily="34" charset="0"/>
                  </a:rPr>
                  <a:t>y</a:t>
                </a:r>
                <a:r>
                  <a:rPr lang="en-US" dirty="0">
                    <a:latin typeface="Segoe UI" panose="020B0502040204020203" pitchFamily="34" charset="0"/>
                    <a:cs typeface="Segoe UI" panose="020B0502040204020203" pitchFamily="34" charset="0"/>
                  </a:rPr>
                  <a:t>  growth there will be at </a:t>
                </a:r>
                <a:r>
                  <a:rPr lang="en-US" b="1" i="1" dirty="0">
                    <a:latin typeface="Cambria Math" panose="02040503050406030204" pitchFamily="18" charset="0"/>
                    <a:cs typeface="Segoe UI" panose="020B0502040204020203" pitchFamily="34" charset="0"/>
                  </a:rPr>
                  <a:t>x</a:t>
                </a:r>
                <a:r>
                  <a:rPr lang="en-US" dirty="0">
                    <a:latin typeface="Segoe UI" panose="020B0502040204020203" pitchFamily="34" charset="0"/>
                    <a:cs typeface="Segoe UI" panose="020B0502040204020203" pitchFamily="34" charset="0"/>
                  </a:rPr>
                  <a:t> time in the future.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647"/>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37849544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080645" y="2768728"/>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080645" y="2768728"/>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412317" y="3210957"/>
            <a:ext cx="132054" cy="262573"/>
          </a:xfrm>
          <a:custGeom>
            <a:avLst/>
            <a:gdLst/>
            <a:ahLst/>
            <a:cxnLst/>
            <a:rect l="l" t="t" r="r" b="b"/>
            <a:pathLst>
              <a:path w="109220" h="217169">
                <a:moveTo>
                  <a:pt x="0" y="0"/>
                </a:moveTo>
                <a:lnTo>
                  <a:pt x="109219" y="217169"/>
                </a:lnTo>
              </a:path>
            </a:pathLst>
          </a:custGeom>
          <a:ln w="29112">
            <a:solidFill>
              <a:srgbClr val="CC0000"/>
            </a:solidFill>
          </a:ln>
        </p:spPr>
        <p:txBody>
          <a:bodyPr wrap="square" lIns="0" tIns="0" rIns="0" bIns="0" rtlCol="0"/>
          <a:lstStyle/>
          <a:p>
            <a:endParaRPr sz="2176"/>
          </a:p>
        </p:txBody>
      </p:sp>
      <p:sp>
        <p:nvSpPr>
          <p:cNvPr id="6" name="object 6"/>
          <p:cNvSpPr/>
          <p:nvPr/>
        </p:nvSpPr>
        <p:spPr>
          <a:xfrm>
            <a:off x="6476808" y="3435141"/>
            <a:ext cx="156621" cy="218043"/>
          </a:xfrm>
          <a:custGeom>
            <a:avLst/>
            <a:gdLst/>
            <a:ahLst/>
            <a:cxnLst/>
            <a:rect l="l" t="t" r="r" b="b"/>
            <a:pathLst>
              <a:path w="129539" h="180339">
                <a:moveTo>
                  <a:pt x="104139" y="0"/>
                </a:moveTo>
                <a:lnTo>
                  <a:pt x="0" y="50800"/>
                </a:lnTo>
                <a:lnTo>
                  <a:pt x="129539" y="180339"/>
                </a:lnTo>
                <a:lnTo>
                  <a:pt x="104139" y="0"/>
                </a:lnTo>
                <a:close/>
              </a:path>
            </a:pathLst>
          </a:custGeom>
          <a:solidFill>
            <a:srgbClr val="CC0000"/>
          </a:solidFill>
        </p:spPr>
        <p:txBody>
          <a:bodyPr wrap="square" lIns="0" tIns="0" rIns="0" bIns="0" rtlCol="0"/>
          <a:lstStyle/>
          <a:p>
            <a:endParaRPr sz="2176"/>
          </a:p>
        </p:txBody>
      </p:sp>
      <p:sp>
        <p:nvSpPr>
          <p:cNvPr id="7" name="object 7"/>
          <p:cNvSpPr/>
          <p:nvPr/>
        </p:nvSpPr>
        <p:spPr>
          <a:xfrm>
            <a:off x="6287940" y="2835667"/>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8" name="object 8"/>
          <p:cNvSpPr/>
          <p:nvPr/>
        </p:nvSpPr>
        <p:spPr>
          <a:xfrm>
            <a:off x="6287940" y="2835667"/>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10" name="object 2">
            <a:extLst>
              <a:ext uri="{FF2B5EF4-FFF2-40B4-BE49-F238E27FC236}">
                <a16:creationId xmlns:a16="http://schemas.microsoft.com/office/drawing/2014/main" id="{BA4182DC-CFA4-4D91-890A-EB02AFDF583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1" name="object 3">
            <a:extLst>
              <a:ext uri="{FF2B5EF4-FFF2-40B4-BE49-F238E27FC236}">
                <a16:creationId xmlns:a16="http://schemas.microsoft.com/office/drawing/2014/main" id="{1BBF90AE-115B-41DF-9BAA-BDAB99EBFB2A}"/>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344754" y="3100399"/>
            <a:ext cx="442229" cy="442229"/>
          </a:xfrm>
          <a:custGeom>
            <a:avLst/>
            <a:gdLst/>
            <a:ahLst/>
            <a:cxnLst/>
            <a:rect l="l" t="t" r="r" b="b"/>
            <a:pathLst>
              <a:path w="365760" h="365760">
                <a:moveTo>
                  <a:pt x="182880" y="0"/>
                </a:moveTo>
                <a:lnTo>
                  <a:pt x="133614" y="6314"/>
                </a:lnTo>
                <a:lnTo>
                  <a:pt x="89746" y="24271"/>
                </a:lnTo>
                <a:lnTo>
                  <a:pt x="52863" y="52387"/>
                </a:lnTo>
                <a:lnTo>
                  <a:pt x="24553" y="89182"/>
                </a:lnTo>
                <a:lnTo>
                  <a:pt x="6402" y="133173"/>
                </a:lnTo>
                <a:lnTo>
                  <a:pt x="0" y="182880"/>
                </a:lnTo>
                <a:lnTo>
                  <a:pt x="6402" y="232586"/>
                </a:lnTo>
                <a:lnTo>
                  <a:pt x="24553" y="276577"/>
                </a:lnTo>
                <a:lnTo>
                  <a:pt x="52863" y="313372"/>
                </a:lnTo>
                <a:lnTo>
                  <a:pt x="89746" y="341488"/>
                </a:lnTo>
                <a:lnTo>
                  <a:pt x="133614"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6344754" y="3100399"/>
            <a:ext cx="442229" cy="442229"/>
          </a:xfrm>
          <a:custGeom>
            <a:avLst/>
            <a:gdLst/>
            <a:ahLst/>
            <a:cxnLst/>
            <a:rect l="l" t="t" r="r" b="b"/>
            <a:pathLst>
              <a:path w="365760"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614" y="359445"/>
                </a:lnTo>
                <a:lnTo>
                  <a:pt x="89746" y="341488"/>
                </a:lnTo>
                <a:lnTo>
                  <a:pt x="52863" y="313372"/>
                </a:lnTo>
                <a:lnTo>
                  <a:pt x="24553" y="276577"/>
                </a:lnTo>
                <a:lnTo>
                  <a:pt x="6402" y="232586"/>
                </a:lnTo>
                <a:lnTo>
                  <a:pt x="0" y="182880"/>
                </a:lnTo>
                <a:lnTo>
                  <a:pt x="6402" y="133173"/>
                </a:lnTo>
                <a:lnTo>
                  <a:pt x="24553" y="89182"/>
                </a:lnTo>
                <a:lnTo>
                  <a:pt x="52863" y="52387"/>
                </a:lnTo>
                <a:lnTo>
                  <a:pt x="89746" y="24271"/>
                </a:lnTo>
                <a:lnTo>
                  <a:pt x="133614"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552048" y="3167339"/>
            <a:ext cx="168907" cy="168139"/>
          </a:xfrm>
          <a:custGeom>
            <a:avLst/>
            <a:gdLst/>
            <a:ahLst/>
            <a:cxnLst/>
            <a:rect l="l" t="t" r="r" b="b"/>
            <a:pathLst>
              <a:path w="139700" h="139064">
                <a:moveTo>
                  <a:pt x="20181" y="0"/>
                </a:moveTo>
                <a:lnTo>
                  <a:pt x="0" y="9405"/>
                </a:lnTo>
                <a:lnTo>
                  <a:pt x="18176" y="10060"/>
                </a:lnTo>
                <a:lnTo>
                  <a:pt x="39687" y="16549"/>
                </a:lnTo>
                <a:lnTo>
                  <a:pt x="88900" y="51315"/>
                </a:lnTo>
                <a:lnTo>
                  <a:pt x="123031" y="100369"/>
                </a:lnTo>
                <a:lnTo>
                  <a:pt x="129539" y="138945"/>
                </a:lnTo>
                <a:lnTo>
                  <a:pt x="139481" y="119300"/>
                </a:lnTo>
                <a:lnTo>
                  <a:pt x="125075" y="64293"/>
                </a:lnTo>
                <a:lnTo>
                  <a:pt x="74830" y="14049"/>
                </a:lnTo>
                <a:lnTo>
                  <a:pt x="46196" y="1785"/>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6552048" y="3167339"/>
            <a:ext cx="168907" cy="168139"/>
          </a:xfrm>
          <a:custGeom>
            <a:avLst/>
            <a:gdLst/>
            <a:ahLst/>
            <a:cxnLst/>
            <a:rect l="l" t="t" r="r" b="b"/>
            <a:pathLst>
              <a:path w="139700" h="139064">
                <a:moveTo>
                  <a:pt x="0" y="9405"/>
                </a:moveTo>
                <a:lnTo>
                  <a:pt x="39687" y="16549"/>
                </a:lnTo>
                <a:lnTo>
                  <a:pt x="88900" y="51315"/>
                </a:lnTo>
                <a:lnTo>
                  <a:pt x="123031" y="100369"/>
                </a:lnTo>
                <a:lnTo>
                  <a:pt x="129539" y="138945"/>
                </a:lnTo>
                <a:lnTo>
                  <a:pt x="139481" y="119300"/>
                </a:lnTo>
                <a:lnTo>
                  <a:pt x="125075" y="64293"/>
                </a:lnTo>
                <a:lnTo>
                  <a:pt x="74830" y="14049"/>
                </a:lnTo>
                <a:lnTo>
                  <a:pt x="20181" y="0"/>
                </a:lnTo>
                <a:lnTo>
                  <a:pt x="0" y="9405"/>
                </a:lnTo>
                <a:close/>
              </a:path>
            </a:pathLst>
          </a:custGeom>
          <a:ln w="3175">
            <a:solidFill>
              <a:srgbClr val="FFFFFF"/>
            </a:solidFill>
          </a:ln>
        </p:spPr>
        <p:txBody>
          <a:bodyPr wrap="square" lIns="0" tIns="0" rIns="0" bIns="0" rtlCol="0"/>
          <a:lstStyle/>
          <a:p>
            <a:endParaRPr sz="2176"/>
          </a:p>
        </p:txBody>
      </p:sp>
      <p:sp>
        <p:nvSpPr>
          <p:cNvPr id="8" name="object 2">
            <a:extLst>
              <a:ext uri="{FF2B5EF4-FFF2-40B4-BE49-F238E27FC236}">
                <a16:creationId xmlns:a16="http://schemas.microsoft.com/office/drawing/2014/main" id="{7293E793-59EA-4ADC-ADCD-E4926378963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9" name="object 3">
            <a:extLst>
              <a:ext uri="{FF2B5EF4-FFF2-40B4-BE49-F238E27FC236}">
                <a16:creationId xmlns:a16="http://schemas.microsoft.com/office/drawing/2014/main" id="{347D3F55-B786-4DC1-83D0-DACE290255A0}"/>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465660" cy="350340"/>
          </a:xfrm>
          <a:prstGeom prst="rect">
            <a:avLst/>
          </a:prstGeom>
        </p:spPr>
        <p:txBody>
          <a:bodyPr vert="horz" wrap="square" lIns="0" tIns="15355" rIns="0" bIns="0" rtlCol="0">
            <a:spAutoFit/>
          </a:bodyPr>
          <a:lstStyle/>
          <a:p>
            <a:pPr marL="15356">
              <a:spcBef>
                <a:spcPts val="121"/>
              </a:spcBef>
            </a:pPr>
            <a:r>
              <a:rPr sz="2176" spc="-12" dirty="0">
                <a:solidFill>
                  <a:srgbClr val="FF3333"/>
                </a:solidFill>
                <a:latin typeface="Arial"/>
                <a:cs typeface="Arial"/>
              </a:rPr>
              <a:t>Greedy algorithm gets</a:t>
            </a:r>
            <a:r>
              <a:rPr sz="2176" spc="-6" dirty="0">
                <a:solidFill>
                  <a:srgbClr val="FF3333"/>
                </a:solidFill>
                <a:latin typeface="Arial"/>
                <a:cs typeface="Arial"/>
              </a:rPr>
              <a:t> </a:t>
            </a:r>
            <a:r>
              <a:rPr sz="2176" dirty="0">
                <a:solidFill>
                  <a:srgbClr val="FF3333"/>
                </a:solidFill>
                <a:latin typeface="Arial"/>
                <a:cs typeface="Arial"/>
              </a:rPr>
              <a:t>stuck</a:t>
            </a:r>
            <a:endParaRPr sz="2176">
              <a:latin typeface="Arial"/>
              <a:cs typeface="Arial"/>
            </a:endParaRPr>
          </a:p>
        </p:txBody>
      </p:sp>
      <p:sp>
        <p:nvSpPr>
          <p:cNvPr id="9" name="object 2">
            <a:extLst>
              <a:ext uri="{FF2B5EF4-FFF2-40B4-BE49-F238E27FC236}">
                <a16:creationId xmlns:a16="http://schemas.microsoft.com/office/drawing/2014/main" id="{C155AC04-8FE6-4324-B680-35D7C7C7609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DC3451D5-7340-4143-8C8A-C93D7930143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7" y="2671990"/>
            <a:ext cx="3152415" cy="350340"/>
          </a:xfrm>
          <a:prstGeom prst="rect">
            <a:avLst/>
          </a:prstGeom>
        </p:spPr>
        <p:txBody>
          <a:bodyPr vert="horz" wrap="square" lIns="0" tIns="15355" rIns="0" bIns="0" rtlCol="0">
            <a:spAutoFit/>
          </a:bodyPr>
          <a:lstStyle/>
          <a:p>
            <a:pPr marL="15356">
              <a:spcBef>
                <a:spcPts val="121"/>
              </a:spcBef>
            </a:pPr>
            <a:r>
              <a:rPr sz="2176" spc="-18" dirty="0">
                <a:solidFill>
                  <a:srgbClr val="00CC00"/>
                </a:solidFill>
                <a:latin typeface="Arial"/>
                <a:cs typeface="Arial"/>
              </a:rPr>
              <a:t>We </a:t>
            </a:r>
            <a:r>
              <a:rPr sz="2176" spc="-12" dirty="0">
                <a:solidFill>
                  <a:srgbClr val="00CC00"/>
                </a:solidFill>
                <a:latin typeface="Arial"/>
                <a:cs typeface="Arial"/>
              </a:rPr>
              <a:t>really want </a:t>
            </a:r>
            <a:r>
              <a:rPr sz="2176" spc="-6" dirty="0">
                <a:solidFill>
                  <a:srgbClr val="00CC00"/>
                </a:solidFill>
                <a:latin typeface="Arial"/>
                <a:cs typeface="Arial"/>
              </a:rPr>
              <a:t>to be</a:t>
            </a:r>
            <a:r>
              <a:rPr sz="2176" spc="-24"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8734016" y="3091187"/>
            <a:ext cx="0" cy="2122082"/>
          </a:xfrm>
          <a:custGeom>
            <a:avLst/>
            <a:gdLst/>
            <a:ahLst/>
            <a:cxnLst/>
            <a:rect l="l" t="t" r="r" b="b"/>
            <a:pathLst>
              <a:path h="1755139">
                <a:moveTo>
                  <a:pt x="0" y="0"/>
                </a:moveTo>
                <a:lnTo>
                  <a:pt x="0" y="1755139"/>
                </a:lnTo>
              </a:path>
            </a:pathLst>
          </a:custGeom>
          <a:ln w="29112">
            <a:solidFill>
              <a:srgbClr val="00CC00"/>
            </a:solidFill>
          </a:ln>
        </p:spPr>
        <p:txBody>
          <a:bodyPr wrap="square" lIns="0" tIns="0" rIns="0" bIns="0" rtlCol="0"/>
          <a:lstStyle/>
          <a:p>
            <a:endParaRPr sz="2176"/>
          </a:p>
        </p:txBody>
      </p:sp>
      <p:sp>
        <p:nvSpPr>
          <p:cNvPr id="9" name="object 9"/>
          <p:cNvSpPr/>
          <p:nvPr/>
        </p:nvSpPr>
        <p:spPr>
          <a:xfrm>
            <a:off x="8664918" y="5204057"/>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557844A5-CC8E-4A42-A2A0-0CCBEFC8924A}"/>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DFAE474-BBC1-4BCE-B024-6106BDDC0E4B}"/>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4821521" y="2473908"/>
            <a:ext cx="1643003" cy="350340"/>
          </a:xfrm>
          <a:prstGeom prst="rect">
            <a:avLst/>
          </a:prstGeom>
        </p:spPr>
        <p:txBody>
          <a:bodyPr vert="horz" wrap="square" lIns="0" tIns="15355" rIns="0" bIns="0" rtlCol="0">
            <a:spAutoFit/>
          </a:bodyPr>
          <a:lstStyle/>
          <a:p>
            <a:pPr marL="15356">
              <a:spcBef>
                <a:spcPts val="121"/>
              </a:spcBef>
            </a:pPr>
            <a:r>
              <a:rPr sz="2176" dirty="0">
                <a:solidFill>
                  <a:srgbClr val="00CC00"/>
                </a:solidFill>
                <a:latin typeface="Arial"/>
                <a:cs typeface="Arial"/>
              </a:rPr>
              <a:t>Or </a:t>
            </a:r>
            <a:r>
              <a:rPr sz="2176" spc="-12" dirty="0">
                <a:solidFill>
                  <a:srgbClr val="00CC00"/>
                </a:solidFill>
                <a:latin typeface="Arial"/>
                <a:cs typeface="Arial"/>
              </a:rPr>
              <a:t>even</a:t>
            </a:r>
            <a:r>
              <a:rPr sz="2176" spc="-97" dirty="0">
                <a:solidFill>
                  <a:srgbClr val="00CC00"/>
                </a:solidFill>
                <a:latin typeface="Arial"/>
                <a:cs typeface="Arial"/>
              </a:rPr>
              <a:t> </a:t>
            </a:r>
            <a:r>
              <a:rPr sz="2176" spc="-6" dirty="0">
                <a:solidFill>
                  <a:srgbClr val="00CC00"/>
                </a:solidFill>
                <a:latin typeface="Arial"/>
                <a:cs typeface="Arial"/>
              </a:rPr>
              <a:t>here</a:t>
            </a:r>
            <a:endParaRPr sz="2176">
              <a:latin typeface="Arial"/>
              <a:cs typeface="Arial"/>
            </a:endParaRPr>
          </a:p>
        </p:txBody>
      </p:sp>
      <p:sp>
        <p:nvSpPr>
          <p:cNvPr id="8" name="object 8"/>
          <p:cNvSpPr/>
          <p:nvPr/>
        </p:nvSpPr>
        <p:spPr>
          <a:xfrm>
            <a:off x="5085630" y="3100400"/>
            <a:ext cx="0" cy="1237625"/>
          </a:xfrm>
          <a:custGeom>
            <a:avLst/>
            <a:gdLst/>
            <a:ahLst/>
            <a:cxnLst/>
            <a:rect l="l" t="t" r="r" b="b"/>
            <a:pathLst>
              <a:path h="1023620">
                <a:moveTo>
                  <a:pt x="0" y="0"/>
                </a:moveTo>
                <a:lnTo>
                  <a:pt x="0" y="1023619"/>
                </a:lnTo>
              </a:path>
            </a:pathLst>
          </a:custGeom>
          <a:ln w="29112">
            <a:solidFill>
              <a:srgbClr val="00CC00"/>
            </a:solidFill>
          </a:ln>
        </p:spPr>
        <p:txBody>
          <a:bodyPr wrap="square" lIns="0" tIns="0" rIns="0" bIns="0" rtlCol="0"/>
          <a:lstStyle/>
          <a:p>
            <a:endParaRPr sz="2176"/>
          </a:p>
        </p:txBody>
      </p:sp>
      <p:sp>
        <p:nvSpPr>
          <p:cNvPr id="9" name="object 9"/>
          <p:cNvSpPr/>
          <p:nvPr/>
        </p:nvSpPr>
        <p:spPr>
          <a:xfrm>
            <a:off x="5016532" y="4328813"/>
            <a:ext cx="139732" cy="208830"/>
          </a:xfrm>
          <a:custGeom>
            <a:avLst/>
            <a:gdLst/>
            <a:ahLst/>
            <a:cxnLst/>
            <a:rect l="l" t="t" r="r" b="b"/>
            <a:pathLst>
              <a:path w="115570" h="172720">
                <a:moveTo>
                  <a:pt x="115570" y="0"/>
                </a:moveTo>
                <a:lnTo>
                  <a:pt x="0" y="0"/>
                </a:lnTo>
                <a:lnTo>
                  <a:pt x="57150" y="172719"/>
                </a:lnTo>
                <a:lnTo>
                  <a:pt x="115570" y="0"/>
                </a:lnTo>
                <a:close/>
              </a:path>
            </a:pathLst>
          </a:custGeom>
          <a:solidFill>
            <a:srgbClr val="00CC00"/>
          </a:solidFill>
        </p:spPr>
        <p:txBody>
          <a:bodyPr wrap="square" lIns="0" tIns="0" rIns="0" bIns="0" rtlCol="0"/>
          <a:lstStyle/>
          <a:p>
            <a:endParaRPr sz="2176"/>
          </a:p>
        </p:txBody>
      </p:sp>
      <p:sp>
        <p:nvSpPr>
          <p:cNvPr id="11" name="object 2">
            <a:extLst>
              <a:ext uri="{FF2B5EF4-FFF2-40B4-BE49-F238E27FC236}">
                <a16:creationId xmlns:a16="http://schemas.microsoft.com/office/drawing/2014/main" id="{71D13447-8029-4B6A-A153-865D0B7333DD}"/>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3C4E0A28-60F3-4E33-B11D-8CE59BCC8198}"/>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37268" y="2367958"/>
            <a:ext cx="276469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How </a:t>
            </a:r>
            <a:r>
              <a:rPr sz="2176" spc="151" dirty="0">
                <a:solidFill>
                  <a:srgbClr val="0000FF"/>
                </a:solidFill>
                <a:latin typeface="Tahoma"/>
                <a:cs typeface="Tahoma"/>
              </a:rPr>
              <a:t>do </a:t>
            </a:r>
            <a:r>
              <a:rPr sz="2176" spc="175" dirty="0">
                <a:solidFill>
                  <a:srgbClr val="0000FF"/>
                </a:solidFill>
                <a:latin typeface="Tahoma"/>
                <a:cs typeface="Tahoma"/>
              </a:rPr>
              <a:t>we</a:t>
            </a:r>
            <a:r>
              <a:rPr sz="2176" spc="-345" dirty="0">
                <a:solidFill>
                  <a:srgbClr val="0000FF"/>
                </a:solidFill>
                <a:latin typeface="Tahoma"/>
                <a:cs typeface="Tahoma"/>
              </a:rPr>
              <a:t> </a:t>
            </a:r>
            <a:r>
              <a:rPr sz="2176" spc="169" dirty="0">
                <a:solidFill>
                  <a:srgbClr val="0000FF"/>
                </a:solidFill>
                <a:latin typeface="Tahoma"/>
                <a:cs typeface="Tahoma"/>
              </a:rPr>
              <a:t>escape?</a:t>
            </a:r>
            <a:endParaRPr sz="2176">
              <a:latin typeface="Tahoma"/>
              <a:cs typeface="Tahoma"/>
            </a:endParaRPr>
          </a:p>
        </p:txBody>
      </p:sp>
      <p:sp>
        <p:nvSpPr>
          <p:cNvPr id="9" name="object 2">
            <a:extLst>
              <a:ext uri="{FF2B5EF4-FFF2-40B4-BE49-F238E27FC236}">
                <a16:creationId xmlns:a16="http://schemas.microsoft.com/office/drawing/2014/main" id="{DD28BCCD-6372-456B-8912-1F047021CAF2}"/>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A9E8B506-D365-463D-9CFC-9FC42B95FE5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22872" y="3432070"/>
            <a:ext cx="442229" cy="442229"/>
          </a:xfrm>
          <a:custGeom>
            <a:avLst/>
            <a:gdLst/>
            <a:ahLst/>
            <a:cxnLst/>
            <a:rect l="l" t="t" r="r" b="b"/>
            <a:pathLst>
              <a:path w="365760"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522872" y="3432070"/>
            <a:ext cx="442229" cy="442229"/>
          </a:xfrm>
          <a:custGeom>
            <a:avLst/>
            <a:gdLst/>
            <a:ahLst/>
            <a:cxnLst/>
            <a:rect l="l" t="t" r="r" b="b"/>
            <a:pathLst>
              <a:path w="365760"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6730168" y="3499011"/>
            <a:ext cx="168139" cy="168139"/>
          </a:xfrm>
          <a:custGeom>
            <a:avLst/>
            <a:gdLst/>
            <a:ahLst/>
            <a:cxnLst/>
            <a:rect l="l" t="t" r="r" b="b"/>
            <a:pathLst>
              <a:path w="139064" h="139064">
                <a:moveTo>
                  <a:pt x="19645" y="0"/>
                </a:moveTo>
                <a:lnTo>
                  <a:pt x="0" y="9405"/>
                </a:lnTo>
                <a:lnTo>
                  <a:pt x="17442" y="10060"/>
                </a:lnTo>
                <a:lnTo>
                  <a:pt x="38576" y="16549"/>
                </a:lnTo>
                <a:lnTo>
                  <a:pt x="87629" y="51315"/>
                </a:lnTo>
                <a:lnTo>
                  <a:pt x="122396" y="100369"/>
                </a:lnTo>
                <a:lnTo>
                  <a:pt x="129539"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6730168" y="3499011"/>
            <a:ext cx="168139" cy="168139"/>
          </a:xfrm>
          <a:custGeom>
            <a:avLst/>
            <a:gdLst/>
            <a:ahLst/>
            <a:cxnLst/>
            <a:rect l="l" t="t" r="r" b="b"/>
            <a:pathLst>
              <a:path w="139064" h="139064">
                <a:moveTo>
                  <a:pt x="0" y="9405"/>
                </a:moveTo>
                <a:lnTo>
                  <a:pt x="38576" y="16549"/>
                </a:lnTo>
                <a:lnTo>
                  <a:pt x="87629" y="51315"/>
                </a:lnTo>
                <a:lnTo>
                  <a:pt x="122396" y="100369"/>
                </a:lnTo>
                <a:lnTo>
                  <a:pt x="129539"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953196" y="2280434"/>
            <a:ext cx="4627717" cy="350340"/>
          </a:xfrm>
          <a:prstGeom prst="rect">
            <a:avLst/>
          </a:prstGeom>
        </p:spPr>
        <p:txBody>
          <a:bodyPr vert="horz" wrap="square" lIns="0" tIns="15355" rIns="0" bIns="0" rtlCol="0">
            <a:spAutoFit/>
          </a:bodyPr>
          <a:lstStyle/>
          <a:p>
            <a:pPr marL="15356">
              <a:spcBef>
                <a:spcPts val="121"/>
              </a:spcBef>
            </a:pPr>
            <a:r>
              <a:rPr sz="2176" spc="163" dirty="0">
                <a:solidFill>
                  <a:srgbClr val="0000FF"/>
                </a:solidFill>
                <a:latin typeface="Tahoma"/>
                <a:cs typeface="Tahoma"/>
              </a:rPr>
              <a:t>Make </a:t>
            </a:r>
            <a:r>
              <a:rPr sz="2176" spc="236" dirty="0">
                <a:solidFill>
                  <a:srgbClr val="0000FF"/>
                </a:solidFill>
                <a:latin typeface="Tahoma"/>
                <a:cs typeface="Tahoma"/>
              </a:rPr>
              <a:t>me</a:t>
            </a:r>
            <a:r>
              <a:rPr lang="en-US" sz="2176" spc="236" dirty="0">
                <a:solidFill>
                  <a:srgbClr val="0000FF"/>
                </a:solidFill>
                <a:latin typeface="Tahoma"/>
                <a:cs typeface="Tahoma"/>
              </a:rPr>
              <a:t> </a:t>
            </a:r>
            <a:r>
              <a:rPr sz="2176" b="1" spc="175" dirty="0">
                <a:solidFill>
                  <a:srgbClr val="0000FF"/>
                </a:solidFill>
                <a:latin typeface="Arial"/>
                <a:cs typeface="Arial"/>
              </a:rPr>
              <a:t>slightly </a:t>
            </a:r>
            <a:r>
              <a:rPr sz="2176" spc="151" dirty="0">
                <a:solidFill>
                  <a:srgbClr val="0000FF"/>
                </a:solidFill>
                <a:latin typeface="Tahoma"/>
                <a:cs typeface="Tahoma"/>
              </a:rPr>
              <a:t>less </a:t>
            </a:r>
            <a:r>
              <a:rPr sz="2176" spc="157" dirty="0">
                <a:solidFill>
                  <a:srgbClr val="0000FF"/>
                </a:solidFill>
                <a:latin typeface="Tahoma"/>
                <a:cs typeface="Tahoma"/>
              </a:rPr>
              <a:t>greedy!</a:t>
            </a:r>
            <a:endParaRPr sz="2176" dirty="0">
              <a:latin typeface="Tahoma"/>
              <a:cs typeface="Tahoma"/>
            </a:endParaRPr>
          </a:p>
        </p:txBody>
      </p:sp>
      <p:sp>
        <p:nvSpPr>
          <p:cNvPr id="9" name="object 2">
            <a:extLst>
              <a:ext uri="{FF2B5EF4-FFF2-40B4-BE49-F238E27FC236}">
                <a16:creationId xmlns:a16="http://schemas.microsoft.com/office/drawing/2014/main" id="{1E4B948C-1D95-44D7-B055-6254B2AB9DB4}"/>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E8C8BFE-B36E-4201-BC2B-5C65EF4643DE}"/>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975850" y="3022088"/>
            <a:ext cx="442229" cy="442229"/>
          </a:xfrm>
          <a:custGeom>
            <a:avLst/>
            <a:gdLst/>
            <a:ahLst/>
            <a:cxnLst/>
            <a:rect l="l" t="t" r="r" b="b"/>
            <a:pathLst>
              <a:path w="365760" h="365760">
                <a:moveTo>
                  <a:pt x="182879" y="0"/>
                </a:moveTo>
                <a:lnTo>
                  <a:pt x="133614" y="6402"/>
                </a:lnTo>
                <a:lnTo>
                  <a:pt x="89746" y="24553"/>
                </a:lnTo>
                <a:lnTo>
                  <a:pt x="52863" y="52863"/>
                </a:lnTo>
                <a:lnTo>
                  <a:pt x="24553" y="89746"/>
                </a:lnTo>
                <a:lnTo>
                  <a:pt x="6402" y="133614"/>
                </a:lnTo>
                <a:lnTo>
                  <a:pt x="0" y="182880"/>
                </a:lnTo>
                <a:lnTo>
                  <a:pt x="6402" y="232586"/>
                </a:lnTo>
                <a:lnTo>
                  <a:pt x="24553" y="276577"/>
                </a:lnTo>
                <a:lnTo>
                  <a:pt x="52863" y="313372"/>
                </a:lnTo>
                <a:lnTo>
                  <a:pt x="89746" y="341488"/>
                </a:lnTo>
                <a:lnTo>
                  <a:pt x="133614" y="359445"/>
                </a:lnTo>
                <a:lnTo>
                  <a:pt x="182879" y="365760"/>
                </a:lnTo>
                <a:lnTo>
                  <a:pt x="232586" y="359445"/>
                </a:lnTo>
                <a:lnTo>
                  <a:pt x="276577" y="341488"/>
                </a:lnTo>
                <a:lnTo>
                  <a:pt x="313372" y="313372"/>
                </a:lnTo>
                <a:lnTo>
                  <a:pt x="341488" y="276577"/>
                </a:lnTo>
                <a:lnTo>
                  <a:pt x="359445" y="232586"/>
                </a:lnTo>
                <a:lnTo>
                  <a:pt x="365760" y="182880"/>
                </a:lnTo>
                <a:lnTo>
                  <a:pt x="359445" y="133614"/>
                </a:lnTo>
                <a:lnTo>
                  <a:pt x="341488" y="89746"/>
                </a:lnTo>
                <a:lnTo>
                  <a:pt x="313372" y="52863"/>
                </a:lnTo>
                <a:lnTo>
                  <a:pt x="276577" y="24553"/>
                </a:lnTo>
                <a:lnTo>
                  <a:pt x="232586" y="6402"/>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6975850" y="3022088"/>
            <a:ext cx="442229" cy="442229"/>
          </a:xfrm>
          <a:custGeom>
            <a:avLst/>
            <a:gdLst/>
            <a:ahLst/>
            <a:cxnLst/>
            <a:rect l="l" t="t" r="r" b="b"/>
            <a:pathLst>
              <a:path w="365760" h="365760">
                <a:moveTo>
                  <a:pt x="182879" y="0"/>
                </a:moveTo>
                <a:lnTo>
                  <a:pt x="232586" y="6402"/>
                </a:lnTo>
                <a:lnTo>
                  <a:pt x="276577" y="24553"/>
                </a:lnTo>
                <a:lnTo>
                  <a:pt x="313372" y="52863"/>
                </a:lnTo>
                <a:lnTo>
                  <a:pt x="341488" y="89746"/>
                </a:lnTo>
                <a:lnTo>
                  <a:pt x="359445" y="133614"/>
                </a:lnTo>
                <a:lnTo>
                  <a:pt x="365760" y="182880"/>
                </a:lnTo>
                <a:lnTo>
                  <a:pt x="359445" y="232586"/>
                </a:lnTo>
                <a:lnTo>
                  <a:pt x="341488" y="276577"/>
                </a:lnTo>
                <a:lnTo>
                  <a:pt x="313372" y="313372"/>
                </a:lnTo>
                <a:lnTo>
                  <a:pt x="276577" y="341488"/>
                </a:lnTo>
                <a:lnTo>
                  <a:pt x="232586" y="359445"/>
                </a:lnTo>
                <a:lnTo>
                  <a:pt x="182879" y="365760"/>
                </a:lnTo>
                <a:lnTo>
                  <a:pt x="133614" y="359445"/>
                </a:lnTo>
                <a:lnTo>
                  <a:pt x="89746" y="341488"/>
                </a:lnTo>
                <a:lnTo>
                  <a:pt x="52863" y="313372"/>
                </a:lnTo>
                <a:lnTo>
                  <a:pt x="24553" y="276577"/>
                </a:lnTo>
                <a:lnTo>
                  <a:pt x="6402" y="232586"/>
                </a:lnTo>
                <a:lnTo>
                  <a:pt x="0" y="182880"/>
                </a:lnTo>
                <a:lnTo>
                  <a:pt x="6402" y="133614"/>
                </a:lnTo>
                <a:lnTo>
                  <a:pt x="24553" y="89746"/>
                </a:lnTo>
                <a:lnTo>
                  <a:pt x="52863" y="52863"/>
                </a:lnTo>
                <a:lnTo>
                  <a:pt x="89746" y="24553"/>
                </a:lnTo>
                <a:lnTo>
                  <a:pt x="133614" y="6402"/>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7183144" y="3089051"/>
            <a:ext cx="168907" cy="168139"/>
          </a:xfrm>
          <a:custGeom>
            <a:avLst/>
            <a:gdLst/>
            <a:ahLst/>
            <a:cxnLst/>
            <a:rect l="l" t="t" r="r" b="b"/>
            <a:pathLst>
              <a:path w="139700" h="139064">
                <a:moveTo>
                  <a:pt x="20181" y="0"/>
                </a:moveTo>
                <a:lnTo>
                  <a:pt x="0" y="9386"/>
                </a:lnTo>
                <a:lnTo>
                  <a:pt x="18176" y="10040"/>
                </a:lnTo>
                <a:lnTo>
                  <a:pt x="39687" y="16529"/>
                </a:lnTo>
                <a:lnTo>
                  <a:pt x="88900" y="51296"/>
                </a:lnTo>
                <a:lnTo>
                  <a:pt x="123031" y="100349"/>
                </a:lnTo>
                <a:lnTo>
                  <a:pt x="129539" y="138926"/>
                </a:lnTo>
                <a:lnTo>
                  <a:pt x="139481" y="119479"/>
                </a:lnTo>
                <a:lnTo>
                  <a:pt x="125075" y="65345"/>
                </a:lnTo>
                <a:lnTo>
                  <a:pt x="74830" y="14565"/>
                </a:lnTo>
                <a:lnTo>
                  <a:pt x="46196" y="1924"/>
                </a:lnTo>
                <a:lnTo>
                  <a:pt x="20181" y="0"/>
                </a:lnTo>
                <a:close/>
              </a:path>
            </a:pathLst>
          </a:custGeom>
          <a:solidFill>
            <a:srgbClr val="FFFFFF"/>
          </a:solidFill>
        </p:spPr>
        <p:txBody>
          <a:bodyPr wrap="square" lIns="0" tIns="0" rIns="0" bIns="0" rtlCol="0"/>
          <a:lstStyle/>
          <a:p>
            <a:endParaRPr sz="2176"/>
          </a:p>
        </p:txBody>
      </p:sp>
      <p:sp>
        <p:nvSpPr>
          <p:cNvPr id="6" name="object 6"/>
          <p:cNvSpPr/>
          <p:nvPr/>
        </p:nvSpPr>
        <p:spPr>
          <a:xfrm>
            <a:off x="7183144" y="3089051"/>
            <a:ext cx="168907" cy="168139"/>
          </a:xfrm>
          <a:custGeom>
            <a:avLst/>
            <a:gdLst/>
            <a:ahLst/>
            <a:cxnLst/>
            <a:rect l="l" t="t" r="r" b="b"/>
            <a:pathLst>
              <a:path w="139700" h="139064">
                <a:moveTo>
                  <a:pt x="0" y="9386"/>
                </a:moveTo>
                <a:lnTo>
                  <a:pt x="39687" y="16529"/>
                </a:lnTo>
                <a:lnTo>
                  <a:pt x="88900" y="51296"/>
                </a:lnTo>
                <a:lnTo>
                  <a:pt x="123031" y="100349"/>
                </a:lnTo>
                <a:lnTo>
                  <a:pt x="129539" y="138926"/>
                </a:lnTo>
                <a:lnTo>
                  <a:pt x="139481" y="119479"/>
                </a:lnTo>
                <a:lnTo>
                  <a:pt x="125075" y="65345"/>
                </a:lnTo>
                <a:lnTo>
                  <a:pt x="74830" y="14565"/>
                </a:lnTo>
                <a:lnTo>
                  <a:pt x="20181" y="0"/>
                </a:lnTo>
                <a:lnTo>
                  <a:pt x="0" y="9386"/>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7418079" y="2982164"/>
            <a:ext cx="334743" cy="141266"/>
          </a:xfrm>
          <a:custGeom>
            <a:avLst/>
            <a:gdLst/>
            <a:ahLst/>
            <a:cxnLst/>
            <a:rect l="l" t="t" r="r" b="b"/>
            <a:pathLst>
              <a:path w="276860" h="116839">
                <a:moveTo>
                  <a:pt x="0" y="116839"/>
                </a:moveTo>
                <a:lnTo>
                  <a:pt x="276859" y="0"/>
                </a:lnTo>
              </a:path>
            </a:pathLst>
          </a:custGeom>
          <a:ln w="29112">
            <a:solidFill>
              <a:srgbClr val="CC0000"/>
            </a:solidFill>
          </a:ln>
        </p:spPr>
        <p:txBody>
          <a:bodyPr wrap="square" lIns="0" tIns="0" rIns="0" bIns="0" rtlCol="0"/>
          <a:lstStyle/>
          <a:p>
            <a:endParaRPr sz="2176"/>
          </a:p>
        </p:txBody>
      </p:sp>
      <p:sp>
        <p:nvSpPr>
          <p:cNvPr id="8" name="object 8"/>
          <p:cNvSpPr/>
          <p:nvPr/>
        </p:nvSpPr>
        <p:spPr>
          <a:xfrm>
            <a:off x="7715970" y="2902316"/>
            <a:ext cx="221114" cy="147410"/>
          </a:xfrm>
          <a:custGeom>
            <a:avLst/>
            <a:gdLst/>
            <a:ahLst/>
            <a:cxnLst/>
            <a:rect l="l" t="t" r="r" b="b"/>
            <a:pathLst>
              <a:path w="182879" h="121919">
                <a:moveTo>
                  <a:pt x="182879" y="0"/>
                </a:moveTo>
                <a:lnTo>
                  <a:pt x="0" y="15239"/>
                </a:lnTo>
                <a:lnTo>
                  <a:pt x="45720" y="121920"/>
                </a:lnTo>
                <a:lnTo>
                  <a:pt x="182879" y="0"/>
                </a:lnTo>
                <a:close/>
              </a:path>
            </a:pathLst>
          </a:custGeom>
          <a:solidFill>
            <a:srgbClr val="CC0000"/>
          </a:solidFill>
        </p:spPr>
        <p:txBody>
          <a:bodyPr wrap="square" lIns="0" tIns="0" rIns="0" bIns="0" rtlCol="0"/>
          <a:lstStyle/>
          <a:p>
            <a:endParaRPr sz="2176"/>
          </a:p>
        </p:txBody>
      </p:sp>
      <p:sp>
        <p:nvSpPr>
          <p:cNvPr id="9" name="object 9"/>
          <p:cNvSpPr txBox="1"/>
          <p:nvPr/>
        </p:nvSpPr>
        <p:spPr>
          <a:xfrm>
            <a:off x="5400411" y="2367958"/>
            <a:ext cx="6593507" cy="350340"/>
          </a:xfrm>
          <a:prstGeom prst="rect">
            <a:avLst/>
          </a:prstGeom>
        </p:spPr>
        <p:txBody>
          <a:bodyPr vert="horz" wrap="square" lIns="0" tIns="15355" rIns="0" bIns="0" rtlCol="0">
            <a:spAutoFit/>
          </a:bodyPr>
          <a:lstStyle/>
          <a:p>
            <a:pPr marL="15356">
              <a:spcBef>
                <a:spcPts val="121"/>
              </a:spcBef>
            </a:pPr>
            <a:r>
              <a:rPr sz="2176" spc="157" dirty="0">
                <a:solidFill>
                  <a:srgbClr val="0000FF"/>
                </a:solidFill>
                <a:latin typeface="Tahoma"/>
                <a:cs typeface="Tahoma"/>
              </a:rPr>
              <a:t>Occasionally</a:t>
            </a:r>
            <a:r>
              <a:rPr sz="2176" spc="12" dirty="0">
                <a:solidFill>
                  <a:srgbClr val="0000FF"/>
                </a:solidFill>
                <a:latin typeface="Tahoma"/>
                <a:cs typeface="Tahoma"/>
              </a:rPr>
              <a:t> </a:t>
            </a:r>
            <a:r>
              <a:rPr sz="2176" spc="138" dirty="0">
                <a:solidFill>
                  <a:srgbClr val="0000FF"/>
                </a:solidFill>
                <a:latin typeface="Tahoma"/>
                <a:cs typeface="Tahoma"/>
              </a:rPr>
              <a:t>allow</a:t>
            </a:r>
            <a:r>
              <a:rPr sz="2176" spc="12" dirty="0">
                <a:solidFill>
                  <a:srgbClr val="0000FF"/>
                </a:solidFill>
                <a:latin typeface="Tahoma"/>
                <a:cs typeface="Tahoma"/>
              </a:rPr>
              <a:t> </a:t>
            </a:r>
            <a:r>
              <a:rPr sz="2176" spc="187" dirty="0">
                <a:solidFill>
                  <a:srgbClr val="0000FF"/>
                </a:solidFill>
                <a:latin typeface="Tahoma"/>
                <a:cs typeface="Tahoma"/>
              </a:rPr>
              <a:t>a</a:t>
            </a:r>
            <a:r>
              <a:rPr sz="2176" spc="6" dirty="0">
                <a:solidFill>
                  <a:srgbClr val="0000FF"/>
                </a:solidFill>
                <a:latin typeface="Tahoma"/>
                <a:cs typeface="Tahoma"/>
              </a:rPr>
              <a:t> </a:t>
            </a:r>
            <a:r>
              <a:rPr sz="2176" spc="157" dirty="0">
                <a:solidFill>
                  <a:srgbClr val="0000FF"/>
                </a:solidFill>
                <a:latin typeface="Tahoma"/>
                <a:cs typeface="Tahoma"/>
              </a:rPr>
              <a:t>marginally</a:t>
            </a:r>
            <a:r>
              <a:rPr sz="2176" spc="12" dirty="0">
                <a:solidFill>
                  <a:srgbClr val="0000FF"/>
                </a:solidFill>
                <a:latin typeface="Tahoma"/>
                <a:cs typeface="Tahoma"/>
              </a:rPr>
              <a:t> </a:t>
            </a:r>
            <a:r>
              <a:rPr sz="2176" spc="121" dirty="0">
                <a:solidFill>
                  <a:srgbClr val="0000FF"/>
                </a:solidFill>
                <a:latin typeface="Tahoma"/>
                <a:cs typeface="Tahoma"/>
              </a:rPr>
              <a:t>inferior</a:t>
            </a:r>
            <a:r>
              <a:rPr sz="2176" spc="24" dirty="0">
                <a:solidFill>
                  <a:srgbClr val="0000FF"/>
                </a:solidFill>
                <a:latin typeface="Tahoma"/>
                <a:cs typeface="Tahoma"/>
              </a:rPr>
              <a:t> </a:t>
            </a:r>
            <a:r>
              <a:rPr sz="2176" spc="127" dirty="0">
                <a:solidFill>
                  <a:srgbClr val="0000FF"/>
                </a:solidFill>
                <a:latin typeface="Tahoma"/>
                <a:cs typeface="Tahoma"/>
              </a:rPr>
              <a:t>move...</a:t>
            </a:r>
            <a:endParaRPr sz="2176">
              <a:latin typeface="Tahoma"/>
              <a:cs typeface="Tahoma"/>
            </a:endParaRPr>
          </a:p>
        </p:txBody>
      </p:sp>
      <p:sp>
        <p:nvSpPr>
          <p:cNvPr id="11" name="object 2">
            <a:extLst>
              <a:ext uri="{FF2B5EF4-FFF2-40B4-BE49-F238E27FC236}">
                <a16:creationId xmlns:a16="http://schemas.microsoft.com/office/drawing/2014/main" id="{A64C2D74-4F67-45D8-8ABE-F462E780D320}"/>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8BB58DCD-4C4E-478C-87CF-5107EB0945BF}"/>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181230" y="3653185"/>
            <a:ext cx="442229" cy="442229"/>
          </a:xfrm>
          <a:custGeom>
            <a:avLst/>
            <a:gdLst/>
            <a:ahLst/>
            <a:cxnLst/>
            <a:rect l="l" t="t" r="r" b="b"/>
            <a:pathLst>
              <a:path w="365759" h="365760">
                <a:moveTo>
                  <a:pt x="182880"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80"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80" y="0"/>
                </a:lnTo>
                <a:close/>
              </a:path>
            </a:pathLst>
          </a:custGeom>
          <a:solidFill>
            <a:srgbClr val="CC0000"/>
          </a:solidFill>
        </p:spPr>
        <p:txBody>
          <a:bodyPr wrap="square" lIns="0" tIns="0" rIns="0" bIns="0" rtlCol="0"/>
          <a:lstStyle/>
          <a:p>
            <a:endParaRPr sz="2176"/>
          </a:p>
        </p:txBody>
      </p:sp>
      <p:sp>
        <p:nvSpPr>
          <p:cNvPr id="4" name="object 4"/>
          <p:cNvSpPr/>
          <p:nvPr/>
        </p:nvSpPr>
        <p:spPr>
          <a:xfrm>
            <a:off x="8181230" y="3653185"/>
            <a:ext cx="442229" cy="442229"/>
          </a:xfrm>
          <a:custGeom>
            <a:avLst/>
            <a:gdLst/>
            <a:ahLst/>
            <a:cxnLst/>
            <a:rect l="l" t="t" r="r" b="b"/>
            <a:pathLst>
              <a:path w="365759" h="365760">
                <a:moveTo>
                  <a:pt x="182880"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80"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80"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388525" y="3720125"/>
            <a:ext cx="168139" cy="168139"/>
          </a:xfrm>
          <a:custGeom>
            <a:avLst/>
            <a:gdLst/>
            <a:ahLst/>
            <a:cxnLst/>
            <a:rect l="l" t="t" r="r" b="b"/>
            <a:pathLst>
              <a:path w="139065" h="139064">
                <a:moveTo>
                  <a:pt x="19645" y="0"/>
                </a:moveTo>
                <a:lnTo>
                  <a:pt x="0" y="9405"/>
                </a:lnTo>
                <a:lnTo>
                  <a:pt x="17442" y="10060"/>
                </a:lnTo>
                <a:lnTo>
                  <a:pt x="38576" y="16549"/>
                </a:lnTo>
                <a:lnTo>
                  <a:pt x="87630"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388525" y="3720125"/>
            <a:ext cx="168139" cy="168139"/>
          </a:xfrm>
          <a:custGeom>
            <a:avLst/>
            <a:gdLst/>
            <a:ahLst/>
            <a:cxnLst/>
            <a:rect l="l" t="t" r="r" b="b"/>
            <a:pathLst>
              <a:path w="139065" h="139064">
                <a:moveTo>
                  <a:pt x="0" y="9405"/>
                </a:moveTo>
                <a:lnTo>
                  <a:pt x="38576" y="16549"/>
                </a:lnTo>
                <a:lnTo>
                  <a:pt x="87630"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p:nvPr/>
        </p:nvSpPr>
        <p:spPr>
          <a:xfrm>
            <a:off x="8469907" y="4162976"/>
            <a:ext cx="84453" cy="684840"/>
          </a:xfrm>
          <a:custGeom>
            <a:avLst/>
            <a:gdLst/>
            <a:ahLst/>
            <a:cxnLst/>
            <a:rect l="l" t="t" r="r" b="b"/>
            <a:pathLst>
              <a:path w="69850" h="566420">
                <a:moveTo>
                  <a:pt x="0" y="0"/>
                </a:moveTo>
                <a:lnTo>
                  <a:pt x="69850" y="566419"/>
                </a:lnTo>
              </a:path>
            </a:pathLst>
          </a:custGeom>
          <a:ln w="29112">
            <a:solidFill>
              <a:srgbClr val="CC0000"/>
            </a:solidFill>
          </a:ln>
        </p:spPr>
        <p:txBody>
          <a:bodyPr wrap="square" lIns="0" tIns="0" rIns="0" bIns="0" rtlCol="0"/>
          <a:lstStyle/>
          <a:p>
            <a:endParaRPr sz="2176"/>
          </a:p>
        </p:txBody>
      </p:sp>
      <p:sp>
        <p:nvSpPr>
          <p:cNvPr id="8" name="object 8"/>
          <p:cNvSpPr/>
          <p:nvPr/>
        </p:nvSpPr>
        <p:spPr>
          <a:xfrm>
            <a:off x="8485263" y="4829391"/>
            <a:ext cx="138196" cy="218043"/>
          </a:xfrm>
          <a:custGeom>
            <a:avLst/>
            <a:gdLst/>
            <a:ahLst/>
            <a:cxnLst/>
            <a:rect l="l" t="t" r="r" b="b"/>
            <a:pathLst>
              <a:path w="114300" h="180339">
                <a:moveTo>
                  <a:pt x="114300" y="0"/>
                </a:moveTo>
                <a:lnTo>
                  <a:pt x="0" y="15240"/>
                </a:lnTo>
                <a:lnTo>
                  <a:pt x="78739" y="180340"/>
                </a:lnTo>
                <a:lnTo>
                  <a:pt x="114300" y="0"/>
                </a:lnTo>
                <a:close/>
              </a:path>
            </a:pathLst>
          </a:custGeom>
          <a:solidFill>
            <a:srgbClr val="CC0000"/>
          </a:solidFill>
        </p:spPr>
        <p:txBody>
          <a:bodyPr wrap="square" lIns="0" tIns="0" rIns="0" bIns="0" rtlCol="0"/>
          <a:lstStyle/>
          <a:p>
            <a:endParaRPr sz="2176"/>
          </a:p>
        </p:txBody>
      </p:sp>
      <p:sp>
        <p:nvSpPr>
          <p:cNvPr id="9" name="object 9"/>
          <p:cNvSpPr txBox="1"/>
          <p:nvPr/>
        </p:nvSpPr>
        <p:spPr>
          <a:xfrm>
            <a:off x="6476808" y="2501549"/>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11" name="object 2">
            <a:extLst>
              <a:ext uri="{FF2B5EF4-FFF2-40B4-BE49-F238E27FC236}">
                <a16:creationId xmlns:a16="http://schemas.microsoft.com/office/drawing/2014/main" id="{F9CEB0D1-7EE4-4E95-8100-0AA3694225B3}"/>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F7ED182A-11C5-488A-81C7-64DF1D6A7FA2}"/>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6255693" y="2367958"/>
            <a:ext cx="3596947" cy="350340"/>
          </a:xfrm>
          <a:prstGeom prst="rect">
            <a:avLst/>
          </a:prstGeom>
        </p:spPr>
        <p:txBody>
          <a:bodyPr vert="horz" wrap="square" lIns="0" tIns="15355" rIns="0" bIns="0" rtlCol="0">
            <a:spAutoFit/>
          </a:bodyPr>
          <a:lstStyle/>
          <a:p>
            <a:pPr marL="15356">
              <a:spcBef>
                <a:spcPts val="121"/>
              </a:spcBef>
            </a:pPr>
            <a:r>
              <a:rPr sz="2176" spc="-85" dirty="0">
                <a:solidFill>
                  <a:srgbClr val="0000FF"/>
                </a:solidFill>
                <a:latin typeface="Tahoma"/>
                <a:cs typeface="Tahoma"/>
              </a:rPr>
              <a:t>To </a:t>
            </a:r>
            <a:r>
              <a:rPr sz="2176" spc="127" dirty="0">
                <a:solidFill>
                  <a:srgbClr val="0000FF"/>
                </a:solidFill>
                <a:latin typeface="Tahoma"/>
                <a:cs typeface="Tahoma"/>
              </a:rPr>
              <a:t>find </a:t>
            </a:r>
            <a:r>
              <a:rPr sz="2176" spc="138" dirty="0">
                <a:solidFill>
                  <a:srgbClr val="0000FF"/>
                </a:solidFill>
                <a:latin typeface="Tahoma"/>
                <a:cs typeface="Tahoma"/>
              </a:rPr>
              <a:t>superior</a:t>
            </a:r>
            <a:r>
              <a:rPr sz="2176" spc="-42" dirty="0">
                <a:solidFill>
                  <a:srgbClr val="0000FF"/>
                </a:solidFill>
                <a:latin typeface="Tahoma"/>
                <a:cs typeface="Tahoma"/>
              </a:rPr>
              <a:t> </a:t>
            </a:r>
            <a:r>
              <a:rPr sz="2176" spc="138" dirty="0">
                <a:solidFill>
                  <a:srgbClr val="0000FF"/>
                </a:solidFill>
                <a:latin typeface="Tahoma"/>
                <a:cs typeface="Tahoma"/>
              </a:rPr>
              <a:t>solutions!</a:t>
            </a:r>
            <a:endParaRPr sz="2176">
              <a:latin typeface="Tahoma"/>
              <a:cs typeface="Tahoma"/>
            </a:endParaRPr>
          </a:p>
        </p:txBody>
      </p:sp>
      <p:sp>
        <p:nvSpPr>
          <p:cNvPr id="9" name="object 2">
            <a:extLst>
              <a:ext uri="{FF2B5EF4-FFF2-40B4-BE49-F238E27FC236}">
                <a16:creationId xmlns:a16="http://schemas.microsoft.com/office/drawing/2014/main" id="{FCA1678A-D59B-48A4-8D08-066ED6242A6F}"/>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0" name="object 3">
            <a:extLst>
              <a:ext uri="{FF2B5EF4-FFF2-40B4-BE49-F238E27FC236}">
                <a16:creationId xmlns:a16="http://schemas.microsoft.com/office/drawing/2014/main" id="{6FD6EF7F-FA65-4E7A-AFC0-C4FFE6291C14}"/>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you plot a given line, notice that there is a difference between the predicted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and actual </a:t>
                </a:r>
                <a14:m>
                  <m:oMath xmlns:m="http://schemas.openxmlformats.org/officeDocument/2006/math">
                    <m:r>
                      <a:rPr lang="en-US" b="0"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values with our observed data.  </a:t>
                </a:r>
              </a:p>
              <a:p>
                <a:pPr>
                  <a:spcAft>
                    <a:spcPts val="2000"/>
                  </a:spcAft>
                </a:pPr>
                <a:r>
                  <a:rPr lang="en-US" dirty="0">
                    <a:latin typeface="Segoe UI" panose="020B0502040204020203" pitchFamily="34" charset="0"/>
                    <a:cs typeface="Segoe UI" panose="020B0502040204020203" pitchFamily="34" charset="0"/>
                  </a:rPr>
                  <a:t>These are called </a:t>
                </a:r>
                <a:r>
                  <a:rPr lang="en-US" dirty="0">
                    <a:solidFill>
                      <a:srgbClr val="D24726"/>
                    </a:solidFill>
                    <a:latin typeface="Segoe UI Semibold" panose="020B0702040204020203" pitchFamily="34" charset="0"/>
                    <a:cs typeface="Segoe UI Semibold" panose="020B0702040204020203" pitchFamily="34" charset="0"/>
                  </a:rPr>
                  <a:t>residuals</a:t>
                </a:r>
                <a:r>
                  <a:rPr lang="en-US" dirty="0">
                    <a:latin typeface="Segoe UI" panose="020B0502040204020203" pitchFamily="34" charset="0"/>
                    <a:cs typeface="Segoe UI" panose="020B0502040204020203" pitchFamily="34" charset="0"/>
                  </a:rPr>
                  <a:t>, and in machine learning we want to minimize them. </a:t>
                </a:r>
              </a:p>
              <a:p>
                <a:pPr>
                  <a:spcAft>
                    <a:spcPts val="2000"/>
                  </a:spcAft>
                </a:pPr>
                <a:r>
                  <a:rPr lang="en-US" dirty="0">
                    <a:latin typeface="Segoe UI" panose="020B0502040204020203" pitchFamily="34" charset="0"/>
                    <a:cs typeface="Segoe UI" panose="020B0502040204020203" pitchFamily="34" charset="0"/>
                  </a:rPr>
                  <a:t>So how do we minimize residuals in aggregate?</a:t>
                </a: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48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6AEAFC-E51A-41A0-8C2B-0BC778912A38}"/>
              </a:ext>
            </a:extLst>
          </p:cNvPr>
          <p:cNvSpPr/>
          <p:nvPr/>
        </p:nvSpPr>
        <p:spPr>
          <a:xfrm>
            <a:off x="7398326" y="5229497"/>
            <a:ext cx="4080861" cy="523220"/>
          </a:xfrm>
          <a:prstGeom prst="rect">
            <a:avLst/>
          </a:prstGeom>
        </p:spPr>
        <p:txBody>
          <a:bodyPr wrap="none">
            <a:spAutoFit/>
          </a:bodyPr>
          <a:lstStyle/>
          <a:p>
            <a:r>
              <a:rPr lang="en-US" sz="1400" dirty="0">
                <a:hlinkClick r:id="rId4"/>
              </a:rPr>
              <a:t>https://www.desmos.com/calculator/fmhotfn3qm</a:t>
            </a:r>
            <a:endParaRPr lang="en-US" sz="1400" dirty="0"/>
          </a:p>
          <a:p>
            <a:endParaRPr lang="en-US" sz="1400" dirty="0"/>
          </a:p>
        </p:txBody>
      </p:sp>
    </p:spTree>
    <p:extLst>
      <p:ext uri="{BB962C8B-B14F-4D97-AF65-F5344CB8AC3E}">
        <p14:creationId xmlns:p14="http://schemas.microsoft.com/office/powerpoint/2010/main" val="2176924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12903" y="5220947"/>
            <a:ext cx="442229" cy="442229"/>
          </a:xfrm>
          <a:custGeom>
            <a:avLst/>
            <a:gdLst/>
            <a:ahLst/>
            <a:cxnLst/>
            <a:rect l="l" t="t" r="r" b="b"/>
            <a:pathLst>
              <a:path w="365759" h="365760">
                <a:moveTo>
                  <a:pt x="182879" y="0"/>
                </a:moveTo>
                <a:lnTo>
                  <a:pt x="133173" y="6314"/>
                </a:lnTo>
                <a:lnTo>
                  <a:pt x="89182" y="24271"/>
                </a:lnTo>
                <a:lnTo>
                  <a:pt x="52387" y="52387"/>
                </a:lnTo>
                <a:lnTo>
                  <a:pt x="24271" y="89182"/>
                </a:lnTo>
                <a:lnTo>
                  <a:pt x="6314" y="133173"/>
                </a:lnTo>
                <a:lnTo>
                  <a:pt x="0" y="182880"/>
                </a:lnTo>
                <a:lnTo>
                  <a:pt x="6314" y="232586"/>
                </a:lnTo>
                <a:lnTo>
                  <a:pt x="24271" y="276577"/>
                </a:lnTo>
                <a:lnTo>
                  <a:pt x="52387" y="313372"/>
                </a:lnTo>
                <a:lnTo>
                  <a:pt x="89182" y="341488"/>
                </a:lnTo>
                <a:lnTo>
                  <a:pt x="133173" y="359445"/>
                </a:lnTo>
                <a:lnTo>
                  <a:pt x="182879" y="365760"/>
                </a:lnTo>
                <a:lnTo>
                  <a:pt x="232586" y="359445"/>
                </a:lnTo>
                <a:lnTo>
                  <a:pt x="276577" y="341488"/>
                </a:lnTo>
                <a:lnTo>
                  <a:pt x="313372" y="313372"/>
                </a:lnTo>
                <a:lnTo>
                  <a:pt x="341488" y="276577"/>
                </a:lnTo>
                <a:lnTo>
                  <a:pt x="359445" y="232586"/>
                </a:lnTo>
                <a:lnTo>
                  <a:pt x="365760" y="182880"/>
                </a:lnTo>
                <a:lnTo>
                  <a:pt x="359445" y="133173"/>
                </a:lnTo>
                <a:lnTo>
                  <a:pt x="341488" y="89182"/>
                </a:lnTo>
                <a:lnTo>
                  <a:pt x="313372" y="52387"/>
                </a:lnTo>
                <a:lnTo>
                  <a:pt x="276577" y="24271"/>
                </a:lnTo>
                <a:lnTo>
                  <a:pt x="232586" y="6314"/>
                </a:lnTo>
                <a:lnTo>
                  <a:pt x="182879" y="0"/>
                </a:lnTo>
                <a:close/>
              </a:path>
            </a:pathLst>
          </a:custGeom>
          <a:solidFill>
            <a:srgbClr val="CC0000"/>
          </a:solidFill>
        </p:spPr>
        <p:txBody>
          <a:bodyPr wrap="square" lIns="0" tIns="0" rIns="0" bIns="0" rtlCol="0"/>
          <a:lstStyle/>
          <a:p>
            <a:endParaRPr sz="2176"/>
          </a:p>
        </p:txBody>
      </p:sp>
      <p:sp>
        <p:nvSpPr>
          <p:cNvPr id="4" name="object 4"/>
          <p:cNvSpPr/>
          <p:nvPr/>
        </p:nvSpPr>
        <p:spPr>
          <a:xfrm>
            <a:off x="8512903" y="5220947"/>
            <a:ext cx="442229" cy="442229"/>
          </a:xfrm>
          <a:custGeom>
            <a:avLst/>
            <a:gdLst/>
            <a:ahLst/>
            <a:cxnLst/>
            <a:rect l="l" t="t" r="r" b="b"/>
            <a:pathLst>
              <a:path w="365759" h="365760">
                <a:moveTo>
                  <a:pt x="182879" y="0"/>
                </a:moveTo>
                <a:lnTo>
                  <a:pt x="232586" y="6314"/>
                </a:lnTo>
                <a:lnTo>
                  <a:pt x="276577" y="24271"/>
                </a:lnTo>
                <a:lnTo>
                  <a:pt x="313372" y="52387"/>
                </a:lnTo>
                <a:lnTo>
                  <a:pt x="341488" y="89182"/>
                </a:lnTo>
                <a:lnTo>
                  <a:pt x="359445" y="133173"/>
                </a:lnTo>
                <a:lnTo>
                  <a:pt x="365760" y="182880"/>
                </a:lnTo>
                <a:lnTo>
                  <a:pt x="359445" y="232586"/>
                </a:lnTo>
                <a:lnTo>
                  <a:pt x="341488" y="276577"/>
                </a:lnTo>
                <a:lnTo>
                  <a:pt x="313372" y="313372"/>
                </a:lnTo>
                <a:lnTo>
                  <a:pt x="276577" y="341488"/>
                </a:lnTo>
                <a:lnTo>
                  <a:pt x="232586" y="359445"/>
                </a:lnTo>
                <a:lnTo>
                  <a:pt x="182879" y="365760"/>
                </a:lnTo>
                <a:lnTo>
                  <a:pt x="133173" y="359445"/>
                </a:lnTo>
                <a:lnTo>
                  <a:pt x="89182" y="341488"/>
                </a:lnTo>
                <a:lnTo>
                  <a:pt x="52387" y="313372"/>
                </a:lnTo>
                <a:lnTo>
                  <a:pt x="24271" y="276577"/>
                </a:lnTo>
                <a:lnTo>
                  <a:pt x="6314" y="232586"/>
                </a:lnTo>
                <a:lnTo>
                  <a:pt x="0" y="182880"/>
                </a:lnTo>
                <a:lnTo>
                  <a:pt x="6314" y="133173"/>
                </a:lnTo>
                <a:lnTo>
                  <a:pt x="24271" y="89182"/>
                </a:lnTo>
                <a:lnTo>
                  <a:pt x="52387" y="52387"/>
                </a:lnTo>
                <a:lnTo>
                  <a:pt x="89182" y="24271"/>
                </a:lnTo>
                <a:lnTo>
                  <a:pt x="133173" y="6314"/>
                </a:lnTo>
                <a:lnTo>
                  <a:pt x="182879" y="0"/>
                </a:lnTo>
                <a:close/>
              </a:path>
            </a:pathLst>
          </a:custGeom>
          <a:ln w="3175">
            <a:solidFill>
              <a:srgbClr val="CC0000"/>
            </a:solidFill>
          </a:ln>
        </p:spPr>
        <p:txBody>
          <a:bodyPr wrap="square" lIns="0" tIns="0" rIns="0" bIns="0" rtlCol="0"/>
          <a:lstStyle/>
          <a:p>
            <a:endParaRPr sz="2176"/>
          </a:p>
        </p:txBody>
      </p:sp>
      <p:sp>
        <p:nvSpPr>
          <p:cNvPr id="5" name="object 5"/>
          <p:cNvSpPr/>
          <p:nvPr/>
        </p:nvSpPr>
        <p:spPr>
          <a:xfrm>
            <a:off x="8720198" y="5287887"/>
            <a:ext cx="168139" cy="168139"/>
          </a:xfrm>
          <a:custGeom>
            <a:avLst/>
            <a:gdLst/>
            <a:ahLst/>
            <a:cxnLst/>
            <a:rect l="l" t="t" r="r" b="b"/>
            <a:pathLst>
              <a:path w="139065" h="139064">
                <a:moveTo>
                  <a:pt x="19645" y="0"/>
                </a:moveTo>
                <a:lnTo>
                  <a:pt x="0" y="9405"/>
                </a:lnTo>
                <a:lnTo>
                  <a:pt x="17442" y="10060"/>
                </a:lnTo>
                <a:lnTo>
                  <a:pt x="38576" y="16549"/>
                </a:lnTo>
                <a:lnTo>
                  <a:pt x="87629" y="51315"/>
                </a:lnTo>
                <a:lnTo>
                  <a:pt x="122396" y="100369"/>
                </a:lnTo>
                <a:lnTo>
                  <a:pt x="129540" y="138945"/>
                </a:lnTo>
                <a:lnTo>
                  <a:pt x="138945" y="119300"/>
                </a:lnTo>
                <a:lnTo>
                  <a:pt x="124896" y="64293"/>
                </a:lnTo>
                <a:lnTo>
                  <a:pt x="74652" y="14049"/>
                </a:lnTo>
                <a:lnTo>
                  <a:pt x="45720" y="1785"/>
                </a:lnTo>
                <a:lnTo>
                  <a:pt x="19645" y="0"/>
                </a:lnTo>
                <a:close/>
              </a:path>
            </a:pathLst>
          </a:custGeom>
          <a:solidFill>
            <a:srgbClr val="FFFFFF"/>
          </a:solidFill>
        </p:spPr>
        <p:txBody>
          <a:bodyPr wrap="square" lIns="0" tIns="0" rIns="0" bIns="0" rtlCol="0"/>
          <a:lstStyle/>
          <a:p>
            <a:endParaRPr sz="2176"/>
          </a:p>
        </p:txBody>
      </p:sp>
      <p:sp>
        <p:nvSpPr>
          <p:cNvPr id="6" name="object 6"/>
          <p:cNvSpPr/>
          <p:nvPr/>
        </p:nvSpPr>
        <p:spPr>
          <a:xfrm>
            <a:off x="8720198" y="5287887"/>
            <a:ext cx="168139" cy="168139"/>
          </a:xfrm>
          <a:custGeom>
            <a:avLst/>
            <a:gdLst/>
            <a:ahLst/>
            <a:cxnLst/>
            <a:rect l="l" t="t" r="r" b="b"/>
            <a:pathLst>
              <a:path w="139065" h="139064">
                <a:moveTo>
                  <a:pt x="0" y="9405"/>
                </a:moveTo>
                <a:lnTo>
                  <a:pt x="38576" y="16549"/>
                </a:lnTo>
                <a:lnTo>
                  <a:pt x="87629" y="51315"/>
                </a:lnTo>
                <a:lnTo>
                  <a:pt x="122396" y="100369"/>
                </a:lnTo>
                <a:lnTo>
                  <a:pt x="129540" y="138945"/>
                </a:lnTo>
                <a:lnTo>
                  <a:pt x="138945" y="119300"/>
                </a:lnTo>
                <a:lnTo>
                  <a:pt x="124896" y="64293"/>
                </a:lnTo>
                <a:lnTo>
                  <a:pt x="74652" y="14049"/>
                </a:lnTo>
                <a:lnTo>
                  <a:pt x="19645" y="0"/>
                </a:lnTo>
                <a:lnTo>
                  <a:pt x="0" y="9405"/>
                </a:lnTo>
                <a:close/>
              </a:path>
            </a:pathLst>
          </a:custGeom>
          <a:ln w="3175">
            <a:solidFill>
              <a:srgbClr val="FFFFFF"/>
            </a:solidFill>
          </a:ln>
        </p:spPr>
        <p:txBody>
          <a:bodyPr wrap="square" lIns="0" tIns="0" rIns="0" bIns="0" rtlCol="0"/>
          <a:lstStyle/>
          <a:p>
            <a:endParaRPr sz="2176"/>
          </a:p>
        </p:txBody>
      </p:sp>
      <p:sp>
        <p:nvSpPr>
          <p:cNvPr id="7" name="object 7"/>
          <p:cNvSpPr txBox="1"/>
          <p:nvPr/>
        </p:nvSpPr>
        <p:spPr>
          <a:xfrm>
            <a:off x="5449999" y="1950401"/>
            <a:ext cx="4934821" cy="685175"/>
          </a:xfrm>
          <a:prstGeom prst="rect">
            <a:avLst/>
          </a:prstGeom>
        </p:spPr>
        <p:txBody>
          <a:bodyPr vert="horz" wrap="square" lIns="0" tIns="15355" rIns="0" bIns="0" rtlCol="0">
            <a:spAutoFit/>
          </a:bodyPr>
          <a:lstStyle/>
          <a:p>
            <a:pPr marL="15356">
              <a:spcBef>
                <a:spcPts val="121"/>
              </a:spcBef>
            </a:pPr>
            <a:r>
              <a:rPr lang="en-US" sz="2176" spc="-85" dirty="0">
                <a:solidFill>
                  <a:srgbClr val="0000FF"/>
                </a:solidFill>
                <a:latin typeface="Tahoma"/>
                <a:cs typeface="Tahoma"/>
              </a:rPr>
              <a:t>When we have many local minima/maxima, it is because this problem is non-convex</a:t>
            </a:r>
            <a:endParaRPr sz="2176" dirty="0">
              <a:latin typeface="Tahoma"/>
              <a:cs typeface="Tahoma"/>
            </a:endParaRPr>
          </a:p>
        </p:txBody>
      </p:sp>
      <p:sp>
        <p:nvSpPr>
          <p:cNvPr id="11" name="object 2">
            <a:extLst>
              <a:ext uri="{FF2B5EF4-FFF2-40B4-BE49-F238E27FC236}">
                <a16:creationId xmlns:a16="http://schemas.microsoft.com/office/drawing/2014/main" id="{C66B0B78-71D0-4740-9B76-406591B2BDF1}"/>
              </a:ext>
            </a:extLst>
          </p:cNvPr>
          <p:cNvSpPr txBox="1"/>
          <p:nvPr/>
        </p:nvSpPr>
        <p:spPr>
          <a:xfrm>
            <a:off x="1808916" y="2532093"/>
            <a:ext cx="320601" cy="1717475"/>
          </a:xfrm>
          <a:prstGeom prst="rect">
            <a:avLst/>
          </a:prstGeom>
        </p:spPr>
        <p:txBody>
          <a:bodyPr vert="vert270" wrap="square" lIns="0" tIns="0" rIns="0" bIns="0" rtlCol="0">
            <a:spAutoFit/>
          </a:bodyPr>
          <a:lstStyle/>
          <a:p>
            <a:pPr marL="15356">
              <a:lnSpc>
                <a:spcPts val="2527"/>
              </a:lnSpc>
            </a:pPr>
            <a:r>
              <a:rPr lang="en-US" sz="2176" spc="-67" dirty="0">
                <a:latin typeface="Arial"/>
                <a:cs typeface="Arial"/>
              </a:rPr>
              <a:t>Loss Function</a:t>
            </a:r>
            <a:endParaRPr sz="2176" dirty="0">
              <a:latin typeface="Arial"/>
              <a:cs typeface="Arial"/>
            </a:endParaRPr>
          </a:p>
        </p:txBody>
      </p:sp>
      <p:sp>
        <p:nvSpPr>
          <p:cNvPr id="12" name="object 3">
            <a:extLst>
              <a:ext uri="{FF2B5EF4-FFF2-40B4-BE49-F238E27FC236}">
                <a16:creationId xmlns:a16="http://schemas.microsoft.com/office/drawing/2014/main" id="{D12C23C4-3564-4914-B9F4-5964D1151ECC}"/>
              </a:ext>
            </a:extLst>
          </p:cNvPr>
          <p:cNvSpPr txBox="1"/>
          <p:nvPr/>
        </p:nvSpPr>
        <p:spPr>
          <a:xfrm>
            <a:off x="4749350" y="6237537"/>
            <a:ext cx="3884696" cy="320601"/>
          </a:xfrm>
          <a:prstGeom prst="rect">
            <a:avLst/>
          </a:prstGeom>
        </p:spPr>
        <p:txBody>
          <a:bodyPr vert="horz" wrap="square" lIns="0" tIns="0" rIns="0" bIns="0" rtlCol="0">
            <a:spAutoFit/>
          </a:bodyPr>
          <a:lstStyle/>
          <a:p>
            <a:pPr marL="15356">
              <a:lnSpc>
                <a:spcPts val="2527"/>
              </a:lnSpc>
            </a:pPr>
            <a:r>
              <a:rPr lang="en-US" sz="2176" spc="-67" dirty="0">
                <a:latin typeface="Arial"/>
                <a:cs typeface="Arial"/>
              </a:rPr>
              <a:t>Weight/Bias Configurations</a:t>
            </a:r>
            <a:endParaRPr sz="2176" dirty="0">
              <a:latin typeface="Arial"/>
              <a:cs typeface="Arial"/>
            </a:endParaRPr>
          </a:p>
        </p:txBody>
      </p:sp>
    </p:spTree>
    <p:extLst>
      <p:ext uri="{BB962C8B-B14F-4D97-AF65-F5344CB8AC3E}">
        <p14:creationId xmlns:p14="http://schemas.microsoft.com/office/powerpoint/2010/main" val="1189732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85369-94FE-456D-99F6-3A508AEEEAB9}"/>
              </a:ext>
            </a:extLst>
          </p:cNvPr>
          <p:cNvSpPr>
            <a:spLocks noGrp="1"/>
          </p:cNvSpPr>
          <p:nvPr>
            <p:ph type="title"/>
          </p:nvPr>
        </p:nvSpPr>
        <p:spPr/>
        <p:txBody>
          <a:bodyPr/>
          <a:lstStyle/>
          <a:p>
            <a:r>
              <a:rPr lang="en-US" dirty="0"/>
              <a:t>Convex versus Non-Convex</a:t>
            </a:r>
          </a:p>
        </p:txBody>
      </p:sp>
      <mc:AlternateContent xmlns:mc="http://schemas.openxmlformats.org/markup-compatibility/2006" xmlns:p14="http://schemas.microsoft.com/office/powerpoint/2010/main">
        <mc:Choice Requires="p14">
          <p:contentPart p14:bwMode="auto" r:id="rId2">
            <p14:nvContentPartPr>
              <p14:cNvPr id="33" name="Ink 32">
                <a:extLst>
                  <a:ext uri="{FF2B5EF4-FFF2-40B4-BE49-F238E27FC236}">
                    <a16:creationId xmlns:a16="http://schemas.microsoft.com/office/drawing/2014/main" id="{7D87BA56-1106-4429-84E1-D05E9A9E35F2}"/>
                  </a:ext>
                </a:extLst>
              </p14:cNvPr>
              <p14:cNvContentPartPr/>
              <p14:nvPr/>
            </p14:nvContentPartPr>
            <p14:xfrm>
              <a:off x="7278960" y="2059834"/>
              <a:ext cx="1571040" cy="2372400"/>
            </p14:xfrm>
          </p:contentPart>
        </mc:Choice>
        <mc:Fallback xmlns="">
          <p:pic>
            <p:nvPicPr>
              <p:cNvPr id="33" name="Ink 32">
                <a:extLst>
                  <a:ext uri="{FF2B5EF4-FFF2-40B4-BE49-F238E27FC236}">
                    <a16:creationId xmlns:a16="http://schemas.microsoft.com/office/drawing/2014/main" id="{7D87BA56-1106-4429-84E1-D05E9A9E35F2}"/>
                  </a:ext>
                </a:extLst>
              </p:cNvPr>
              <p:cNvPicPr/>
              <p:nvPr/>
            </p:nvPicPr>
            <p:blipFill>
              <a:blip r:embed="rId3"/>
              <a:stretch>
                <a:fillRect/>
              </a:stretch>
            </p:blipFill>
            <p:spPr>
              <a:xfrm>
                <a:off x="7242960" y="2024194"/>
                <a:ext cx="164268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980B3324-83D6-481C-9DB4-A35AB1C276B1}"/>
                  </a:ext>
                </a:extLst>
              </p14:cNvPr>
              <p14:cNvContentPartPr/>
              <p14:nvPr/>
            </p14:nvContentPartPr>
            <p14:xfrm>
              <a:off x="9885000" y="1968754"/>
              <a:ext cx="1566000" cy="2286000"/>
            </p14:xfrm>
          </p:contentPart>
        </mc:Choice>
        <mc:Fallback xmlns="">
          <p:pic>
            <p:nvPicPr>
              <p:cNvPr id="34" name="Ink 33">
                <a:extLst>
                  <a:ext uri="{FF2B5EF4-FFF2-40B4-BE49-F238E27FC236}">
                    <a16:creationId xmlns:a16="http://schemas.microsoft.com/office/drawing/2014/main" id="{980B3324-83D6-481C-9DB4-A35AB1C276B1}"/>
                  </a:ext>
                </a:extLst>
              </p:cNvPr>
              <p:cNvPicPr/>
              <p:nvPr/>
            </p:nvPicPr>
            <p:blipFill>
              <a:blip r:embed="rId5"/>
              <a:stretch>
                <a:fillRect/>
              </a:stretch>
            </p:blipFill>
            <p:spPr>
              <a:xfrm>
                <a:off x="9849000" y="1932754"/>
                <a:ext cx="1637640" cy="235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6" name="Ink 55">
                <a:extLst>
                  <a:ext uri="{FF2B5EF4-FFF2-40B4-BE49-F238E27FC236}">
                    <a16:creationId xmlns:a16="http://schemas.microsoft.com/office/drawing/2014/main" id="{3B066AD2-EF71-4F95-8E1E-C9D0E244F9C3}"/>
                  </a:ext>
                </a:extLst>
              </p14:cNvPr>
              <p14:cNvContentPartPr/>
              <p14:nvPr/>
            </p14:nvContentPartPr>
            <p14:xfrm>
              <a:off x="1059240" y="1997554"/>
              <a:ext cx="4646520" cy="2210400"/>
            </p14:xfrm>
          </p:contentPart>
        </mc:Choice>
        <mc:Fallback xmlns="">
          <p:pic>
            <p:nvPicPr>
              <p:cNvPr id="56" name="Ink 55">
                <a:extLst>
                  <a:ext uri="{FF2B5EF4-FFF2-40B4-BE49-F238E27FC236}">
                    <a16:creationId xmlns:a16="http://schemas.microsoft.com/office/drawing/2014/main" id="{3B066AD2-EF71-4F95-8E1E-C9D0E244F9C3}"/>
                  </a:ext>
                </a:extLst>
              </p:cNvPr>
              <p:cNvPicPr/>
              <p:nvPr/>
            </p:nvPicPr>
            <p:blipFill>
              <a:blip r:embed="rId7"/>
              <a:stretch>
                <a:fillRect/>
              </a:stretch>
            </p:blipFill>
            <p:spPr>
              <a:xfrm>
                <a:off x="1023600" y="1961554"/>
                <a:ext cx="4718160" cy="2282040"/>
              </a:xfrm>
              <a:prstGeom prst="rect">
                <a:avLst/>
              </a:prstGeom>
            </p:spPr>
          </p:pic>
        </mc:Fallback>
      </mc:AlternateContent>
      <p:sp>
        <p:nvSpPr>
          <p:cNvPr id="57" name="TextBox 56">
            <a:extLst>
              <a:ext uri="{FF2B5EF4-FFF2-40B4-BE49-F238E27FC236}">
                <a16:creationId xmlns:a16="http://schemas.microsoft.com/office/drawing/2014/main" id="{D9B9B039-E111-48DB-AE1F-38364C6E3398}"/>
              </a:ext>
            </a:extLst>
          </p:cNvPr>
          <p:cNvSpPr txBox="1"/>
          <p:nvPr/>
        </p:nvSpPr>
        <p:spPr>
          <a:xfrm>
            <a:off x="4432663" y="4833257"/>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Convex</a:t>
            </a:r>
          </a:p>
        </p:txBody>
      </p:sp>
    </p:spTree>
    <p:extLst>
      <p:ext uri="{BB962C8B-B14F-4D97-AF65-F5344CB8AC3E}">
        <p14:creationId xmlns:p14="http://schemas.microsoft.com/office/powerpoint/2010/main" val="26212297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9E23-AE08-4052-BDF4-CA044044626D}"/>
              </a:ext>
            </a:extLst>
          </p:cNvPr>
          <p:cNvSpPr>
            <a:spLocks noGrp="1"/>
          </p:cNvSpPr>
          <p:nvPr>
            <p:ph type="title"/>
          </p:nvPr>
        </p:nvSpPr>
        <p:spPr/>
        <p:txBody>
          <a:bodyPr/>
          <a:lstStyle/>
          <a:p>
            <a:r>
              <a:rPr lang="en-US" dirty="0"/>
              <a:t>Convex versus Non-Convex</a:t>
            </a:r>
          </a:p>
        </p:txBody>
      </p:sp>
      <p:sp>
        <p:nvSpPr>
          <p:cNvPr id="18" name="TextBox 17">
            <a:extLst>
              <a:ext uri="{FF2B5EF4-FFF2-40B4-BE49-F238E27FC236}">
                <a16:creationId xmlns:a16="http://schemas.microsoft.com/office/drawing/2014/main" id="{B39F4604-CC61-44C7-8D8F-CC118DAEF795}"/>
              </a:ext>
            </a:extLst>
          </p:cNvPr>
          <p:cNvSpPr txBox="1"/>
          <p:nvPr/>
        </p:nvSpPr>
        <p:spPr>
          <a:xfrm>
            <a:off x="3959766" y="4854572"/>
            <a:ext cx="914400" cy="914400"/>
          </a:xfrm>
          <a:prstGeom prst="rect">
            <a:avLst/>
          </a:prstGeom>
        </p:spPr>
        <p:txBody>
          <a:bodyPr vert="horz" wrap="none" lIns="91440" tIns="45720" rIns="91440" bIns="45720" rtlCol="0">
            <a:noAutofit/>
          </a:bodyPr>
          <a:lstStyle/>
          <a:p>
            <a:pPr algn="l">
              <a:spcAft>
                <a:spcPts val="2000"/>
              </a:spcAft>
            </a:pPr>
            <a:r>
              <a:rPr lang="en-US" sz="6600" dirty="0">
                <a:solidFill>
                  <a:srgbClr val="FF0000"/>
                </a:solidFill>
                <a:latin typeface="Segoe UI" panose="020B0502040204020203" pitchFamily="34" charset="0"/>
                <a:cs typeface="Segoe UI" panose="020B0502040204020203" pitchFamily="34" charset="0"/>
              </a:rPr>
              <a:t>Non-Convex</a:t>
            </a:r>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A2D6D9AB-D1E2-409B-889D-19E431405798}"/>
                  </a:ext>
                </a:extLst>
              </p14:cNvPr>
              <p14:cNvContentPartPr/>
              <p14:nvPr/>
            </p14:nvContentPartPr>
            <p14:xfrm>
              <a:off x="618960" y="1768954"/>
              <a:ext cx="2079720" cy="2586960"/>
            </p14:xfrm>
          </p:contentPart>
        </mc:Choice>
        <mc:Fallback xmlns="">
          <p:pic>
            <p:nvPicPr>
              <p:cNvPr id="44" name="Ink 43">
                <a:extLst>
                  <a:ext uri="{FF2B5EF4-FFF2-40B4-BE49-F238E27FC236}">
                    <a16:creationId xmlns:a16="http://schemas.microsoft.com/office/drawing/2014/main" id="{A2D6D9AB-D1E2-409B-889D-19E431405798}"/>
                  </a:ext>
                </a:extLst>
              </p:cNvPr>
              <p:cNvPicPr/>
              <p:nvPr/>
            </p:nvPicPr>
            <p:blipFill>
              <a:blip r:embed="rId3"/>
              <a:stretch>
                <a:fillRect/>
              </a:stretch>
            </p:blipFill>
            <p:spPr>
              <a:xfrm>
                <a:off x="582960" y="1733314"/>
                <a:ext cx="2151360" cy="265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0BDF5735-C0B1-457B-A585-7EFD8C194957}"/>
                  </a:ext>
                </a:extLst>
              </p14:cNvPr>
              <p14:cNvContentPartPr/>
              <p14:nvPr/>
            </p14:nvContentPartPr>
            <p14:xfrm>
              <a:off x="4233720" y="1898914"/>
              <a:ext cx="2747520" cy="2077560"/>
            </p14:xfrm>
          </p:contentPart>
        </mc:Choice>
        <mc:Fallback xmlns="">
          <p:pic>
            <p:nvPicPr>
              <p:cNvPr id="49" name="Ink 48">
                <a:extLst>
                  <a:ext uri="{FF2B5EF4-FFF2-40B4-BE49-F238E27FC236}">
                    <a16:creationId xmlns:a16="http://schemas.microsoft.com/office/drawing/2014/main" id="{0BDF5735-C0B1-457B-A585-7EFD8C194957}"/>
                  </a:ext>
                </a:extLst>
              </p:cNvPr>
              <p:cNvPicPr/>
              <p:nvPr/>
            </p:nvPicPr>
            <p:blipFill>
              <a:blip r:embed="rId5"/>
              <a:stretch>
                <a:fillRect/>
              </a:stretch>
            </p:blipFill>
            <p:spPr>
              <a:xfrm>
                <a:off x="4198080" y="1862914"/>
                <a:ext cx="7455960" cy="214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2286062-F577-42EF-AD0B-25CF32A9DDF6}"/>
                  </a:ext>
                </a:extLst>
              </p14:cNvPr>
              <p14:cNvContentPartPr/>
              <p14:nvPr/>
            </p14:nvContentPartPr>
            <p14:xfrm>
              <a:off x="8124408" y="2063736"/>
              <a:ext cx="3196080" cy="1998720"/>
            </p14:xfrm>
          </p:contentPart>
        </mc:Choice>
        <mc:Fallback xmlns="">
          <p:pic>
            <p:nvPicPr>
              <p:cNvPr id="20" name="Ink 19">
                <a:extLst>
                  <a:ext uri="{FF2B5EF4-FFF2-40B4-BE49-F238E27FC236}">
                    <a16:creationId xmlns:a16="http://schemas.microsoft.com/office/drawing/2014/main" id="{42286062-F577-42EF-AD0B-25CF32A9DDF6}"/>
                  </a:ext>
                </a:extLst>
              </p:cNvPr>
              <p:cNvPicPr/>
              <p:nvPr/>
            </p:nvPicPr>
            <p:blipFill>
              <a:blip r:embed="rId7"/>
              <a:stretch>
                <a:fillRect/>
              </a:stretch>
            </p:blipFill>
            <p:spPr>
              <a:xfrm>
                <a:off x="8088408" y="2027736"/>
                <a:ext cx="3267720" cy="2070360"/>
              </a:xfrm>
              <a:prstGeom prst="rect">
                <a:avLst/>
              </a:prstGeom>
            </p:spPr>
          </p:pic>
        </mc:Fallback>
      </mc:AlternateContent>
      <p:cxnSp>
        <p:nvCxnSpPr>
          <p:cNvPr id="22" name="Straight Arrow Connector 21">
            <a:extLst>
              <a:ext uri="{FF2B5EF4-FFF2-40B4-BE49-F238E27FC236}">
                <a16:creationId xmlns:a16="http://schemas.microsoft.com/office/drawing/2014/main" id="{61880777-A586-4B21-BBDB-9B456AB20D0F}"/>
              </a:ext>
            </a:extLst>
          </p:cNvPr>
          <p:cNvCxnSpPr/>
          <p:nvPr/>
        </p:nvCxnSpPr>
        <p:spPr>
          <a:xfrm flipH="1">
            <a:off x="9948672" y="2063736"/>
            <a:ext cx="502920" cy="60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360D58F-84D5-444F-ABB5-9AA607B368C0}"/>
              </a:ext>
            </a:extLst>
          </p:cNvPr>
          <p:cNvSpPr txBox="1"/>
          <p:nvPr/>
        </p:nvSpPr>
        <p:spPr>
          <a:xfrm>
            <a:off x="10259568" y="1768954"/>
            <a:ext cx="1408176" cy="294782"/>
          </a:xfrm>
          <a:prstGeom prst="rect">
            <a:avLst/>
          </a:prstGeom>
        </p:spPr>
        <p:txBody>
          <a:bodyPr vert="horz" wrap="square" lIns="91440" tIns="45720" rIns="91440" bIns="45720" rtlCol="0">
            <a:normAutofit fontScale="92500" lnSpcReduction="20000"/>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Plateau!</a:t>
            </a:r>
          </a:p>
        </p:txBody>
      </p:sp>
    </p:spTree>
    <p:extLst>
      <p:ext uri="{BB962C8B-B14F-4D97-AF65-F5344CB8AC3E}">
        <p14:creationId xmlns:p14="http://schemas.microsoft.com/office/powerpoint/2010/main" val="764784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FAD-9AEC-4567-A62C-C1D94E309598}"/>
              </a:ext>
            </a:extLst>
          </p:cNvPr>
          <p:cNvSpPr>
            <a:spLocks noGrp="1"/>
          </p:cNvSpPr>
          <p:nvPr>
            <p:ph type="title"/>
          </p:nvPr>
        </p:nvSpPr>
        <p:spPr/>
        <p:txBody>
          <a:bodyPr/>
          <a:lstStyle/>
          <a:p>
            <a:r>
              <a:rPr lang="en-US" dirty="0"/>
              <a:t>The Hard Part of Deep Learning</a:t>
            </a:r>
          </a:p>
        </p:txBody>
      </p:sp>
      <p:sp>
        <p:nvSpPr>
          <p:cNvPr id="3" name="Content Placeholder 2">
            <a:extLst>
              <a:ext uri="{FF2B5EF4-FFF2-40B4-BE49-F238E27FC236}">
                <a16:creationId xmlns:a16="http://schemas.microsoft.com/office/drawing/2014/main" id="{0B1FC152-5D85-4CF3-A38F-397FCB42BD9D}"/>
              </a:ext>
            </a:extLst>
          </p:cNvPr>
          <p:cNvSpPr>
            <a:spLocks noGrp="1"/>
          </p:cNvSpPr>
          <p:nvPr>
            <p:ph sz="quarter" idx="10"/>
          </p:nvPr>
        </p:nvSpPr>
        <p:spPr>
          <a:xfrm>
            <a:off x="539495" y="1435608"/>
            <a:ext cx="7581950" cy="4974336"/>
          </a:xfrm>
        </p:spPr>
        <p:txBody>
          <a:bodyPr>
            <a:normAutofit/>
          </a:bodyPr>
          <a:lstStyle/>
          <a:p>
            <a:r>
              <a:rPr lang="en-US" dirty="0"/>
              <a:t>A lot of the machine learning algorithms we have learned to this point were convex, meaning they have a single local minimum. </a:t>
            </a:r>
          </a:p>
          <a:p>
            <a:r>
              <a:rPr lang="en-US" dirty="0"/>
              <a:t>However, deep learning problems often have several local minima, and it can be challenging to end up in one that is optimal.</a:t>
            </a:r>
          </a:p>
          <a:p>
            <a:r>
              <a:rPr lang="en-US" dirty="0"/>
              <a:t>Like any machine learning algorithm, we also have to be careful to not overfit so finding the global minimum may not be a good thing!</a:t>
            </a:r>
          </a:p>
          <a:p>
            <a:r>
              <a:rPr lang="en-US" dirty="0"/>
              <a:t>In another O’Reilly Online Training </a:t>
            </a:r>
            <a:r>
              <a:rPr lang="en-US" i="1" dirty="0"/>
              <a:t>Intro to Mathematical Optimization</a:t>
            </a:r>
            <a:r>
              <a:rPr lang="en-US" dirty="0"/>
              <a:t>, we cover other techniques like simulated annealing and gradient descent to better address this problem. </a:t>
            </a:r>
          </a:p>
        </p:txBody>
      </p:sp>
      <p:pic>
        <p:nvPicPr>
          <p:cNvPr id="4" name="Picture 3">
            <a:extLst>
              <a:ext uri="{FF2B5EF4-FFF2-40B4-BE49-F238E27FC236}">
                <a16:creationId xmlns:a16="http://schemas.microsoft.com/office/drawing/2014/main" id="{C60F4DAF-DC09-4832-90BD-D2CA4C54EC3E}"/>
              </a:ext>
            </a:extLst>
          </p:cNvPr>
          <p:cNvPicPr>
            <a:picLocks noChangeAspect="1"/>
          </p:cNvPicPr>
          <p:nvPr/>
        </p:nvPicPr>
        <p:blipFill>
          <a:blip r:embed="rId2"/>
          <a:stretch>
            <a:fillRect/>
          </a:stretch>
        </p:blipFill>
        <p:spPr>
          <a:xfrm>
            <a:off x="8298020" y="1609725"/>
            <a:ext cx="3241517" cy="2130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29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6" y="684787"/>
            <a:ext cx="4881405" cy="462102"/>
          </a:xfrm>
          <a:prstGeom prst="rect">
            <a:avLst/>
          </a:prstGeom>
        </p:spPr>
        <p:txBody>
          <a:bodyPr vert="horz" wrap="square" lIns="0" tIns="15355" rIns="0" bIns="0" rtlCol="0" anchor="b" anchorCtr="0">
            <a:spAutoFit/>
          </a:bodyPr>
          <a:lstStyle/>
          <a:p>
            <a:pPr marL="15356">
              <a:spcBef>
                <a:spcPts val="121"/>
              </a:spcBef>
            </a:pPr>
            <a:r>
              <a:rPr spc="307" dirty="0">
                <a:solidFill>
                  <a:schemeClr val="tx1">
                    <a:lumMod val="95000"/>
                    <a:lumOff val="5000"/>
                  </a:schemeClr>
                </a:solidFill>
              </a:rPr>
              <a:t>Other </a:t>
            </a:r>
            <a:r>
              <a:rPr spc="260" dirty="0">
                <a:solidFill>
                  <a:schemeClr val="tx1">
                    <a:lumMod val="95000"/>
                    <a:lumOff val="5000"/>
                  </a:schemeClr>
                </a:solidFill>
              </a:rPr>
              <a:t>Design</a:t>
            </a:r>
            <a:r>
              <a:rPr spc="30" dirty="0">
                <a:solidFill>
                  <a:schemeClr val="tx1">
                    <a:lumMod val="95000"/>
                    <a:lumOff val="5000"/>
                  </a:schemeClr>
                </a:solidFill>
              </a:rPr>
              <a:t> </a:t>
            </a:r>
            <a:r>
              <a:rPr spc="206" dirty="0">
                <a:solidFill>
                  <a:schemeClr val="tx1">
                    <a:lumMod val="95000"/>
                    <a:lumOff val="5000"/>
                  </a:schemeClr>
                </a:solidFill>
              </a:rPr>
              <a:t>Decisions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144</a:t>
            </a:fld>
            <a:endParaRPr spc="302" dirty="0"/>
          </a:p>
        </p:txBody>
      </p:sp>
      <p:sp>
        <p:nvSpPr>
          <p:cNvPr id="3" name="object 3"/>
          <p:cNvSpPr txBox="1"/>
          <p:nvPr/>
        </p:nvSpPr>
        <p:spPr>
          <a:xfrm>
            <a:off x="419195" y="1762633"/>
            <a:ext cx="10754757" cy="3924033"/>
          </a:xfrm>
          <a:prstGeom prst="rect">
            <a:avLst/>
          </a:prstGeom>
        </p:spPr>
        <p:txBody>
          <a:bodyPr vert="horz" wrap="square" lIns="0" tIns="35316" rIns="0" bIns="0" rtlCol="0">
            <a:spAutoFit/>
          </a:bodyPr>
          <a:lstStyle/>
          <a:p>
            <a:pPr marL="15356" marR="6142">
              <a:lnSpc>
                <a:spcPts val="2660"/>
              </a:lnSpc>
              <a:spcBef>
                <a:spcPts val="277"/>
              </a:spcBef>
            </a:pPr>
            <a:r>
              <a:rPr sz="2297" b="1" spc="224" dirty="0">
                <a:latin typeface="Arial"/>
                <a:cs typeface="Arial"/>
              </a:rPr>
              <a:t>While </a:t>
            </a:r>
            <a:r>
              <a:rPr sz="2297" b="1" spc="212" dirty="0">
                <a:latin typeface="Arial"/>
                <a:cs typeface="Arial"/>
              </a:rPr>
              <a:t>optimizing </a:t>
            </a:r>
            <a:r>
              <a:rPr sz="2297" b="1" spc="224" dirty="0">
                <a:latin typeface="Arial"/>
                <a:cs typeface="Arial"/>
              </a:rPr>
              <a:t>weights </a:t>
            </a:r>
            <a:r>
              <a:rPr sz="2297" b="1" spc="109" dirty="0">
                <a:latin typeface="Arial"/>
                <a:cs typeface="Arial"/>
              </a:rPr>
              <a:t>is </a:t>
            </a:r>
            <a:r>
              <a:rPr sz="2297" b="1" spc="260" dirty="0">
                <a:latin typeface="Arial"/>
                <a:cs typeface="Arial"/>
              </a:rPr>
              <a:t>a </a:t>
            </a:r>
            <a:r>
              <a:rPr sz="2297" b="1" spc="187" dirty="0">
                <a:latin typeface="Arial"/>
                <a:cs typeface="Arial"/>
              </a:rPr>
              <a:t>core </a:t>
            </a:r>
            <a:r>
              <a:rPr sz="2297" b="1" spc="266" dirty="0">
                <a:latin typeface="Arial"/>
                <a:cs typeface="Arial"/>
              </a:rPr>
              <a:t>part </a:t>
            </a:r>
            <a:r>
              <a:rPr sz="2297" b="1" spc="200" dirty="0">
                <a:latin typeface="Arial"/>
                <a:cs typeface="Arial"/>
              </a:rPr>
              <a:t>of </a:t>
            </a:r>
            <a:r>
              <a:rPr sz="2297" b="1" spc="224" dirty="0">
                <a:latin typeface="Arial"/>
                <a:cs typeface="Arial"/>
              </a:rPr>
              <a:t>neural </a:t>
            </a:r>
            <a:r>
              <a:rPr sz="2297" b="1" spc="230" dirty="0">
                <a:latin typeface="Arial"/>
                <a:cs typeface="Arial"/>
              </a:rPr>
              <a:t>networks,</a:t>
            </a:r>
            <a:r>
              <a:rPr sz="2297" b="1" spc="-272" dirty="0">
                <a:latin typeface="Arial"/>
                <a:cs typeface="Arial"/>
              </a:rPr>
              <a:t> </a:t>
            </a:r>
            <a:r>
              <a:rPr sz="2297" b="1" spc="260" dirty="0">
                <a:latin typeface="Arial"/>
                <a:cs typeface="Arial"/>
              </a:rPr>
              <a:t>there  </a:t>
            </a:r>
            <a:r>
              <a:rPr sz="2297" b="1" spc="254" dirty="0">
                <a:latin typeface="Arial"/>
                <a:cs typeface="Arial"/>
              </a:rPr>
              <a:t>are </a:t>
            </a:r>
            <a:r>
              <a:rPr sz="2297" b="1" spc="242" dirty="0">
                <a:latin typeface="Arial"/>
                <a:cs typeface="Arial"/>
              </a:rPr>
              <a:t>other </a:t>
            </a:r>
            <a:r>
              <a:rPr sz="2297" b="1" spc="212" dirty="0">
                <a:latin typeface="Arial"/>
                <a:cs typeface="Arial"/>
              </a:rPr>
              <a:t>components </a:t>
            </a:r>
            <a:r>
              <a:rPr sz="2297" b="1" spc="242" dirty="0">
                <a:latin typeface="Arial"/>
                <a:cs typeface="Arial"/>
              </a:rPr>
              <a:t>to </a:t>
            </a:r>
            <a:r>
              <a:rPr sz="2297" b="1" spc="175" dirty="0">
                <a:latin typeface="Arial"/>
                <a:cs typeface="Arial"/>
              </a:rPr>
              <a:t>consider</a:t>
            </a:r>
            <a:r>
              <a:rPr sz="2297" b="1" spc="-157" dirty="0">
                <a:latin typeface="Arial"/>
                <a:cs typeface="Arial"/>
              </a:rPr>
              <a:t> </a:t>
            </a:r>
            <a:r>
              <a:rPr sz="2297" b="1" spc="200" dirty="0">
                <a:latin typeface="Arial"/>
                <a:cs typeface="Arial"/>
              </a:rPr>
              <a:t>too:</a:t>
            </a:r>
            <a:endParaRPr sz="2297" dirty="0">
              <a:latin typeface="Arial"/>
              <a:cs typeface="Arial"/>
            </a:endParaRPr>
          </a:p>
          <a:p>
            <a:pPr marL="352410">
              <a:spcBef>
                <a:spcPts val="858"/>
              </a:spcBef>
            </a:pPr>
            <a:r>
              <a:rPr sz="1935" dirty="0">
                <a:latin typeface="Verdana"/>
                <a:cs typeface="Verdana"/>
              </a:rPr>
              <a:t>How many </a:t>
            </a:r>
            <a:r>
              <a:rPr sz="1935" spc="6" dirty="0">
                <a:latin typeface="Verdana"/>
                <a:cs typeface="Verdana"/>
              </a:rPr>
              <a:t>middle </a:t>
            </a:r>
            <a:r>
              <a:rPr sz="1935" i="1" spc="103" dirty="0">
                <a:latin typeface="Trebuchet MS"/>
                <a:cs typeface="Trebuchet MS"/>
              </a:rPr>
              <a:t>layers </a:t>
            </a:r>
            <a:r>
              <a:rPr sz="1935" spc="-12" dirty="0">
                <a:latin typeface="Verdana"/>
                <a:cs typeface="Verdana"/>
              </a:rPr>
              <a:t>are</a:t>
            </a:r>
            <a:r>
              <a:rPr sz="1935" spc="-387" dirty="0">
                <a:latin typeface="Verdana"/>
                <a:cs typeface="Verdana"/>
              </a:rPr>
              <a:t> </a:t>
            </a:r>
            <a:r>
              <a:rPr sz="1935" spc="6" dirty="0">
                <a:latin typeface="Verdana"/>
                <a:cs typeface="Verdana"/>
              </a:rPr>
              <a:t>needed?</a:t>
            </a:r>
            <a:endParaRPr sz="1935" dirty="0">
              <a:latin typeface="Verdana"/>
              <a:cs typeface="Verdana"/>
            </a:endParaRPr>
          </a:p>
          <a:p>
            <a:pPr marL="352410">
              <a:spcBef>
                <a:spcPts val="907"/>
              </a:spcBef>
            </a:pPr>
            <a:r>
              <a:rPr sz="1935" dirty="0">
                <a:latin typeface="Verdana"/>
                <a:cs typeface="Verdana"/>
              </a:rPr>
              <a:t>How</a:t>
            </a:r>
            <a:r>
              <a:rPr sz="1935" spc="-85" dirty="0">
                <a:latin typeface="Verdana"/>
                <a:cs typeface="Verdana"/>
              </a:rPr>
              <a:t> </a:t>
            </a:r>
            <a:r>
              <a:rPr sz="1935" dirty="0">
                <a:latin typeface="Verdana"/>
                <a:cs typeface="Verdana"/>
              </a:rPr>
              <a:t>many</a:t>
            </a:r>
            <a:r>
              <a:rPr sz="1935" spc="-73" dirty="0">
                <a:latin typeface="Verdana"/>
                <a:cs typeface="Verdana"/>
              </a:rPr>
              <a:t> </a:t>
            </a:r>
            <a:r>
              <a:rPr sz="1935" i="1" spc="157" dirty="0">
                <a:latin typeface="Trebuchet MS"/>
                <a:cs typeface="Trebuchet MS"/>
              </a:rPr>
              <a:t>nodes</a:t>
            </a:r>
            <a:r>
              <a:rPr sz="1935" i="1" spc="30" dirty="0">
                <a:latin typeface="Trebuchet MS"/>
                <a:cs typeface="Trebuchet MS"/>
              </a:rPr>
              <a:t> </a:t>
            </a:r>
            <a:r>
              <a:rPr sz="1935" spc="-12" dirty="0">
                <a:latin typeface="Verdana"/>
                <a:cs typeface="Verdana"/>
              </a:rPr>
              <a:t>are</a:t>
            </a:r>
            <a:r>
              <a:rPr sz="1935" spc="-73" dirty="0">
                <a:latin typeface="Verdana"/>
                <a:cs typeface="Verdana"/>
              </a:rPr>
              <a:t> </a:t>
            </a:r>
            <a:r>
              <a:rPr sz="1935" spc="18" dirty="0">
                <a:latin typeface="Verdana"/>
                <a:cs typeface="Verdana"/>
              </a:rPr>
              <a:t>needed</a:t>
            </a:r>
            <a:r>
              <a:rPr sz="1935" spc="-85" dirty="0">
                <a:latin typeface="Verdana"/>
                <a:cs typeface="Verdana"/>
              </a:rPr>
              <a:t> </a:t>
            </a:r>
            <a:r>
              <a:rPr sz="1935" dirty="0">
                <a:latin typeface="Verdana"/>
                <a:cs typeface="Verdana"/>
              </a:rPr>
              <a:t>in</a:t>
            </a:r>
            <a:r>
              <a:rPr sz="1935" spc="-85"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marL="352410">
              <a:spcBef>
                <a:spcPts val="907"/>
              </a:spcBef>
            </a:pPr>
            <a:r>
              <a:rPr sz="1935" dirty="0">
                <a:latin typeface="Verdana"/>
                <a:cs typeface="Verdana"/>
              </a:rPr>
              <a:t>What</a:t>
            </a:r>
            <a:r>
              <a:rPr sz="1935" spc="-79" dirty="0">
                <a:latin typeface="Verdana"/>
                <a:cs typeface="Verdana"/>
              </a:rPr>
              <a:t> </a:t>
            </a:r>
            <a:r>
              <a:rPr sz="1935" i="1" spc="73" dirty="0">
                <a:latin typeface="Trebuchet MS"/>
                <a:cs typeface="Trebuchet MS"/>
              </a:rPr>
              <a:t>activation</a:t>
            </a:r>
            <a:r>
              <a:rPr sz="1935" i="1" spc="12" dirty="0">
                <a:latin typeface="Trebuchet MS"/>
                <a:cs typeface="Trebuchet MS"/>
              </a:rPr>
              <a:t> </a:t>
            </a:r>
            <a:r>
              <a:rPr sz="1935" i="1" spc="85" dirty="0">
                <a:latin typeface="Trebuchet MS"/>
                <a:cs typeface="Trebuchet MS"/>
              </a:rPr>
              <a:t>functions</a:t>
            </a:r>
            <a:r>
              <a:rPr sz="1935" i="1" spc="42" dirty="0">
                <a:latin typeface="Trebuchet MS"/>
                <a:cs typeface="Trebuchet MS"/>
              </a:rPr>
              <a:t> </a:t>
            </a:r>
            <a:r>
              <a:rPr sz="1935" dirty="0">
                <a:latin typeface="Verdana"/>
                <a:cs typeface="Verdana"/>
              </a:rPr>
              <a:t>should</a:t>
            </a:r>
            <a:r>
              <a:rPr sz="1935" spc="-85" dirty="0">
                <a:latin typeface="Verdana"/>
                <a:cs typeface="Verdana"/>
              </a:rPr>
              <a:t> </a:t>
            </a:r>
            <a:r>
              <a:rPr sz="1935" spc="24" dirty="0">
                <a:latin typeface="Verdana"/>
                <a:cs typeface="Verdana"/>
              </a:rPr>
              <a:t>be</a:t>
            </a:r>
            <a:r>
              <a:rPr sz="1935" spc="-85" dirty="0">
                <a:latin typeface="Verdana"/>
                <a:cs typeface="Verdana"/>
              </a:rPr>
              <a:t> </a:t>
            </a:r>
            <a:r>
              <a:rPr sz="1935" spc="12" dirty="0">
                <a:latin typeface="Verdana"/>
                <a:cs typeface="Verdana"/>
              </a:rPr>
              <a:t>applied</a:t>
            </a:r>
            <a:r>
              <a:rPr sz="1935" spc="-73" dirty="0">
                <a:latin typeface="Verdana"/>
                <a:cs typeface="Verdana"/>
              </a:rPr>
              <a:t> </a:t>
            </a:r>
            <a:r>
              <a:rPr sz="1935" spc="-6" dirty="0">
                <a:latin typeface="Verdana"/>
                <a:cs typeface="Verdana"/>
              </a:rPr>
              <a:t>to</a:t>
            </a:r>
            <a:r>
              <a:rPr sz="1935" spc="-79" dirty="0">
                <a:latin typeface="Verdana"/>
                <a:cs typeface="Verdana"/>
              </a:rPr>
              <a:t> </a:t>
            </a:r>
            <a:r>
              <a:rPr sz="1935" spc="24" dirty="0">
                <a:latin typeface="Verdana"/>
                <a:cs typeface="Verdana"/>
              </a:rPr>
              <a:t>each</a:t>
            </a:r>
            <a:r>
              <a:rPr sz="1935" spc="-85" dirty="0">
                <a:latin typeface="Verdana"/>
                <a:cs typeface="Verdana"/>
              </a:rPr>
              <a:t> </a:t>
            </a:r>
            <a:r>
              <a:rPr sz="1935" spc="-6" dirty="0">
                <a:latin typeface="Verdana"/>
                <a:cs typeface="Verdana"/>
              </a:rPr>
              <a:t>layer?</a:t>
            </a:r>
            <a:endParaRPr sz="1935" dirty="0">
              <a:latin typeface="Verdana"/>
              <a:cs typeface="Verdana"/>
            </a:endParaRPr>
          </a:p>
          <a:p>
            <a:pPr>
              <a:lnSpc>
                <a:spcPct val="100000"/>
              </a:lnSpc>
            </a:pPr>
            <a:endParaRPr sz="2176" dirty="0">
              <a:latin typeface="Times New Roman"/>
              <a:cs typeface="Times New Roman"/>
            </a:endParaRPr>
          </a:p>
          <a:p>
            <a:pPr marL="352410">
              <a:spcBef>
                <a:spcPts val="1632"/>
              </a:spcBef>
            </a:pPr>
            <a:r>
              <a:rPr sz="1935" b="1" spc="193" dirty="0">
                <a:latin typeface="Arial"/>
                <a:cs typeface="Arial"/>
              </a:rPr>
              <a:t>Middle</a:t>
            </a:r>
            <a:r>
              <a:rPr sz="1935" b="1" spc="121" dirty="0">
                <a:latin typeface="Arial"/>
                <a:cs typeface="Arial"/>
              </a:rPr>
              <a:t> </a:t>
            </a:r>
            <a:r>
              <a:rPr sz="1935" b="1" spc="145" dirty="0">
                <a:latin typeface="Arial"/>
                <a:cs typeface="Arial"/>
              </a:rPr>
              <a:t>Layers</a:t>
            </a:r>
            <a:r>
              <a:rPr sz="1935" b="1" spc="73" dirty="0">
                <a:latin typeface="Arial"/>
                <a:cs typeface="Arial"/>
              </a:rPr>
              <a:t> </a:t>
            </a:r>
            <a:r>
              <a:rPr sz="1935" spc="-181" dirty="0">
                <a:latin typeface="Verdana"/>
                <a:cs typeface="Verdana"/>
              </a:rPr>
              <a:t>-</a:t>
            </a:r>
            <a:r>
              <a:rPr sz="1935" spc="-79" dirty="0">
                <a:latin typeface="Verdana"/>
                <a:cs typeface="Verdana"/>
              </a:rPr>
              <a:t> </a:t>
            </a:r>
            <a:r>
              <a:rPr sz="1935" spc="-18" dirty="0">
                <a:latin typeface="Verdana"/>
                <a:cs typeface="Verdana"/>
              </a:rPr>
              <a:t>Should</a:t>
            </a:r>
            <a:r>
              <a:rPr sz="1935" spc="-73" dirty="0">
                <a:latin typeface="Verdana"/>
                <a:cs typeface="Verdana"/>
              </a:rPr>
              <a:t> </a:t>
            </a:r>
            <a:r>
              <a:rPr sz="1935" dirty="0">
                <a:latin typeface="Verdana"/>
                <a:cs typeface="Verdana"/>
              </a:rPr>
              <a:t>the</a:t>
            </a:r>
            <a:r>
              <a:rPr sz="1935" spc="-79" dirty="0">
                <a:latin typeface="Verdana"/>
                <a:cs typeface="Verdana"/>
              </a:rPr>
              <a:t> </a:t>
            </a:r>
            <a:r>
              <a:rPr sz="1935" dirty="0">
                <a:latin typeface="Verdana"/>
                <a:cs typeface="Verdana"/>
              </a:rPr>
              <a:t>layers</a:t>
            </a:r>
            <a:r>
              <a:rPr sz="1935" spc="-73" dirty="0">
                <a:latin typeface="Verdana"/>
                <a:cs typeface="Verdana"/>
              </a:rPr>
              <a:t> </a:t>
            </a:r>
            <a:r>
              <a:rPr sz="1935" spc="24" dirty="0">
                <a:latin typeface="Verdana"/>
                <a:cs typeface="Verdana"/>
              </a:rPr>
              <a:t>be</a:t>
            </a:r>
            <a:r>
              <a:rPr sz="1935" spc="-79" dirty="0">
                <a:latin typeface="Verdana"/>
                <a:cs typeface="Verdana"/>
              </a:rPr>
              <a:t> </a:t>
            </a:r>
            <a:r>
              <a:rPr sz="1935" spc="-18" dirty="0">
                <a:latin typeface="Verdana"/>
                <a:cs typeface="Verdana"/>
              </a:rPr>
              <a:t>recurrent,</a:t>
            </a:r>
            <a:r>
              <a:rPr sz="1935" spc="-91" dirty="0">
                <a:latin typeface="Verdana"/>
                <a:cs typeface="Verdana"/>
              </a:rPr>
              <a:t> </a:t>
            </a:r>
            <a:r>
              <a:rPr sz="1935" spc="-12" dirty="0">
                <a:latin typeface="Verdana"/>
                <a:cs typeface="Verdana"/>
              </a:rPr>
              <a:t>recursive,</a:t>
            </a:r>
            <a:r>
              <a:rPr sz="1935" spc="-73" dirty="0">
                <a:latin typeface="Verdana"/>
                <a:cs typeface="Verdana"/>
              </a:rPr>
              <a:t> </a:t>
            </a:r>
            <a:r>
              <a:rPr sz="1935" spc="-6" dirty="0">
                <a:latin typeface="Verdana"/>
                <a:cs typeface="Verdana"/>
              </a:rPr>
              <a:t>convolutional,</a:t>
            </a:r>
            <a:r>
              <a:rPr sz="1935" spc="-79" dirty="0">
                <a:latin typeface="Verdana"/>
                <a:cs typeface="Verdana"/>
              </a:rPr>
              <a:t> </a:t>
            </a:r>
            <a:r>
              <a:rPr sz="1935" spc="6" dirty="0">
                <a:latin typeface="Verdana"/>
                <a:cs typeface="Verdana"/>
              </a:rPr>
              <a:t>etc?</a:t>
            </a:r>
            <a:endParaRPr sz="1935" dirty="0">
              <a:latin typeface="Verdana"/>
              <a:cs typeface="Verdana"/>
            </a:endParaRPr>
          </a:p>
          <a:p>
            <a:pPr marL="352410">
              <a:spcBef>
                <a:spcPts val="907"/>
              </a:spcBef>
            </a:pPr>
            <a:r>
              <a:rPr sz="1935" b="1" spc="79" dirty="0">
                <a:latin typeface="Arial"/>
                <a:cs typeface="Arial"/>
              </a:rPr>
              <a:t>Loss </a:t>
            </a:r>
            <a:r>
              <a:rPr sz="1935" b="1" spc="169" dirty="0">
                <a:latin typeface="Arial"/>
                <a:cs typeface="Arial"/>
              </a:rPr>
              <a:t>function </a:t>
            </a:r>
            <a:r>
              <a:rPr sz="1935" b="1" spc="-109" dirty="0">
                <a:latin typeface="Arial"/>
                <a:cs typeface="Arial"/>
              </a:rPr>
              <a:t>– </a:t>
            </a:r>
            <a:r>
              <a:rPr sz="1935" spc="-6" dirty="0">
                <a:latin typeface="Verdana"/>
                <a:cs typeface="Verdana"/>
              </a:rPr>
              <a:t>How </a:t>
            </a:r>
            <a:r>
              <a:rPr sz="1935" dirty="0">
                <a:latin typeface="Verdana"/>
                <a:cs typeface="Verdana"/>
              </a:rPr>
              <a:t>should </a:t>
            </a:r>
            <a:r>
              <a:rPr sz="1935" spc="18" dirty="0">
                <a:latin typeface="Verdana"/>
                <a:cs typeface="Verdana"/>
              </a:rPr>
              <a:t>we </a:t>
            </a:r>
            <a:r>
              <a:rPr sz="1935" dirty="0">
                <a:latin typeface="Verdana"/>
                <a:cs typeface="Verdana"/>
              </a:rPr>
              <a:t>measure</a:t>
            </a:r>
            <a:r>
              <a:rPr sz="1935" spc="-79" dirty="0">
                <a:latin typeface="Verdana"/>
                <a:cs typeface="Verdana"/>
              </a:rPr>
              <a:t> </a:t>
            </a:r>
            <a:r>
              <a:rPr sz="1935" spc="-24" dirty="0">
                <a:latin typeface="Verdana"/>
                <a:cs typeface="Verdana"/>
              </a:rPr>
              <a:t>error?</a:t>
            </a:r>
            <a:endParaRPr sz="1935" dirty="0">
              <a:latin typeface="Verdana"/>
              <a:cs typeface="Verdana"/>
            </a:endParaRPr>
          </a:p>
          <a:p>
            <a:pPr marL="352410" marR="158930">
              <a:lnSpc>
                <a:spcPts val="2237"/>
              </a:lnSpc>
              <a:spcBef>
                <a:spcPts val="1051"/>
              </a:spcBef>
            </a:pPr>
            <a:r>
              <a:rPr sz="1935" b="1" spc="175" dirty="0">
                <a:latin typeface="Arial"/>
                <a:cs typeface="Arial"/>
              </a:rPr>
              <a:t>Learning</a:t>
            </a:r>
            <a:r>
              <a:rPr sz="1935" b="1" spc="115" dirty="0">
                <a:latin typeface="Arial"/>
                <a:cs typeface="Arial"/>
              </a:rPr>
              <a:t> </a:t>
            </a:r>
            <a:r>
              <a:rPr sz="1935" b="1" spc="200" dirty="0">
                <a:latin typeface="Arial"/>
                <a:cs typeface="Arial"/>
              </a:rPr>
              <a:t>Rate</a:t>
            </a:r>
            <a:r>
              <a:rPr sz="1935" b="1" spc="151" dirty="0">
                <a:latin typeface="Arial"/>
                <a:cs typeface="Arial"/>
              </a:rPr>
              <a:t> </a:t>
            </a:r>
            <a:r>
              <a:rPr sz="1935" spc="-181" dirty="0">
                <a:latin typeface="Verdana"/>
                <a:cs typeface="Verdana"/>
              </a:rPr>
              <a:t>-</a:t>
            </a:r>
            <a:r>
              <a:rPr sz="1935" spc="-73" dirty="0">
                <a:latin typeface="Verdana"/>
                <a:cs typeface="Verdana"/>
              </a:rPr>
              <a:t> </a:t>
            </a:r>
            <a:r>
              <a:rPr sz="1935" spc="-6" dirty="0">
                <a:latin typeface="Verdana"/>
                <a:cs typeface="Verdana"/>
              </a:rPr>
              <a:t>How</a:t>
            </a:r>
            <a:r>
              <a:rPr sz="1935" spc="-73" dirty="0">
                <a:latin typeface="Verdana"/>
                <a:cs typeface="Verdana"/>
              </a:rPr>
              <a:t> </a:t>
            </a:r>
            <a:r>
              <a:rPr sz="1935" spc="-12" dirty="0">
                <a:latin typeface="Verdana"/>
                <a:cs typeface="Verdana"/>
              </a:rPr>
              <a:t>aggressively</a:t>
            </a:r>
            <a:r>
              <a:rPr sz="1935" spc="-73" dirty="0">
                <a:latin typeface="Verdana"/>
                <a:cs typeface="Verdana"/>
              </a:rPr>
              <a:t> </a:t>
            </a:r>
            <a:r>
              <a:rPr sz="1935" dirty="0">
                <a:latin typeface="Verdana"/>
                <a:cs typeface="Verdana"/>
              </a:rPr>
              <a:t>should</a:t>
            </a:r>
            <a:r>
              <a:rPr sz="1935" spc="-79" dirty="0">
                <a:latin typeface="Verdana"/>
                <a:cs typeface="Verdana"/>
              </a:rPr>
              <a:t> </a:t>
            </a:r>
            <a:r>
              <a:rPr sz="1935" dirty="0">
                <a:latin typeface="Verdana"/>
                <a:cs typeface="Verdana"/>
              </a:rPr>
              <a:t>the</a:t>
            </a:r>
            <a:r>
              <a:rPr sz="1935" spc="-67" dirty="0">
                <a:latin typeface="Verdana"/>
                <a:cs typeface="Verdana"/>
              </a:rPr>
              <a:t> </a:t>
            </a:r>
            <a:r>
              <a:rPr sz="1935" dirty="0">
                <a:latin typeface="Verdana"/>
                <a:cs typeface="Verdana"/>
              </a:rPr>
              <a:t>optimization</a:t>
            </a:r>
            <a:r>
              <a:rPr sz="1935" spc="-79" dirty="0">
                <a:latin typeface="Verdana"/>
                <a:cs typeface="Verdana"/>
              </a:rPr>
              <a:t> </a:t>
            </a:r>
            <a:r>
              <a:rPr sz="1935" spc="6" dirty="0">
                <a:latin typeface="Verdana"/>
                <a:cs typeface="Verdana"/>
              </a:rPr>
              <a:t>move</a:t>
            </a:r>
            <a:r>
              <a:rPr sz="1935" spc="-67" dirty="0">
                <a:latin typeface="Verdana"/>
                <a:cs typeface="Verdana"/>
              </a:rPr>
              <a:t> </a:t>
            </a:r>
            <a:r>
              <a:rPr sz="1935" spc="-12" dirty="0">
                <a:latin typeface="Verdana"/>
                <a:cs typeface="Verdana"/>
              </a:rPr>
              <a:t>towards</a:t>
            </a:r>
            <a:r>
              <a:rPr sz="1935" spc="-85" dirty="0">
                <a:latin typeface="Verdana"/>
                <a:cs typeface="Verdana"/>
              </a:rPr>
              <a:t> </a:t>
            </a:r>
            <a:r>
              <a:rPr sz="1935" dirty="0">
                <a:latin typeface="Verdana"/>
                <a:cs typeface="Verdana"/>
              </a:rPr>
              <a:t>the</a:t>
            </a:r>
            <a:r>
              <a:rPr sz="1935" spc="-67" dirty="0">
                <a:latin typeface="Verdana"/>
                <a:cs typeface="Verdana"/>
              </a:rPr>
              <a:t> </a:t>
            </a:r>
            <a:r>
              <a:rPr sz="1935" spc="12" dirty="0">
                <a:latin typeface="Verdana"/>
                <a:cs typeface="Verdana"/>
              </a:rPr>
              <a:t>local  </a:t>
            </a:r>
            <a:r>
              <a:rPr sz="1935" spc="-6" dirty="0">
                <a:latin typeface="Verdana"/>
                <a:cs typeface="Verdana"/>
              </a:rPr>
              <a:t>minimum?</a:t>
            </a:r>
            <a:endParaRPr sz="1935" dirty="0">
              <a:latin typeface="Verdana"/>
              <a:cs typeface="Verdana"/>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195" y="684787"/>
            <a:ext cx="7432667" cy="462102"/>
          </a:xfrm>
          <a:prstGeom prst="rect">
            <a:avLst/>
          </a:prstGeom>
        </p:spPr>
        <p:txBody>
          <a:bodyPr vert="horz" wrap="square" lIns="0" tIns="15355" rIns="0" bIns="0" rtlCol="0" anchor="b" anchorCtr="0">
            <a:spAutoFit/>
          </a:bodyPr>
          <a:lstStyle/>
          <a:p>
            <a:pPr marL="15356">
              <a:spcBef>
                <a:spcPts val="121"/>
              </a:spcBef>
            </a:pPr>
            <a:r>
              <a:rPr spc="277" dirty="0">
                <a:solidFill>
                  <a:schemeClr val="tx1">
                    <a:lumMod val="95000"/>
                    <a:lumOff val="5000"/>
                  </a:schemeClr>
                </a:solidFill>
              </a:rPr>
              <a:t>The </a:t>
            </a:r>
            <a:r>
              <a:rPr spc="254" dirty="0">
                <a:solidFill>
                  <a:schemeClr val="tx1">
                    <a:lumMod val="95000"/>
                    <a:lumOff val="5000"/>
                  </a:schemeClr>
                </a:solidFill>
              </a:rPr>
              <a:t>Practicality </a:t>
            </a:r>
            <a:r>
              <a:rPr spc="247" dirty="0">
                <a:solidFill>
                  <a:schemeClr val="tx1">
                    <a:lumMod val="95000"/>
                    <a:lumOff val="5000"/>
                  </a:schemeClr>
                </a:solidFill>
              </a:rPr>
              <a:t>of </a:t>
            </a:r>
            <a:r>
              <a:rPr spc="296" dirty="0">
                <a:solidFill>
                  <a:schemeClr val="tx1">
                    <a:lumMod val="95000"/>
                    <a:lumOff val="5000"/>
                  </a:schemeClr>
                </a:solidFill>
              </a:rPr>
              <a:t>Neural</a:t>
            </a:r>
            <a:r>
              <a:rPr spc="18" dirty="0">
                <a:solidFill>
                  <a:schemeClr val="tx1">
                    <a:lumMod val="95000"/>
                    <a:lumOff val="5000"/>
                  </a:schemeClr>
                </a:solidFill>
              </a:rPr>
              <a:t> </a:t>
            </a:r>
            <a:r>
              <a:rPr spc="302" dirty="0">
                <a:solidFill>
                  <a:schemeClr val="tx1">
                    <a:lumMod val="95000"/>
                    <a:lumOff val="5000"/>
                  </a:schemeClr>
                </a:solidFill>
              </a:rPr>
              <a:t>Networks</a:t>
            </a:r>
          </a:p>
        </p:txBody>
      </p:sp>
      <p:sp>
        <p:nvSpPr>
          <p:cNvPr id="4" name="object 4"/>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145</a:t>
            </a:fld>
            <a:endParaRPr spc="302" dirty="0"/>
          </a:p>
        </p:txBody>
      </p:sp>
      <p:sp>
        <p:nvSpPr>
          <p:cNvPr id="3" name="object 3"/>
          <p:cNvSpPr txBox="1"/>
          <p:nvPr/>
        </p:nvSpPr>
        <p:spPr>
          <a:xfrm>
            <a:off x="419195" y="1765702"/>
            <a:ext cx="10836907" cy="3827498"/>
          </a:xfrm>
          <a:prstGeom prst="rect">
            <a:avLst/>
          </a:prstGeom>
        </p:spPr>
        <p:txBody>
          <a:bodyPr vert="horz" wrap="square" lIns="0" tIns="30710" rIns="0" bIns="0" rtlCol="0">
            <a:spAutoFit/>
          </a:bodyPr>
          <a:lstStyle/>
          <a:p>
            <a:pPr marL="15356" marR="6142">
              <a:lnSpc>
                <a:spcPts val="2237"/>
              </a:lnSpc>
              <a:spcBef>
                <a:spcPts val="242"/>
              </a:spcBef>
            </a:pPr>
            <a:r>
              <a:rPr sz="1874" b="1" spc="212" dirty="0">
                <a:latin typeface="Arial"/>
                <a:cs typeface="Arial"/>
              </a:rPr>
              <a:t>Despite some </a:t>
            </a:r>
            <a:r>
              <a:rPr sz="1874" b="1" spc="200" dirty="0">
                <a:latin typeface="Arial"/>
                <a:cs typeface="Arial"/>
              </a:rPr>
              <a:t>seemingly intelligent </a:t>
            </a:r>
            <a:r>
              <a:rPr sz="1874" b="1" spc="175" dirty="0">
                <a:latin typeface="Arial"/>
                <a:cs typeface="Arial"/>
              </a:rPr>
              <a:t>applications </a:t>
            </a:r>
            <a:r>
              <a:rPr sz="1874" b="1" spc="169" dirty="0">
                <a:latin typeface="Arial"/>
                <a:cs typeface="Arial"/>
              </a:rPr>
              <a:t>like </a:t>
            </a:r>
            <a:r>
              <a:rPr sz="1874" b="1" spc="236" dirty="0">
                <a:latin typeface="Arial"/>
                <a:cs typeface="Arial"/>
              </a:rPr>
              <a:t>image </a:t>
            </a:r>
            <a:r>
              <a:rPr sz="1874" b="1" spc="187" dirty="0">
                <a:latin typeface="Arial"/>
                <a:cs typeface="Arial"/>
              </a:rPr>
              <a:t>recognition,</a:t>
            </a:r>
            <a:r>
              <a:rPr sz="1874" b="1" spc="-145" dirty="0">
                <a:latin typeface="Arial"/>
                <a:cs typeface="Arial"/>
              </a:rPr>
              <a:t> </a:t>
            </a:r>
            <a:r>
              <a:rPr sz="1874" b="1" spc="212" dirty="0">
                <a:latin typeface="Arial"/>
                <a:cs typeface="Arial"/>
              </a:rPr>
              <a:t>neural  </a:t>
            </a:r>
            <a:r>
              <a:rPr sz="1874" b="1" spc="218" dirty="0">
                <a:latin typeface="Arial"/>
                <a:cs typeface="Arial"/>
              </a:rPr>
              <a:t>networks </a:t>
            </a:r>
            <a:r>
              <a:rPr sz="1874" b="1" spc="224" dirty="0">
                <a:latin typeface="Arial"/>
                <a:cs typeface="Arial"/>
              </a:rPr>
              <a:t>have</a:t>
            </a:r>
            <a:r>
              <a:rPr sz="1874" b="1" spc="79" dirty="0">
                <a:latin typeface="Arial"/>
                <a:cs typeface="Arial"/>
              </a:rPr>
              <a:t> </a:t>
            </a:r>
            <a:r>
              <a:rPr sz="1874" b="1" spc="193" dirty="0">
                <a:latin typeface="Arial"/>
                <a:cs typeface="Arial"/>
              </a:rPr>
              <a:t>drawbacks:</a:t>
            </a:r>
            <a:endParaRPr sz="1874" dirty="0">
              <a:latin typeface="Arial"/>
              <a:cs typeface="Arial"/>
            </a:endParaRPr>
          </a:p>
          <a:p>
            <a:pPr marL="297897">
              <a:spcBef>
                <a:spcPts val="689"/>
              </a:spcBef>
            </a:pPr>
            <a:r>
              <a:rPr sz="1632" spc="85" dirty="0">
                <a:solidFill>
                  <a:srgbClr val="FF3333"/>
                </a:solidFill>
                <a:latin typeface="Tahoma"/>
                <a:cs typeface="Tahoma"/>
              </a:rPr>
              <a:t>Requires </a:t>
            </a:r>
            <a:r>
              <a:rPr sz="1632" b="1" spc="60" dirty="0">
                <a:solidFill>
                  <a:srgbClr val="FF3333"/>
                </a:solidFill>
                <a:latin typeface="Arial"/>
                <a:cs typeface="Arial"/>
              </a:rPr>
              <a:t>LOTS </a:t>
            </a:r>
            <a:r>
              <a:rPr sz="1632" spc="73" dirty="0">
                <a:solidFill>
                  <a:srgbClr val="FF3333"/>
                </a:solidFill>
                <a:latin typeface="Tahoma"/>
                <a:cs typeface="Tahoma"/>
              </a:rPr>
              <a:t>of </a:t>
            </a:r>
            <a:r>
              <a:rPr sz="1632" spc="103" dirty="0">
                <a:solidFill>
                  <a:srgbClr val="FF3333"/>
                </a:solidFill>
                <a:latin typeface="Tahoma"/>
                <a:cs typeface="Tahoma"/>
              </a:rPr>
              <a:t>labeled </a:t>
            </a:r>
            <a:r>
              <a:rPr sz="1632" spc="109" dirty="0">
                <a:solidFill>
                  <a:srgbClr val="FF3333"/>
                </a:solidFill>
                <a:latin typeface="Tahoma"/>
                <a:cs typeface="Tahoma"/>
              </a:rPr>
              <a:t>data </a:t>
            </a:r>
            <a:r>
              <a:rPr sz="1632" spc="67" dirty="0">
                <a:solidFill>
                  <a:srgbClr val="FF3333"/>
                </a:solidFill>
                <a:latin typeface="Tahoma"/>
                <a:cs typeface="Tahoma"/>
              </a:rPr>
              <a:t>for</a:t>
            </a:r>
            <a:r>
              <a:rPr sz="1632" spc="-363" dirty="0">
                <a:solidFill>
                  <a:srgbClr val="FF3333"/>
                </a:solidFill>
                <a:latin typeface="Tahoma"/>
                <a:cs typeface="Tahoma"/>
              </a:rPr>
              <a:t> </a:t>
            </a:r>
            <a:r>
              <a:rPr sz="1632" spc="85" dirty="0">
                <a:solidFill>
                  <a:srgbClr val="FF3333"/>
                </a:solidFill>
                <a:latin typeface="Tahoma"/>
                <a:cs typeface="Tahoma"/>
              </a:rPr>
              <a:t>training.</a:t>
            </a:r>
            <a:endParaRPr sz="1632" dirty="0">
              <a:latin typeface="Tahoma"/>
              <a:cs typeface="Tahoma"/>
            </a:endParaRPr>
          </a:p>
          <a:p>
            <a:pPr marL="297897">
              <a:spcBef>
                <a:spcPts val="750"/>
              </a:spcBef>
            </a:pPr>
            <a:r>
              <a:rPr sz="1632" spc="79" dirty="0">
                <a:latin typeface="Tahoma"/>
                <a:cs typeface="Tahoma"/>
              </a:rPr>
              <a:t>Difficult</a:t>
            </a:r>
            <a:r>
              <a:rPr sz="1632" dirty="0">
                <a:latin typeface="Tahoma"/>
                <a:cs typeface="Tahoma"/>
              </a:rPr>
              <a:t> </a:t>
            </a:r>
            <a:r>
              <a:rPr sz="1632" spc="67" dirty="0">
                <a:latin typeface="Tahoma"/>
                <a:cs typeface="Tahoma"/>
              </a:rPr>
              <a:t>for</a:t>
            </a:r>
            <a:r>
              <a:rPr sz="1632" spc="6" dirty="0">
                <a:latin typeface="Tahoma"/>
                <a:cs typeface="Tahoma"/>
              </a:rPr>
              <a:t> </a:t>
            </a:r>
            <a:r>
              <a:rPr sz="1632" spc="103" dirty="0">
                <a:latin typeface="Tahoma"/>
                <a:cs typeface="Tahoma"/>
              </a:rPr>
              <a:t>the</a:t>
            </a:r>
            <a:r>
              <a:rPr sz="1632" spc="-12" dirty="0">
                <a:latin typeface="Tahoma"/>
                <a:cs typeface="Tahoma"/>
              </a:rPr>
              <a:t> </a:t>
            </a:r>
            <a:r>
              <a:rPr sz="1632" spc="109" dirty="0">
                <a:latin typeface="Tahoma"/>
                <a:cs typeface="Tahoma"/>
              </a:rPr>
              <a:t>data</a:t>
            </a:r>
            <a:r>
              <a:rPr sz="1632" dirty="0">
                <a:latin typeface="Tahoma"/>
                <a:cs typeface="Tahoma"/>
              </a:rPr>
              <a:t> </a:t>
            </a:r>
            <a:r>
              <a:rPr sz="1632" spc="97" dirty="0">
                <a:latin typeface="Tahoma"/>
                <a:cs typeface="Tahoma"/>
              </a:rPr>
              <a:t>scientist</a:t>
            </a:r>
            <a:r>
              <a:rPr sz="1632" dirty="0">
                <a:latin typeface="Tahoma"/>
                <a:cs typeface="Tahoma"/>
              </a:rPr>
              <a:t> </a:t>
            </a:r>
            <a:r>
              <a:rPr sz="1632" spc="97" dirty="0">
                <a:latin typeface="Tahoma"/>
                <a:cs typeface="Tahoma"/>
              </a:rPr>
              <a:t>to</a:t>
            </a:r>
            <a:r>
              <a:rPr sz="1632" spc="-18" dirty="0">
                <a:latin typeface="Tahoma"/>
                <a:cs typeface="Tahoma"/>
              </a:rPr>
              <a:t> </a:t>
            </a:r>
            <a:r>
              <a:rPr sz="1632" spc="103" dirty="0">
                <a:latin typeface="Tahoma"/>
                <a:cs typeface="Tahoma"/>
              </a:rPr>
              <a:t>understand</a:t>
            </a:r>
            <a:r>
              <a:rPr sz="1632" spc="-18" dirty="0">
                <a:latin typeface="Tahoma"/>
                <a:cs typeface="Tahoma"/>
              </a:rPr>
              <a:t> </a:t>
            </a:r>
            <a:r>
              <a:rPr sz="1632" spc="103" dirty="0">
                <a:latin typeface="Tahoma"/>
                <a:cs typeface="Tahoma"/>
              </a:rPr>
              <a:t>convoluted</a:t>
            </a:r>
            <a:r>
              <a:rPr sz="1632" spc="-12" dirty="0">
                <a:latin typeface="Tahoma"/>
                <a:cs typeface="Tahoma"/>
              </a:rPr>
              <a:t> </a:t>
            </a:r>
            <a:r>
              <a:rPr sz="1632" spc="109" dirty="0">
                <a:latin typeface="Tahoma"/>
                <a:cs typeface="Tahoma"/>
              </a:rPr>
              <a:t>layers</a:t>
            </a:r>
            <a:r>
              <a:rPr sz="1632" spc="-6" dirty="0">
                <a:latin typeface="Tahoma"/>
                <a:cs typeface="Tahoma"/>
              </a:rPr>
              <a:t> </a:t>
            </a:r>
            <a:r>
              <a:rPr sz="1632" spc="115" dirty="0">
                <a:latin typeface="Tahoma"/>
                <a:cs typeface="Tahoma"/>
              </a:rPr>
              <a:t>and</a:t>
            </a:r>
            <a:r>
              <a:rPr sz="1632" spc="-18" dirty="0">
                <a:latin typeface="Tahoma"/>
                <a:cs typeface="Tahoma"/>
              </a:rPr>
              <a:t> </a:t>
            </a:r>
            <a:r>
              <a:rPr sz="1632" spc="91" dirty="0">
                <a:latin typeface="Tahoma"/>
                <a:cs typeface="Tahoma"/>
              </a:rPr>
              <a:t>nodes.</a:t>
            </a:r>
            <a:endParaRPr sz="1632" dirty="0">
              <a:latin typeface="Tahoma"/>
              <a:cs typeface="Tahoma"/>
            </a:endParaRPr>
          </a:p>
          <a:p>
            <a:pPr marL="297897">
              <a:spcBef>
                <a:spcPts val="738"/>
              </a:spcBef>
            </a:pPr>
            <a:r>
              <a:rPr sz="1632" spc="109" dirty="0">
                <a:latin typeface="Tahoma"/>
                <a:cs typeface="Tahoma"/>
              </a:rPr>
              <a:t>Has</a:t>
            </a:r>
            <a:r>
              <a:rPr sz="1632" spc="-6" dirty="0">
                <a:latin typeface="Tahoma"/>
                <a:cs typeface="Tahoma"/>
              </a:rPr>
              <a:t> </a:t>
            </a:r>
            <a:r>
              <a:rPr sz="1632" spc="133" dirty="0">
                <a:latin typeface="Tahoma"/>
                <a:cs typeface="Tahoma"/>
              </a:rPr>
              <a:t>a</a:t>
            </a:r>
            <a:r>
              <a:rPr sz="1632" dirty="0">
                <a:latin typeface="Tahoma"/>
                <a:cs typeface="Tahoma"/>
              </a:rPr>
              <a:t> </a:t>
            </a:r>
            <a:r>
              <a:rPr sz="1632" spc="103" dirty="0">
                <a:latin typeface="Tahoma"/>
                <a:cs typeface="Tahoma"/>
              </a:rPr>
              <a:t>quick</a:t>
            </a:r>
            <a:r>
              <a:rPr sz="1632" spc="-6" dirty="0">
                <a:latin typeface="Tahoma"/>
                <a:cs typeface="Tahoma"/>
              </a:rPr>
              <a:t> </a:t>
            </a:r>
            <a:r>
              <a:rPr sz="1632" spc="103" dirty="0">
                <a:latin typeface="Tahoma"/>
                <a:cs typeface="Tahoma"/>
              </a:rPr>
              <a:t>diminishing</a:t>
            </a:r>
            <a:r>
              <a:rPr sz="1632" spc="-18" dirty="0">
                <a:latin typeface="Tahoma"/>
                <a:cs typeface="Tahoma"/>
              </a:rPr>
              <a:t> </a:t>
            </a:r>
            <a:r>
              <a:rPr sz="1632" spc="79" dirty="0">
                <a:latin typeface="Tahoma"/>
                <a:cs typeface="Tahoma"/>
              </a:rPr>
              <a:t>return</a:t>
            </a:r>
            <a:r>
              <a:rPr sz="1632" dirty="0">
                <a:latin typeface="Tahoma"/>
                <a:cs typeface="Tahoma"/>
              </a:rPr>
              <a:t> </a:t>
            </a:r>
            <a:r>
              <a:rPr sz="1632" spc="67" dirty="0">
                <a:latin typeface="Tahoma"/>
                <a:cs typeface="Tahoma"/>
              </a:rPr>
              <a:t>for</a:t>
            </a:r>
            <a:r>
              <a:rPr sz="1632" dirty="0">
                <a:latin typeface="Tahoma"/>
                <a:cs typeface="Tahoma"/>
              </a:rPr>
              <a:t> </a:t>
            </a:r>
            <a:r>
              <a:rPr sz="1632" spc="103" dirty="0">
                <a:latin typeface="Tahoma"/>
                <a:cs typeface="Tahoma"/>
              </a:rPr>
              <a:t>problem</a:t>
            </a:r>
            <a:r>
              <a:rPr sz="1632" spc="-6" dirty="0">
                <a:latin typeface="Tahoma"/>
                <a:cs typeface="Tahoma"/>
              </a:rPr>
              <a:t> </a:t>
            </a:r>
            <a:r>
              <a:rPr sz="1632" spc="115" dirty="0">
                <a:latin typeface="Tahoma"/>
                <a:cs typeface="Tahoma"/>
              </a:rPr>
              <a:t>spaces</a:t>
            </a:r>
            <a:r>
              <a:rPr sz="1632" spc="-18" dirty="0">
                <a:latin typeface="Tahoma"/>
                <a:cs typeface="Tahoma"/>
              </a:rPr>
              <a:t> </a:t>
            </a:r>
            <a:r>
              <a:rPr sz="1632" spc="103" dirty="0">
                <a:latin typeface="Tahoma"/>
                <a:cs typeface="Tahoma"/>
              </a:rPr>
              <a:t>outside</a:t>
            </a:r>
            <a:r>
              <a:rPr sz="1632" spc="-18" dirty="0">
                <a:latin typeface="Tahoma"/>
                <a:cs typeface="Tahoma"/>
              </a:rPr>
              <a:t> </a:t>
            </a:r>
            <a:r>
              <a:rPr sz="1632" spc="73" dirty="0">
                <a:latin typeface="Tahoma"/>
                <a:cs typeface="Tahoma"/>
              </a:rPr>
              <a:t>of</a:t>
            </a:r>
            <a:r>
              <a:rPr sz="1632" dirty="0">
                <a:latin typeface="Tahoma"/>
                <a:cs typeface="Tahoma"/>
              </a:rPr>
              <a:t> </a:t>
            </a:r>
            <a:r>
              <a:rPr sz="1632" spc="127" dirty="0">
                <a:latin typeface="Tahoma"/>
                <a:cs typeface="Tahoma"/>
              </a:rPr>
              <a:t>image</a:t>
            </a:r>
            <a:r>
              <a:rPr sz="1632" spc="-6" dirty="0">
                <a:latin typeface="Tahoma"/>
                <a:cs typeface="Tahoma"/>
              </a:rPr>
              <a:t> </a:t>
            </a:r>
            <a:r>
              <a:rPr sz="1632" spc="115" dirty="0">
                <a:latin typeface="Tahoma"/>
                <a:cs typeface="Tahoma"/>
              </a:rPr>
              <a:t>and</a:t>
            </a:r>
            <a:r>
              <a:rPr sz="1632" spc="-18" dirty="0">
                <a:latin typeface="Tahoma"/>
                <a:cs typeface="Tahoma"/>
              </a:rPr>
              <a:t> </a:t>
            </a:r>
            <a:r>
              <a:rPr sz="1632" spc="97" dirty="0">
                <a:latin typeface="Tahoma"/>
                <a:cs typeface="Tahoma"/>
              </a:rPr>
              <a:t>natural</a:t>
            </a:r>
            <a:r>
              <a:rPr sz="1632" dirty="0">
                <a:latin typeface="Tahoma"/>
                <a:cs typeface="Tahoma"/>
              </a:rPr>
              <a:t> </a:t>
            </a:r>
            <a:r>
              <a:rPr sz="1632" spc="109" dirty="0">
                <a:latin typeface="Tahoma"/>
                <a:cs typeface="Tahoma"/>
              </a:rPr>
              <a:t>language</a:t>
            </a:r>
            <a:r>
              <a:rPr sz="1632" spc="-6" dirty="0">
                <a:latin typeface="Tahoma"/>
                <a:cs typeface="Tahoma"/>
              </a:rPr>
              <a:t> </a:t>
            </a:r>
            <a:r>
              <a:rPr sz="1632" spc="91" dirty="0">
                <a:latin typeface="Tahoma"/>
                <a:cs typeface="Tahoma"/>
              </a:rPr>
              <a:t>processing.</a:t>
            </a:r>
            <a:endParaRPr sz="1632" dirty="0">
              <a:latin typeface="Tahoma"/>
              <a:cs typeface="Tahoma"/>
            </a:endParaRPr>
          </a:p>
          <a:p>
            <a:pPr>
              <a:lnSpc>
                <a:spcPct val="100000"/>
              </a:lnSpc>
            </a:pPr>
            <a:endParaRPr sz="1814" dirty="0">
              <a:latin typeface="Times New Roman"/>
              <a:cs typeface="Times New Roman"/>
            </a:endParaRPr>
          </a:p>
          <a:p>
            <a:pPr marL="15356" marR="1212322">
              <a:spcBef>
                <a:spcPts val="1409"/>
              </a:spcBef>
            </a:pPr>
            <a:r>
              <a:rPr sz="1874" b="1" spc="218" dirty="0">
                <a:latin typeface="Arial"/>
                <a:cs typeface="Arial"/>
              </a:rPr>
              <a:t>Neural</a:t>
            </a:r>
            <a:r>
              <a:rPr sz="1874" b="1" spc="133" dirty="0">
                <a:latin typeface="Arial"/>
                <a:cs typeface="Arial"/>
              </a:rPr>
              <a:t> </a:t>
            </a:r>
            <a:r>
              <a:rPr sz="1874" b="1" spc="218" dirty="0">
                <a:latin typeface="Arial"/>
                <a:cs typeface="Arial"/>
              </a:rPr>
              <a:t>networks</a:t>
            </a:r>
            <a:r>
              <a:rPr sz="1874" b="1" spc="151" dirty="0">
                <a:latin typeface="Arial"/>
                <a:cs typeface="Arial"/>
              </a:rPr>
              <a:t> </a:t>
            </a:r>
            <a:r>
              <a:rPr sz="1874" b="1" spc="242" dirty="0">
                <a:latin typeface="Arial"/>
                <a:cs typeface="Arial"/>
              </a:rPr>
              <a:t>generate</a:t>
            </a:r>
            <a:r>
              <a:rPr sz="1874" b="1" spc="151" dirty="0">
                <a:latin typeface="Arial"/>
                <a:cs typeface="Arial"/>
              </a:rPr>
              <a:t> </a:t>
            </a:r>
            <a:r>
              <a:rPr sz="1874" b="1" spc="230" dirty="0">
                <a:latin typeface="Arial"/>
                <a:cs typeface="Arial"/>
              </a:rPr>
              <a:t>excitement</a:t>
            </a:r>
            <a:r>
              <a:rPr sz="1874" b="1" spc="133" dirty="0">
                <a:latin typeface="Arial"/>
                <a:cs typeface="Arial"/>
              </a:rPr>
              <a:t> </a:t>
            </a:r>
            <a:r>
              <a:rPr sz="1874" b="1" spc="193" dirty="0">
                <a:latin typeface="Arial"/>
                <a:cs typeface="Arial"/>
              </a:rPr>
              <a:t>because</a:t>
            </a:r>
            <a:r>
              <a:rPr sz="1874" b="1" spc="145" dirty="0">
                <a:latin typeface="Arial"/>
                <a:cs typeface="Arial"/>
              </a:rPr>
              <a:t> </a:t>
            </a:r>
            <a:r>
              <a:rPr sz="1874" b="1" spc="247" dirty="0">
                <a:latin typeface="Arial"/>
                <a:cs typeface="Arial"/>
              </a:rPr>
              <a:t>many</a:t>
            </a:r>
            <a:r>
              <a:rPr sz="1874" b="1" spc="138" dirty="0">
                <a:latin typeface="Arial"/>
                <a:cs typeface="Arial"/>
              </a:rPr>
              <a:t> </a:t>
            </a:r>
            <a:r>
              <a:rPr sz="1874" b="1" spc="206" dirty="0">
                <a:latin typeface="Arial"/>
                <a:cs typeface="Arial"/>
              </a:rPr>
              <a:t>believe</a:t>
            </a:r>
            <a:r>
              <a:rPr sz="1874" b="1" spc="151" dirty="0">
                <a:latin typeface="Arial"/>
                <a:cs typeface="Arial"/>
              </a:rPr>
              <a:t> </a:t>
            </a:r>
            <a:r>
              <a:rPr sz="1874" b="1" spc="236" dirty="0">
                <a:latin typeface="Arial"/>
                <a:cs typeface="Arial"/>
              </a:rPr>
              <a:t>they</a:t>
            </a:r>
            <a:r>
              <a:rPr sz="1874" b="1" spc="138" dirty="0">
                <a:latin typeface="Arial"/>
                <a:cs typeface="Arial"/>
              </a:rPr>
              <a:t> </a:t>
            </a:r>
            <a:r>
              <a:rPr sz="1874" b="1" spc="169" dirty="0">
                <a:latin typeface="Arial"/>
                <a:cs typeface="Arial"/>
              </a:rPr>
              <a:t>will  </a:t>
            </a:r>
            <a:r>
              <a:rPr sz="1874" b="1" spc="206" dirty="0">
                <a:latin typeface="Arial"/>
                <a:cs typeface="Arial"/>
              </a:rPr>
              <a:t>generalize </a:t>
            </a:r>
            <a:r>
              <a:rPr sz="1874" b="1" spc="163" dirty="0">
                <a:latin typeface="Arial"/>
                <a:cs typeface="Arial"/>
              </a:rPr>
              <a:t>solutions </a:t>
            </a:r>
            <a:r>
              <a:rPr sz="1874" b="1" spc="224" dirty="0">
                <a:latin typeface="Arial"/>
                <a:cs typeface="Arial"/>
              </a:rPr>
              <a:t>to </a:t>
            </a:r>
            <a:r>
              <a:rPr sz="1874" b="1" spc="218" dirty="0">
                <a:latin typeface="Arial"/>
                <a:cs typeface="Arial"/>
              </a:rPr>
              <a:t>most </a:t>
            </a:r>
            <a:r>
              <a:rPr sz="1874" b="1" spc="200" dirty="0">
                <a:latin typeface="Arial"/>
                <a:cs typeface="Arial"/>
              </a:rPr>
              <a:t>problems </a:t>
            </a:r>
            <a:r>
              <a:rPr sz="1874" b="1" spc="212" dirty="0">
                <a:latin typeface="Arial"/>
                <a:cs typeface="Arial"/>
              </a:rPr>
              <a:t>one</a:t>
            </a:r>
            <a:r>
              <a:rPr sz="1874" b="1" spc="-121" dirty="0">
                <a:latin typeface="Arial"/>
                <a:cs typeface="Arial"/>
              </a:rPr>
              <a:t> </a:t>
            </a:r>
            <a:r>
              <a:rPr sz="1874" b="1" spc="157" dirty="0">
                <a:latin typeface="Arial"/>
                <a:cs typeface="Arial"/>
              </a:rPr>
              <a:t>day.</a:t>
            </a:r>
            <a:endParaRPr sz="1874" dirty="0">
              <a:latin typeface="Arial"/>
              <a:cs typeface="Arial"/>
            </a:endParaRPr>
          </a:p>
          <a:p>
            <a:pPr marL="297897" marR="400780">
              <a:lnSpc>
                <a:spcPts val="1874"/>
              </a:lnSpc>
              <a:spcBef>
                <a:spcPts val="883"/>
              </a:spcBef>
            </a:pPr>
            <a:r>
              <a:rPr sz="1632" spc="-12" dirty="0">
                <a:latin typeface="Tahoma"/>
                <a:cs typeface="Tahoma"/>
              </a:rPr>
              <a:t>In </a:t>
            </a:r>
            <a:r>
              <a:rPr sz="1632" spc="85" dirty="0">
                <a:latin typeface="Tahoma"/>
                <a:cs typeface="Tahoma"/>
              </a:rPr>
              <a:t>reality,</a:t>
            </a:r>
            <a:r>
              <a:rPr sz="1632" spc="-6" dirty="0">
                <a:latin typeface="Tahoma"/>
                <a:cs typeface="Tahoma"/>
              </a:rPr>
              <a:t> </a:t>
            </a:r>
            <a:r>
              <a:rPr sz="1632" spc="103" dirty="0">
                <a:latin typeface="Tahoma"/>
                <a:cs typeface="Tahoma"/>
              </a:rPr>
              <a:t>specialized</a:t>
            </a:r>
            <a:r>
              <a:rPr sz="1632" spc="-12" dirty="0">
                <a:latin typeface="Tahoma"/>
                <a:cs typeface="Tahoma"/>
              </a:rPr>
              <a:t> </a:t>
            </a:r>
            <a:r>
              <a:rPr sz="1632" spc="115" dirty="0">
                <a:latin typeface="Tahoma"/>
                <a:cs typeface="Tahoma"/>
              </a:rPr>
              <a:t>and</a:t>
            </a:r>
            <a:r>
              <a:rPr sz="1632" spc="-6" dirty="0">
                <a:latin typeface="Tahoma"/>
                <a:cs typeface="Tahoma"/>
              </a:rPr>
              <a:t> </a:t>
            </a:r>
            <a:r>
              <a:rPr sz="1632" spc="115" dirty="0">
                <a:latin typeface="Tahoma"/>
                <a:cs typeface="Tahoma"/>
              </a:rPr>
              <a:t>incumbent</a:t>
            </a:r>
            <a:r>
              <a:rPr sz="1632" spc="6" dirty="0">
                <a:latin typeface="Tahoma"/>
                <a:cs typeface="Tahoma"/>
              </a:rPr>
              <a:t> </a:t>
            </a:r>
            <a:r>
              <a:rPr sz="1632" spc="103" dirty="0">
                <a:latin typeface="Tahoma"/>
                <a:cs typeface="Tahoma"/>
              </a:rPr>
              <a:t>algorithms</a:t>
            </a:r>
            <a:r>
              <a:rPr sz="1632" dirty="0">
                <a:latin typeface="Tahoma"/>
                <a:cs typeface="Tahoma"/>
              </a:rPr>
              <a:t> </a:t>
            </a:r>
            <a:r>
              <a:rPr sz="1632" spc="79" dirty="0">
                <a:latin typeface="Tahoma"/>
                <a:cs typeface="Tahoma"/>
              </a:rPr>
              <a:t>will</a:t>
            </a:r>
            <a:r>
              <a:rPr sz="1632" spc="6" dirty="0">
                <a:latin typeface="Tahoma"/>
                <a:cs typeface="Tahoma"/>
              </a:rPr>
              <a:t> </a:t>
            </a:r>
            <a:r>
              <a:rPr sz="1632" spc="97" dirty="0">
                <a:latin typeface="Tahoma"/>
                <a:cs typeface="Tahoma"/>
              </a:rPr>
              <a:t>outperform</a:t>
            </a:r>
            <a:r>
              <a:rPr sz="1632" spc="-18" dirty="0">
                <a:latin typeface="Tahoma"/>
                <a:cs typeface="Tahoma"/>
              </a:rPr>
              <a:t> </a:t>
            </a:r>
            <a:r>
              <a:rPr sz="1632" spc="103" dirty="0">
                <a:latin typeface="Tahoma"/>
                <a:cs typeface="Tahoma"/>
              </a:rPr>
              <a:t>neural</a:t>
            </a:r>
            <a:r>
              <a:rPr sz="1632" dirty="0">
                <a:latin typeface="Tahoma"/>
                <a:cs typeface="Tahoma"/>
              </a:rPr>
              <a:t> </a:t>
            </a:r>
            <a:r>
              <a:rPr sz="1632" spc="97" dirty="0">
                <a:latin typeface="Tahoma"/>
                <a:cs typeface="Tahoma"/>
              </a:rPr>
              <a:t>networks</a:t>
            </a:r>
            <a:r>
              <a:rPr sz="1632" spc="6" dirty="0">
                <a:latin typeface="Tahoma"/>
                <a:cs typeface="Tahoma"/>
              </a:rPr>
              <a:t> </a:t>
            </a:r>
            <a:r>
              <a:rPr sz="1632" spc="67" dirty="0">
                <a:latin typeface="Tahoma"/>
                <a:cs typeface="Tahoma"/>
              </a:rPr>
              <a:t>for</a:t>
            </a:r>
            <a:r>
              <a:rPr sz="1632" dirty="0">
                <a:latin typeface="Tahoma"/>
                <a:cs typeface="Tahoma"/>
              </a:rPr>
              <a:t> </a:t>
            </a:r>
            <a:r>
              <a:rPr sz="1632" spc="121" dirty="0">
                <a:latin typeface="Tahoma"/>
                <a:cs typeface="Tahoma"/>
              </a:rPr>
              <a:t>most</a:t>
            </a:r>
            <a:r>
              <a:rPr sz="1632" spc="12" dirty="0">
                <a:latin typeface="Tahoma"/>
                <a:cs typeface="Tahoma"/>
              </a:rPr>
              <a:t> </a:t>
            </a:r>
            <a:r>
              <a:rPr sz="1632" spc="97" dirty="0">
                <a:latin typeface="Tahoma"/>
                <a:cs typeface="Tahoma"/>
              </a:rPr>
              <a:t>practical  </a:t>
            </a:r>
            <a:r>
              <a:rPr sz="1632" spc="91" dirty="0">
                <a:latin typeface="Tahoma"/>
                <a:cs typeface="Tahoma"/>
              </a:rPr>
              <a:t>problems.</a:t>
            </a:r>
            <a:endParaRPr lang="en-US" sz="1632" spc="91" dirty="0">
              <a:latin typeface="Tahoma"/>
              <a:cs typeface="Tahoma"/>
            </a:endParaRPr>
          </a:p>
          <a:p>
            <a:pPr>
              <a:lnSpc>
                <a:spcPct val="100000"/>
              </a:lnSpc>
            </a:pPr>
            <a:endParaRPr lang="en-US" sz="1814" dirty="0">
              <a:latin typeface="Times New Roman"/>
              <a:cs typeface="Times New Roman"/>
            </a:endParaRPr>
          </a:p>
          <a:p>
            <a:pPr>
              <a:lnSpc>
                <a:spcPct val="100000"/>
              </a:lnSpc>
            </a:pPr>
            <a:endParaRPr sz="1814" dirty="0">
              <a:latin typeface="Times New Roman"/>
              <a:cs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5661468" cy="4974336"/>
          </a:xfrm>
        </p:spPr>
        <p:txBody>
          <a:bodyPr>
            <a:normAutofit/>
          </a:bodyPr>
          <a:lstStyle/>
          <a:p>
            <a:pPr>
              <a:spcAft>
                <a:spcPts val="2000"/>
              </a:spcAft>
            </a:pPr>
            <a:r>
              <a:rPr lang="en-US" dirty="0"/>
              <a:t>Machine learning algorithms, especially deep learning</a:t>
            </a:r>
            <a:r>
              <a:rPr lang="en-US"/>
              <a:t>, are </a:t>
            </a:r>
            <a:r>
              <a:rPr lang="en-US" dirty="0"/>
              <a:t>not perfect and easily error-prone especially with outliers. </a:t>
            </a:r>
            <a:r>
              <a:rPr lang="en-US" b="1" dirty="0"/>
              <a:t>Correlation is not Causation!</a:t>
            </a:r>
          </a:p>
          <a:p>
            <a:pPr>
              <a:spcAft>
                <a:spcPts val="2000"/>
              </a:spcAft>
            </a:pPr>
            <a:r>
              <a:rPr lang="en-US" dirty="0"/>
              <a:t>To the right are examples of a well-trained neural network unable to recognize images correctly due to objects in abnormal positions</a:t>
            </a:r>
          </a:p>
          <a:p>
            <a:pPr>
              <a:spcAft>
                <a:spcPts val="2000"/>
              </a:spcAft>
            </a:pPr>
            <a:r>
              <a:rPr lang="en-US" dirty="0"/>
              <a:t>SOURCE: </a:t>
            </a:r>
            <a:r>
              <a:rPr lang="en-US" dirty="0">
                <a:hlinkClick r:id="rId2"/>
              </a:rPr>
              <a:t>https://arxiv.org/abs/1811.11553</a:t>
            </a: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C6A3E91-D954-4459-BFF5-1F97E0F145C0}"/>
              </a:ext>
            </a:extLst>
          </p:cNvPr>
          <p:cNvPicPr>
            <a:picLocks noChangeAspect="1"/>
          </p:cNvPicPr>
          <p:nvPr/>
        </p:nvPicPr>
        <p:blipFill>
          <a:blip r:embed="rId3"/>
          <a:stretch>
            <a:fillRect/>
          </a:stretch>
        </p:blipFill>
        <p:spPr>
          <a:xfrm>
            <a:off x="9172575" y="3493152"/>
            <a:ext cx="2670175" cy="3087733"/>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CF65788-1302-4FAF-AAB6-B1FC29A5026F}"/>
              </a:ext>
            </a:extLst>
          </p:cNvPr>
          <p:cNvPicPr>
            <a:picLocks noChangeAspect="1"/>
          </p:cNvPicPr>
          <p:nvPr/>
        </p:nvPicPr>
        <p:blipFill>
          <a:blip r:embed="rId4"/>
          <a:stretch>
            <a:fillRect/>
          </a:stretch>
        </p:blipFill>
        <p:spPr>
          <a:xfrm>
            <a:off x="6285378" y="1645920"/>
            <a:ext cx="2697818" cy="315950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75EB080-84B2-4A6F-B047-E554352CE3C4}"/>
              </a:ext>
            </a:extLst>
          </p:cNvPr>
          <p:cNvPicPr>
            <a:picLocks noChangeAspect="1"/>
          </p:cNvPicPr>
          <p:nvPr/>
        </p:nvPicPr>
        <p:blipFill>
          <a:blip r:embed="rId5"/>
          <a:stretch>
            <a:fillRect/>
          </a:stretch>
        </p:blipFill>
        <p:spPr>
          <a:xfrm>
            <a:off x="9172574" y="381000"/>
            <a:ext cx="2630569" cy="29838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645639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Problems with Deep Learning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5" y="1430292"/>
            <a:ext cx="10954299" cy="4974336"/>
          </a:xfrm>
        </p:spPr>
        <p:txBody>
          <a:bodyPr>
            <a:normAutofit/>
          </a:bodyPr>
          <a:lstStyle/>
          <a:p>
            <a:pPr>
              <a:spcAft>
                <a:spcPts val="2000"/>
              </a:spcAft>
            </a:pPr>
            <a:r>
              <a:rPr lang="en-US" dirty="0">
                <a:hlinkClick r:id="rId2"/>
              </a:rPr>
              <a:t>https://gizmodo.com/facial-recognition-flags-woman-on-bus-ad-for-jaywalking-1830654750</a:t>
            </a:r>
            <a:endParaRPr lang="en-US" dirty="0"/>
          </a:p>
          <a:p>
            <a:pPr>
              <a:spcAft>
                <a:spcPts val="2000"/>
              </a:spcAft>
            </a:pPr>
            <a:r>
              <a:rPr lang="en-US" dirty="0">
                <a:hlinkClick r:id="rId3"/>
              </a:rPr>
              <a:t>https://www.nytimes.com/2019/05/22/technology/personaltech/ai-google-duplex.html</a:t>
            </a:r>
            <a:endParaRPr lang="en-US" dirty="0"/>
          </a:p>
          <a:p>
            <a:pPr>
              <a:spcAft>
                <a:spcPts val="2000"/>
              </a:spcAft>
            </a:pPr>
            <a:r>
              <a:rPr lang="en-US" dirty="0">
                <a:hlinkClick r:id="rId4"/>
              </a:rPr>
              <a:t>https://www.theringer.com/tech/2019/5/16/18625127/driverless-cars-mirage-uber-lyft-tesla-timeline-profitability</a:t>
            </a:r>
            <a:endParaRPr lang="en-US" dirty="0"/>
          </a:p>
          <a:p>
            <a:pPr>
              <a:spcAft>
                <a:spcPts val="2000"/>
              </a:spcAft>
            </a:pPr>
            <a:r>
              <a:rPr lang="en-US" dirty="0">
                <a:hlinkClick r:id="rId5"/>
              </a:rPr>
              <a:t>https://blog.keras.io/the-limitations-of-deep-learning.html</a:t>
            </a:r>
            <a:endParaRPr lang="en-US" dirty="0"/>
          </a:p>
          <a:p>
            <a:pPr>
              <a:spcAft>
                <a:spcPts val="2000"/>
              </a:spcAft>
            </a:pPr>
            <a:r>
              <a:rPr lang="en-US" dirty="0">
                <a:hlinkClick r:id="rId6"/>
              </a:rPr>
              <a:t>https://www.techrepublic.com/article/ai-how-big-a-deal-is-googles-latest-alphago-breakthrough/</a:t>
            </a:r>
            <a:endParaRPr lang="en-US" dirty="0"/>
          </a:p>
          <a:p>
            <a:pPr>
              <a:spcAft>
                <a:spcPts val="2000"/>
              </a:spcAft>
            </a:pPr>
            <a:endParaRPr lang="en-US" dirty="0"/>
          </a:p>
          <a:p>
            <a:pPr>
              <a:spcAft>
                <a:spcPts val="2000"/>
              </a:spcAft>
            </a:pPr>
            <a:endParaRPr lang="en-US" dirty="0"/>
          </a:p>
          <a:p>
            <a:pPr>
              <a:spcAft>
                <a:spcPts val="2000"/>
              </a:spcAft>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spTree>
    <p:extLst>
      <p:ext uri="{BB962C8B-B14F-4D97-AF65-F5344CB8AC3E}">
        <p14:creationId xmlns:p14="http://schemas.microsoft.com/office/powerpoint/2010/main" val="28325821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5CDF8D-818B-4168-BFA0-66D47A274C1E}"/>
              </a:ext>
            </a:extLst>
          </p:cNvPr>
          <p:cNvSpPr/>
          <p:nvPr/>
        </p:nvSpPr>
        <p:spPr>
          <a:xfrm>
            <a:off x="1" y="2102265"/>
            <a:ext cx="12187392" cy="262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p:nvPr/>
        </p:nvSpPr>
        <p:spPr>
          <a:xfrm>
            <a:off x="0" y="164159"/>
            <a:ext cx="11752842" cy="1142424"/>
          </a:xfrm>
          <a:custGeom>
            <a:avLst/>
            <a:gdLst/>
            <a:ahLst/>
            <a:cxnLst/>
            <a:rect l="l" t="t" r="r" b="b"/>
            <a:pathLst>
              <a:path w="9720580" h="944880">
                <a:moveTo>
                  <a:pt x="9720580" y="0"/>
                </a:moveTo>
                <a:lnTo>
                  <a:pt x="0" y="0"/>
                </a:lnTo>
                <a:lnTo>
                  <a:pt x="0" y="944880"/>
                </a:lnTo>
                <a:lnTo>
                  <a:pt x="9720580" y="944880"/>
                </a:lnTo>
                <a:lnTo>
                  <a:pt x="9720580" y="0"/>
                </a:lnTo>
                <a:close/>
              </a:path>
            </a:pathLst>
          </a:custGeom>
          <a:solidFill>
            <a:srgbClr val="0066B2"/>
          </a:solidFill>
        </p:spPr>
        <p:txBody>
          <a:bodyPr wrap="square" lIns="0" tIns="0" rIns="0" bIns="0" rtlCol="0"/>
          <a:lstStyle/>
          <a:p>
            <a:endParaRPr sz="2176"/>
          </a:p>
        </p:txBody>
      </p:sp>
      <p:sp>
        <p:nvSpPr>
          <p:cNvPr id="3" name="object 3"/>
          <p:cNvSpPr/>
          <p:nvPr/>
        </p:nvSpPr>
        <p:spPr>
          <a:xfrm>
            <a:off x="9140928" y="6203344"/>
            <a:ext cx="3046464" cy="489830"/>
          </a:xfrm>
          <a:custGeom>
            <a:avLst/>
            <a:gdLst/>
            <a:ahLst/>
            <a:cxnLst/>
            <a:rect l="l" t="t" r="r" b="b"/>
            <a:pathLst>
              <a:path w="2519679" h="405129">
                <a:moveTo>
                  <a:pt x="2519680" y="0"/>
                </a:moveTo>
                <a:lnTo>
                  <a:pt x="0" y="0"/>
                </a:lnTo>
                <a:lnTo>
                  <a:pt x="0" y="405130"/>
                </a:lnTo>
                <a:lnTo>
                  <a:pt x="2519680" y="405130"/>
                </a:lnTo>
                <a:lnTo>
                  <a:pt x="2519680" y="0"/>
                </a:lnTo>
                <a:close/>
              </a:path>
            </a:pathLst>
          </a:custGeom>
          <a:solidFill>
            <a:srgbClr val="0066B2"/>
          </a:solidFill>
        </p:spPr>
        <p:txBody>
          <a:bodyPr wrap="square" lIns="0" tIns="0" rIns="0" bIns="0" rtlCol="0"/>
          <a:lstStyle/>
          <a:p>
            <a:endParaRPr sz="2176"/>
          </a:p>
        </p:txBody>
      </p:sp>
      <p:sp>
        <p:nvSpPr>
          <p:cNvPr id="4" name="object 4"/>
          <p:cNvSpPr/>
          <p:nvPr/>
        </p:nvSpPr>
        <p:spPr>
          <a:xfrm>
            <a:off x="1088681" y="6203344"/>
            <a:ext cx="7834205" cy="489830"/>
          </a:xfrm>
          <a:custGeom>
            <a:avLst/>
            <a:gdLst/>
            <a:ahLst/>
            <a:cxnLst/>
            <a:rect l="l" t="t" r="r" b="b"/>
            <a:pathLst>
              <a:path w="6479540" h="405129">
                <a:moveTo>
                  <a:pt x="6479540" y="0"/>
                </a:moveTo>
                <a:lnTo>
                  <a:pt x="0" y="0"/>
                </a:lnTo>
                <a:lnTo>
                  <a:pt x="0" y="405130"/>
                </a:lnTo>
                <a:lnTo>
                  <a:pt x="6479540" y="405130"/>
                </a:lnTo>
                <a:lnTo>
                  <a:pt x="6479540" y="0"/>
                </a:lnTo>
                <a:close/>
              </a:path>
            </a:pathLst>
          </a:custGeom>
          <a:solidFill>
            <a:srgbClr val="BCC2C6"/>
          </a:solidFill>
        </p:spPr>
        <p:txBody>
          <a:bodyPr wrap="square" lIns="0" tIns="0" rIns="0" bIns="0" rtlCol="0"/>
          <a:lstStyle/>
          <a:p>
            <a:endParaRPr sz="2176"/>
          </a:p>
        </p:txBody>
      </p:sp>
      <p:sp>
        <p:nvSpPr>
          <p:cNvPr id="5" name="object 5"/>
          <p:cNvSpPr/>
          <p:nvPr/>
        </p:nvSpPr>
        <p:spPr>
          <a:xfrm>
            <a:off x="218042" y="6203344"/>
            <a:ext cx="652594" cy="489830"/>
          </a:xfrm>
          <a:custGeom>
            <a:avLst/>
            <a:gdLst/>
            <a:ahLst/>
            <a:cxnLst/>
            <a:rect l="l" t="t" r="r" b="b"/>
            <a:pathLst>
              <a:path w="539750" h="405129">
                <a:moveTo>
                  <a:pt x="539750" y="0"/>
                </a:moveTo>
                <a:lnTo>
                  <a:pt x="0" y="0"/>
                </a:lnTo>
                <a:lnTo>
                  <a:pt x="0" y="405130"/>
                </a:lnTo>
                <a:lnTo>
                  <a:pt x="539750" y="405130"/>
                </a:lnTo>
                <a:lnTo>
                  <a:pt x="539750" y="0"/>
                </a:lnTo>
                <a:close/>
              </a:path>
            </a:pathLst>
          </a:custGeom>
          <a:solidFill>
            <a:srgbClr val="0066B2"/>
          </a:solidFill>
        </p:spPr>
        <p:txBody>
          <a:bodyPr wrap="square" lIns="0" tIns="0" rIns="0" bIns="0" rtlCol="0"/>
          <a:lstStyle/>
          <a:p>
            <a:endParaRPr sz="2176"/>
          </a:p>
        </p:txBody>
      </p:sp>
      <p:sp>
        <p:nvSpPr>
          <p:cNvPr id="6" name="object 6"/>
          <p:cNvSpPr txBox="1">
            <a:spLocks noGrp="1"/>
          </p:cNvSpPr>
          <p:nvPr>
            <p:ph type="title"/>
          </p:nvPr>
        </p:nvSpPr>
        <p:spPr>
          <a:xfrm>
            <a:off x="419195" y="684787"/>
            <a:ext cx="6941302" cy="462102"/>
          </a:xfrm>
          <a:prstGeom prst="rect">
            <a:avLst/>
          </a:prstGeom>
        </p:spPr>
        <p:txBody>
          <a:bodyPr vert="horz" wrap="square" lIns="0" tIns="15355" rIns="0" bIns="0" rtlCol="0" anchor="b" anchorCtr="0">
            <a:spAutoFit/>
          </a:bodyPr>
          <a:lstStyle/>
          <a:p>
            <a:pPr marL="15356">
              <a:spcBef>
                <a:spcPts val="121"/>
              </a:spcBef>
            </a:pPr>
            <a:r>
              <a:rPr spc="163" dirty="0"/>
              <a:t>Also </a:t>
            </a:r>
            <a:r>
              <a:rPr spc="284" dirty="0"/>
              <a:t>Read </a:t>
            </a:r>
            <a:r>
              <a:rPr spc="369" dirty="0"/>
              <a:t>My </a:t>
            </a:r>
            <a:r>
              <a:rPr spc="200" dirty="0"/>
              <a:t>Blog</a:t>
            </a:r>
            <a:r>
              <a:rPr spc="-115" dirty="0"/>
              <a:t> </a:t>
            </a:r>
            <a:r>
              <a:rPr spc="242" dirty="0"/>
              <a:t>Article</a:t>
            </a:r>
          </a:p>
        </p:txBody>
      </p:sp>
      <p:sp>
        <p:nvSpPr>
          <p:cNvPr id="7" name="object 7"/>
          <p:cNvSpPr/>
          <p:nvPr/>
        </p:nvSpPr>
        <p:spPr>
          <a:xfrm>
            <a:off x="2966616" y="1435567"/>
            <a:ext cx="5681411" cy="4604231"/>
          </a:xfrm>
          <a:prstGeom prst="rect">
            <a:avLst/>
          </a:prstGeom>
          <a:blipFill>
            <a:blip r:embed="rId2" cstate="print"/>
            <a:stretch>
              <a:fillRect/>
            </a:stretch>
          </a:blipFill>
        </p:spPr>
        <p:txBody>
          <a:bodyPr wrap="square" lIns="0" tIns="0" rIns="0" bIns="0" rtlCol="0"/>
          <a:lstStyle/>
          <a:p>
            <a:endParaRPr sz="2176"/>
          </a:p>
        </p:txBody>
      </p:sp>
      <p:sp>
        <p:nvSpPr>
          <p:cNvPr id="8" name="object 8"/>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148</a:t>
            </a:fld>
            <a:endParaRPr spc="302" dirty="0"/>
          </a:p>
        </p:txBody>
      </p:sp>
      <p:sp>
        <p:nvSpPr>
          <p:cNvPr id="10" name="Rectangle 9">
            <a:extLst>
              <a:ext uri="{FF2B5EF4-FFF2-40B4-BE49-F238E27FC236}">
                <a16:creationId xmlns:a16="http://schemas.microsoft.com/office/drawing/2014/main" id="{B7AE24E6-E8FB-47A8-AC8B-5AFE83AD43B9}"/>
              </a:ext>
            </a:extLst>
          </p:cNvPr>
          <p:cNvSpPr/>
          <p:nvPr/>
        </p:nvSpPr>
        <p:spPr>
          <a:xfrm>
            <a:off x="1169361" y="6294370"/>
            <a:ext cx="9122122" cy="523220"/>
          </a:xfrm>
          <a:prstGeom prst="rect">
            <a:avLst/>
          </a:prstGeom>
        </p:spPr>
        <p:txBody>
          <a:bodyPr wrap="square">
            <a:spAutoFit/>
          </a:bodyPr>
          <a:lstStyle/>
          <a:p>
            <a:r>
              <a:rPr lang="en-US" sz="1400" dirty="0">
                <a:hlinkClick r:id="rId3"/>
              </a:rPr>
              <a:t>https://towardsdatascience.com/is-deep-learning-already-hitting-its-limitations-c81826082ac3</a:t>
            </a:r>
            <a:endParaRPr lang="en-US" sz="1400" dirty="0"/>
          </a:p>
          <a:p>
            <a:endParaRPr lang="en-US" sz="140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9195" y="673951"/>
            <a:ext cx="7362801" cy="462102"/>
          </a:xfrm>
          <a:prstGeom prst="rect">
            <a:avLst/>
          </a:prstGeom>
        </p:spPr>
        <p:txBody>
          <a:bodyPr vert="horz" wrap="square" lIns="0" tIns="15355" rIns="0" bIns="0" rtlCol="0">
            <a:spAutoFit/>
          </a:bodyPr>
          <a:lstStyle/>
          <a:p>
            <a:pPr marL="15356">
              <a:spcBef>
                <a:spcPts val="121"/>
              </a:spcBef>
            </a:pPr>
            <a:r>
              <a:rPr sz="2902" b="1" spc="266" dirty="0">
                <a:solidFill>
                  <a:schemeClr val="tx1">
                    <a:lumMod val="95000"/>
                    <a:lumOff val="5000"/>
                  </a:schemeClr>
                </a:solidFill>
                <a:latin typeface="Arial"/>
                <a:cs typeface="Arial"/>
              </a:rPr>
              <a:t>Learn </a:t>
            </a:r>
            <a:r>
              <a:rPr sz="2902" b="1" spc="326" dirty="0">
                <a:solidFill>
                  <a:schemeClr val="tx1">
                    <a:lumMod val="95000"/>
                    <a:lumOff val="5000"/>
                  </a:schemeClr>
                </a:solidFill>
                <a:latin typeface="Arial"/>
                <a:cs typeface="Arial"/>
              </a:rPr>
              <a:t>More </a:t>
            </a:r>
            <a:r>
              <a:rPr sz="2902" b="1" spc="272" dirty="0">
                <a:solidFill>
                  <a:schemeClr val="tx1">
                    <a:lumMod val="95000"/>
                    <a:lumOff val="5000"/>
                  </a:schemeClr>
                </a:solidFill>
                <a:latin typeface="Arial"/>
                <a:cs typeface="Arial"/>
              </a:rPr>
              <a:t>About </a:t>
            </a:r>
            <a:r>
              <a:rPr sz="2902" b="1" spc="296" dirty="0">
                <a:solidFill>
                  <a:schemeClr val="tx1">
                    <a:lumMod val="95000"/>
                    <a:lumOff val="5000"/>
                  </a:schemeClr>
                </a:solidFill>
                <a:latin typeface="Arial"/>
                <a:cs typeface="Arial"/>
              </a:rPr>
              <a:t>Neural</a:t>
            </a:r>
            <a:r>
              <a:rPr sz="2902" b="1" spc="-67" dirty="0">
                <a:solidFill>
                  <a:schemeClr val="tx1">
                    <a:lumMod val="95000"/>
                    <a:lumOff val="5000"/>
                  </a:schemeClr>
                </a:solidFill>
                <a:latin typeface="Arial"/>
                <a:cs typeface="Arial"/>
              </a:rPr>
              <a:t> </a:t>
            </a:r>
            <a:r>
              <a:rPr sz="2902" b="1" spc="302" dirty="0">
                <a:solidFill>
                  <a:schemeClr val="tx1">
                    <a:lumMod val="95000"/>
                    <a:lumOff val="5000"/>
                  </a:schemeClr>
                </a:solidFill>
                <a:latin typeface="Arial"/>
                <a:cs typeface="Arial"/>
              </a:rPr>
              <a:t>Networks</a:t>
            </a:r>
            <a:endParaRPr sz="2902">
              <a:solidFill>
                <a:schemeClr val="tx1">
                  <a:lumMod val="95000"/>
                  <a:lumOff val="5000"/>
                </a:schemeClr>
              </a:solidFill>
              <a:latin typeface="Arial"/>
              <a:cs typeface="Arial"/>
            </a:endParaRPr>
          </a:p>
        </p:txBody>
      </p:sp>
      <p:sp>
        <p:nvSpPr>
          <p:cNvPr id="4" name="object 4">
            <a:hlinkClick r:id="rId2"/>
          </p:cNvPr>
          <p:cNvSpPr/>
          <p:nvPr/>
        </p:nvSpPr>
        <p:spPr>
          <a:xfrm>
            <a:off x="291748" y="2745363"/>
            <a:ext cx="4753959" cy="2673334"/>
          </a:xfrm>
          <a:prstGeom prst="rect">
            <a:avLst/>
          </a:prstGeom>
          <a:blipFill>
            <a:blip r:embed="rId3" cstate="print"/>
            <a:stretch>
              <a:fillRect/>
            </a:stretch>
          </a:blipFill>
        </p:spPr>
        <p:txBody>
          <a:bodyPr wrap="square" lIns="0" tIns="0" rIns="0" bIns="0" rtlCol="0"/>
          <a:lstStyle/>
          <a:p>
            <a:endParaRPr sz="2176"/>
          </a:p>
        </p:txBody>
      </p:sp>
      <p:sp>
        <p:nvSpPr>
          <p:cNvPr id="5" name="object 5"/>
          <p:cNvSpPr txBox="1"/>
          <p:nvPr/>
        </p:nvSpPr>
        <p:spPr>
          <a:xfrm>
            <a:off x="419195" y="2192576"/>
            <a:ext cx="3536294" cy="378361"/>
          </a:xfrm>
          <a:prstGeom prst="rect">
            <a:avLst/>
          </a:prstGeom>
        </p:spPr>
        <p:txBody>
          <a:bodyPr vert="horz" wrap="square" lIns="0" tIns="15355" rIns="0" bIns="0" rtlCol="0">
            <a:spAutoFit/>
          </a:bodyPr>
          <a:lstStyle/>
          <a:p>
            <a:pPr marL="15356">
              <a:spcBef>
                <a:spcPts val="121"/>
              </a:spcBef>
            </a:pPr>
            <a:r>
              <a:rPr sz="2358" spc="175" dirty="0">
                <a:latin typeface="Tahoma"/>
                <a:cs typeface="Tahoma"/>
              </a:rPr>
              <a:t>3Blue1Brown </a:t>
            </a:r>
            <a:r>
              <a:rPr sz="2358" spc="-6" dirty="0">
                <a:latin typeface="Tahoma"/>
                <a:cs typeface="Tahoma"/>
              </a:rPr>
              <a:t>-</a:t>
            </a:r>
            <a:r>
              <a:rPr sz="2358" spc="-193" dirty="0">
                <a:latin typeface="Tahoma"/>
                <a:cs typeface="Tahoma"/>
              </a:rPr>
              <a:t> </a:t>
            </a:r>
            <a:r>
              <a:rPr sz="2358" spc="48" dirty="0">
                <a:latin typeface="Tahoma"/>
                <a:cs typeface="Tahoma"/>
              </a:rPr>
              <a:t>YouTube</a:t>
            </a:r>
            <a:endParaRPr sz="2358">
              <a:latin typeface="Tahoma"/>
              <a:cs typeface="Tahoma"/>
            </a:endParaRPr>
          </a:p>
        </p:txBody>
      </p:sp>
      <p:sp>
        <p:nvSpPr>
          <p:cNvPr id="6" name="object 6">
            <a:hlinkClick r:id="rId4"/>
          </p:cNvPr>
          <p:cNvSpPr/>
          <p:nvPr/>
        </p:nvSpPr>
        <p:spPr>
          <a:xfrm>
            <a:off x="9947626" y="1383800"/>
            <a:ext cx="1906918" cy="2612654"/>
          </a:xfrm>
          <a:prstGeom prst="rect">
            <a:avLst/>
          </a:prstGeom>
          <a:blipFill>
            <a:blip r:embed="rId5" cstate="print"/>
            <a:stretch>
              <a:fillRect/>
            </a:stretch>
          </a:blipFill>
        </p:spPr>
        <p:txBody>
          <a:bodyPr wrap="square" lIns="0" tIns="0" rIns="0" bIns="0" rtlCol="0"/>
          <a:lstStyle/>
          <a:p>
            <a:endParaRPr sz="2176"/>
          </a:p>
        </p:txBody>
      </p:sp>
      <p:sp>
        <p:nvSpPr>
          <p:cNvPr id="7" name="object 7"/>
          <p:cNvSpPr txBox="1">
            <a:spLocks noGrp="1"/>
          </p:cNvSpPr>
          <p:nvPr>
            <p:ph type="sldNum" sz="quarter" idx="7"/>
          </p:nvPr>
        </p:nvSpPr>
        <p:spPr>
          <a:xfrm>
            <a:off x="10127038" y="7556937"/>
            <a:ext cx="3961632" cy="333425"/>
          </a:xfrm>
          <a:prstGeom prst="rect">
            <a:avLst/>
          </a:prstGeom>
        </p:spPr>
        <p:txBody>
          <a:bodyPr vert="horz" wrap="square" lIns="0" tIns="0" rIns="0" bIns="0" rtlCol="0" anchor="ctr">
            <a:spAutoFit/>
          </a:bodyPr>
          <a:lstStyle/>
          <a:p>
            <a:pPr marL="30711">
              <a:lnSpc>
                <a:spcPts val="2575"/>
              </a:lnSpc>
            </a:pPr>
            <a:fld id="{81D60167-4931-47E6-BA6A-407CBD079E47}" type="slidenum">
              <a:rPr spc="302" dirty="0"/>
              <a:pPr marL="30711">
                <a:lnSpc>
                  <a:spcPts val="2575"/>
                </a:lnSpc>
              </a:pPr>
              <a:t>149</a:t>
            </a:fld>
            <a:endParaRPr spc="302" dirty="0"/>
          </a:p>
        </p:txBody>
      </p:sp>
      <p:grpSp>
        <p:nvGrpSpPr>
          <p:cNvPr id="12" name="Group 11">
            <a:extLst>
              <a:ext uri="{FF2B5EF4-FFF2-40B4-BE49-F238E27FC236}">
                <a16:creationId xmlns:a16="http://schemas.microsoft.com/office/drawing/2014/main" id="{75180C20-4019-4992-8A97-4231E938406F}"/>
              </a:ext>
            </a:extLst>
          </p:cNvPr>
          <p:cNvGrpSpPr/>
          <p:nvPr/>
        </p:nvGrpSpPr>
        <p:grpSpPr>
          <a:xfrm>
            <a:off x="5540632" y="1403363"/>
            <a:ext cx="2625533" cy="3226120"/>
            <a:chOff x="5507898" y="2192577"/>
            <a:chExt cx="3289251" cy="4041662"/>
          </a:xfrm>
        </p:grpSpPr>
        <p:sp>
          <p:nvSpPr>
            <p:cNvPr id="3" name="object 3">
              <a:hlinkClick r:id="rId6"/>
            </p:cNvPr>
            <p:cNvSpPr/>
            <p:nvPr/>
          </p:nvSpPr>
          <p:spPr>
            <a:xfrm>
              <a:off x="5507898" y="2192577"/>
              <a:ext cx="2895983" cy="3620748"/>
            </a:xfrm>
            <a:prstGeom prst="rect">
              <a:avLst/>
            </a:prstGeom>
            <a:blipFill>
              <a:blip r:embed="rId7" cstate="print"/>
              <a:stretch>
                <a:fillRect/>
              </a:stretch>
            </a:blipFill>
          </p:spPr>
          <p:txBody>
            <a:bodyPr wrap="square" lIns="0" tIns="0" rIns="0" bIns="0" rtlCol="0"/>
            <a:lstStyle/>
            <a:p>
              <a:endParaRPr sz="2176"/>
            </a:p>
          </p:txBody>
        </p:sp>
        <p:pic>
          <p:nvPicPr>
            <p:cNvPr id="8" name="Picture 7">
              <a:hlinkClick r:id="rId6"/>
              <a:extLst>
                <a:ext uri="{FF2B5EF4-FFF2-40B4-BE49-F238E27FC236}">
                  <a16:creationId xmlns:a16="http://schemas.microsoft.com/office/drawing/2014/main" id="{1A0166E1-6CF8-4FAA-94AA-05576DCFE9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8383" y="5438475"/>
              <a:ext cx="1138766" cy="795764"/>
            </a:xfrm>
            <a:prstGeom prst="rect">
              <a:avLst/>
            </a:prstGeom>
            <a:ln>
              <a:solidFill>
                <a:schemeClr val="bg2">
                  <a:lumMod val="90000"/>
                </a:schemeClr>
              </a:solidFill>
            </a:ln>
          </p:spPr>
        </p:pic>
        <p:pic>
          <p:nvPicPr>
            <p:cNvPr id="9" name="Graphic 8" descr="Arrow: Slight curve">
              <a:extLst>
                <a:ext uri="{FF2B5EF4-FFF2-40B4-BE49-F238E27FC236}">
                  <a16:creationId xmlns:a16="http://schemas.microsoft.com/office/drawing/2014/main" id="{1BA43489-385E-41D8-9A49-90E08F277B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275350" y="5210479"/>
              <a:ext cx="625878" cy="625878"/>
            </a:xfrm>
            <a:prstGeom prst="rect">
              <a:avLst/>
            </a:prstGeom>
          </p:spPr>
        </p:pic>
      </p:grpSp>
      <p:pic>
        <p:nvPicPr>
          <p:cNvPr id="11" name="Picture 10" descr="A close up of a sign&#10;&#10;Description automatically generated">
            <a:extLst>
              <a:ext uri="{FF2B5EF4-FFF2-40B4-BE49-F238E27FC236}">
                <a16:creationId xmlns:a16="http://schemas.microsoft.com/office/drawing/2014/main" id="{A7207B4F-641B-45AF-8979-E4E68EB188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0120" y="3523904"/>
            <a:ext cx="1906918" cy="289805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When we solve for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we need an objective to minimize total residuals using a </a:t>
                </a:r>
                <a:r>
                  <a:rPr lang="en-US" dirty="0">
                    <a:solidFill>
                      <a:srgbClr val="D24726"/>
                    </a:solidFill>
                    <a:latin typeface="Segoe UI Semibold" panose="020B0702040204020203" pitchFamily="34" charset="0"/>
                    <a:cs typeface="Segoe UI Semibold" panose="020B0702040204020203" pitchFamily="34" charset="0"/>
                  </a:rPr>
                  <a:t>loss function</a:t>
                </a:r>
                <a:r>
                  <a:rPr lang="en-US" dirty="0">
                    <a:latin typeface="Segoe UI" panose="020B0502040204020203" pitchFamily="34" charset="0"/>
                    <a:cs typeface="Segoe UI" panose="020B0502040204020203" pitchFamily="34" charset="0"/>
                  </a:rPr>
                  <a:t>.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do not necessarily want to sum up the residuals, as the negatives will cancel out the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We can sum the absolute values, but that does not amplify larger residuals, and absolute values are mathematically difficult to work with.    </a:t>
                </a:r>
              </a:p>
              <a:p>
                <a:pPr>
                  <a:spcAft>
                    <a:spcPts val="2000"/>
                  </a:spcAft>
                </a:pPr>
                <a:r>
                  <a:rPr lang="en-US" dirty="0">
                    <a:latin typeface="Segoe UI" panose="020B0502040204020203" pitchFamily="34" charset="0"/>
                    <a:cs typeface="Segoe UI" panose="020B0502040204020203" pitchFamily="34" charset="0"/>
                  </a:rPr>
                  <a:t>So what is the best approach to total all the residuals to evaluate the quality of the fit?</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4"/>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4684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VII</a:t>
            </a:r>
            <a:br>
              <a:rPr lang="en-US" sz="4400" dirty="0">
                <a:solidFill>
                  <a:schemeClr val="bg1"/>
                </a:solidFill>
              </a:rPr>
            </a:br>
            <a:r>
              <a:rPr lang="en-US" sz="4400" dirty="0">
                <a:solidFill>
                  <a:schemeClr val="bg1"/>
                </a:solidFill>
              </a:rPr>
              <a:t>Going Forward</a:t>
            </a:r>
          </a:p>
        </p:txBody>
      </p:sp>
    </p:spTree>
    <p:extLst>
      <p:ext uri="{BB962C8B-B14F-4D97-AF65-F5344CB8AC3E}">
        <p14:creationId xmlns:p14="http://schemas.microsoft.com/office/powerpoint/2010/main" val="30206073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fontScale="85000" lnSpcReduction="10000"/>
          </a:bodyPr>
          <a:lstStyle/>
          <a:p>
            <a:r>
              <a:rPr lang="en-US" b="1" dirty="0"/>
              <a:t>Machine Learning is a powerful tool but is by no means a silver bullet or panacea. </a:t>
            </a:r>
          </a:p>
          <a:p>
            <a:pPr marL="285750" indent="-285750">
              <a:buFont typeface="Arial" panose="020B0604020202020204" pitchFamily="34" charset="0"/>
              <a:buChar char="•"/>
            </a:pPr>
            <a:r>
              <a:rPr lang="en-US" dirty="0"/>
              <a:t>“When all you have is a hammer, everything starts to look like a nail”</a:t>
            </a:r>
          </a:p>
          <a:p>
            <a:pPr marL="285750" indent="-285750">
              <a:buFont typeface="Arial" panose="020B0604020202020204" pitchFamily="34" charset="0"/>
              <a:buChar char="•"/>
            </a:pPr>
            <a:r>
              <a:rPr lang="en-US" dirty="0"/>
              <a:t>Data and data-driven models (like machine learning) are useful, but do not use them to solve problems that are better solved with more explicit models</a:t>
            </a:r>
          </a:p>
          <a:p>
            <a:pPr marL="285750" indent="-285750">
              <a:buFont typeface="Arial" panose="020B0604020202020204" pitchFamily="34" charset="0"/>
              <a:buChar char="•"/>
            </a:pPr>
            <a:r>
              <a:rPr lang="en-US" dirty="0"/>
              <a:t>Do not dismiss explicit models, business rules, and classical “AI” models like search algorithms to solve your problem too. </a:t>
            </a:r>
          </a:p>
          <a:p>
            <a:r>
              <a:rPr lang="en-US" b="1" dirty="0"/>
              <a:t>Be strategic about scaling your machine learning applications</a:t>
            </a:r>
            <a:r>
              <a:rPr lang="en-US" dirty="0"/>
              <a:t>.</a:t>
            </a:r>
          </a:p>
          <a:p>
            <a:pPr marL="285750" indent="-285750">
              <a:buFont typeface="Arial" panose="020B0604020202020204" pitchFamily="34" charset="0"/>
              <a:buChar char="•"/>
            </a:pPr>
            <a:r>
              <a:rPr lang="en-US" dirty="0"/>
              <a:t>Learn NumPy so you can write more efficient Python machine learning programs, as this class does not teach how to code efficient models. </a:t>
            </a:r>
          </a:p>
          <a:p>
            <a:pPr marL="285750" indent="-285750">
              <a:buFont typeface="Arial" panose="020B0604020202020204" pitchFamily="34" charset="0"/>
              <a:buChar char="•"/>
            </a:pPr>
            <a:r>
              <a:rPr lang="en-US" dirty="0"/>
              <a:t>You can also learn faster programming platforms like C, C++, Go, Java, Kotlin, Scala, etc. </a:t>
            </a:r>
          </a:p>
        </p:txBody>
      </p:sp>
    </p:spTree>
    <p:extLst>
      <p:ext uri="{BB962C8B-B14F-4D97-AF65-F5344CB8AC3E}">
        <p14:creationId xmlns:p14="http://schemas.microsoft.com/office/powerpoint/2010/main" val="10213935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8836-5EF5-4D3D-84C3-B20C16280FB4}"/>
              </a:ext>
            </a:extLst>
          </p:cNvPr>
          <p:cNvSpPr>
            <a:spLocks noGrp="1"/>
          </p:cNvSpPr>
          <p:nvPr>
            <p:ph type="title"/>
          </p:nvPr>
        </p:nvSpPr>
        <p:spPr/>
        <p:txBody>
          <a:bodyPr/>
          <a:lstStyle/>
          <a:p>
            <a:r>
              <a:rPr lang="en-US" dirty="0"/>
              <a:t>Continuing Your Journey</a:t>
            </a:r>
          </a:p>
        </p:txBody>
      </p:sp>
      <p:sp>
        <p:nvSpPr>
          <p:cNvPr id="3" name="Content Placeholder 2">
            <a:extLst>
              <a:ext uri="{FF2B5EF4-FFF2-40B4-BE49-F238E27FC236}">
                <a16:creationId xmlns:a16="http://schemas.microsoft.com/office/drawing/2014/main" id="{529519D2-48E9-49F0-B529-3CCD1A3F7D5D}"/>
              </a:ext>
            </a:extLst>
          </p:cNvPr>
          <p:cNvSpPr>
            <a:spLocks noGrp="1"/>
          </p:cNvSpPr>
          <p:nvPr>
            <p:ph sz="quarter" idx="10"/>
          </p:nvPr>
        </p:nvSpPr>
        <p:spPr>
          <a:xfrm>
            <a:off x="539496" y="1435608"/>
            <a:ext cx="10964932" cy="4777467"/>
          </a:xfrm>
        </p:spPr>
        <p:txBody>
          <a:bodyPr>
            <a:normAutofit/>
          </a:bodyPr>
          <a:lstStyle/>
          <a:p>
            <a:r>
              <a:rPr lang="en-US" sz="1600" b="1" dirty="0"/>
              <a:t>If you enjoyed this online training, please take the sister class </a:t>
            </a:r>
            <a:r>
              <a:rPr lang="en-US" sz="1600" b="1" i="1" dirty="0"/>
              <a:t>Intro to Mathematical Optimization.</a:t>
            </a:r>
            <a:endParaRPr lang="en-US" sz="1600" b="1" dirty="0"/>
          </a:p>
          <a:p>
            <a:pPr marL="285750" indent="-285750">
              <a:buFont typeface="Arial" panose="020B0604020202020204" pitchFamily="34" charset="0"/>
              <a:buChar char="•"/>
            </a:pPr>
            <a:r>
              <a:rPr lang="en-US" sz="1600" dirty="0"/>
              <a:t>Optimization is the heart of machine learning</a:t>
            </a:r>
            <a:r>
              <a:rPr lang="en-US" sz="1600" b="1" dirty="0"/>
              <a:t> </a:t>
            </a:r>
            <a:r>
              <a:rPr lang="en-US" sz="1600" dirty="0"/>
              <a:t>and the black box few explore. </a:t>
            </a:r>
          </a:p>
          <a:p>
            <a:pPr marL="285750" indent="-285750">
              <a:buFont typeface="Arial" panose="020B0604020202020204" pitchFamily="34" charset="0"/>
              <a:buChar char="•"/>
            </a:pPr>
            <a:r>
              <a:rPr lang="en-US" sz="1600" dirty="0"/>
              <a:t>There is far more to cover beyond </a:t>
            </a:r>
            <a:r>
              <a:rPr lang="en-US" sz="1600"/>
              <a:t>hill climbing </a:t>
            </a:r>
            <a:r>
              <a:rPr lang="en-US" sz="1600" dirty="0"/>
              <a:t>and optimization is intuitive, hard, and rewarding all at the same time. </a:t>
            </a:r>
            <a:endParaRPr lang="en-US" b="1" dirty="0"/>
          </a:p>
        </p:txBody>
      </p:sp>
      <p:pic>
        <p:nvPicPr>
          <p:cNvPr id="4" name="Picture 3">
            <a:extLst>
              <a:ext uri="{FF2B5EF4-FFF2-40B4-BE49-F238E27FC236}">
                <a16:creationId xmlns:a16="http://schemas.microsoft.com/office/drawing/2014/main" id="{F9AEC71F-2F78-406F-92DA-0D54C0E21769}"/>
              </a:ext>
            </a:extLst>
          </p:cNvPr>
          <p:cNvPicPr>
            <a:picLocks noChangeAspect="1"/>
          </p:cNvPicPr>
          <p:nvPr/>
        </p:nvPicPr>
        <p:blipFill>
          <a:blip r:embed="rId2"/>
          <a:stretch>
            <a:fillRect/>
          </a:stretch>
        </p:blipFill>
        <p:spPr>
          <a:xfrm>
            <a:off x="2458586" y="3471390"/>
            <a:ext cx="6933695" cy="3247162"/>
          </a:xfrm>
          <a:prstGeom prst="rect">
            <a:avLst/>
          </a:prstGeom>
        </p:spPr>
      </p:pic>
    </p:spTree>
    <p:extLst>
      <p:ext uri="{BB962C8B-B14F-4D97-AF65-F5344CB8AC3E}">
        <p14:creationId xmlns:p14="http://schemas.microsoft.com/office/powerpoint/2010/main" val="27777615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Homework Assignments</a:t>
            </a:r>
            <a:br>
              <a:rPr lang="en-US" sz="4800" dirty="0">
                <a:solidFill>
                  <a:schemeClr val="bg1"/>
                </a:solidFill>
              </a:rPr>
            </a:br>
            <a:r>
              <a:rPr lang="en-US" sz="4800" dirty="0">
                <a:solidFill>
                  <a:schemeClr val="bg1"/>
                </a:solidFill>
              </a:rPr>
              <a:t>(Answers Are In “code” Folder)</a:t>
            </a:r>
          </a:p>
        </p:txBody>
      </p:sp>
    </p:spTree>
    <p:extLst>
      <p:ext uri="{BB962C8B-B14F-4D97-AF65-F5344CB8AC3E}">
        <p14:creationId xmlns:p14="http://schemas.microsoft.com/office/powerpoint/2010/main" val="32781520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fontScale="85000" lnSpcReduction="10000"/>
              </a:bodyPr>
              <a:lstStyle/>
              <a:p>
                <a:r>
                  <a:rPr lang="en-US" dirty="0"/>
                  <a:t>You notice some data (accessible at </a:t>
                </a:r>
                <a:r>
                  <a:rPr lang="en-US" dirty="0">
                    <a:hlinkClick r:id="rId2"/>
                  </a:rPr>
                  <a:t>https://bit.ly/2UBhrMG</a:t>
                </a:r>
                <a:r>
                  <a:rPr lang="en-US" dirty="0"/>
                  <a:t>) has a familiar shape on a scatterplot, and you believe that the best regression will fit to a function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some constants. Find the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constants for the best fit regression based on sum of squares. I recommend using this </a:t>
                </a:r>
                <a:r>
                  <a:rPr lang="en-US" dirty="0" err="1">
                    <a:hlinkClick r:id="rId3"/>
                  </a:rPr>
                  <a:t>Desmos</a:t>
                </a:r>
                <a:r>
                  <a:rPr lang="en-US" dirty="0">
                    <a:hlinkClick r:id="rId3"/>
                  </a:rPr>
                  <a:t> Graph</a:t>
                </a:r>
                <a:r>
                  <a:rPr lang="en-US" dirty="0"/>
                  <a:t> to graph your points and function to eyeball whether a good fit occurred.</a:t>
                </a:r>
              </a:p>
              <a:p>
                <a:endParaRPr lang="en-US" dirty="0"/>
              </a:p>
              <a:p>
                <a:r>
                  <a:rPr lang="en-US" b="1" dirty="0"/>
                  <a:t>HINT: </a:t>
                </a:r>
                <a:r>
                  <a:rPr lang="en-US" dirty="0"/>
                  <a:t>Think of how you solved a linear regression using hill-climbing, and how it could apply here. Solution is in the folder </a:t>
                </a:r>
                <a:r>
                  <a:rPr lang="en-US" i="1" dirty="0"/>
                  <a:t>code/</a:t>
                </a:r>
                <a:r>
                  <a:rPr lang="en-US" i="1" dirty="0" err="1"/>
                  <a:t>homework_answers</a:t>
                </a:r>
                <a:endParaRPr lang="en-US" i="1" dirty="0"/>
              </a:p>
            </p:txBody>
          </p:sp>
        </mc:Choice>
        <mc:Fallback xmlns="">
          <p:sp>
            <p:nvSpPr>
              <p:cNvPr id="3" name="Content Placeholder 2">
                <a:extLst>
                  <a:ext uri="{FF2B5EF4-FFF2-40B4-BE49-F238E27FC236}">
                    <a16:creationId xmlns:a16="http://schemas.microsoft.com/office/drawing/2014/main" id="{248C3AA8-CDC1-4BBD-8A44-4E5DC0CFE450}"/>
                  </a:ext>
                </a:extLst>
              </p:cNvPr>
              <p:cNvSpPr>
                <a:spLocks noGrp="1" noRot="1" noChangeAspect="1" noMove="1" noResize="1" noEditPoints="1" noAdjustHandles="1" noChangeArrowheads="1" noChangeShapeType="1" noTextEdit="1"/>
              </p:cNvSpPr>
              <p:nvPr>
                <p:ph sz="quarter" idx="10"/>
              </p:nvPr>
            </p:nvSpPr>
            <p:spPr>
              <a:xfrm>
                <a:off x="539495" y="1435608"/>
                <a:ext cx="6572487" cy="4922662"/>
              </a:xfrm>
              <a:blipFill>
                <a:blip r:embed="rId4"/>
                <a:stretch>
                  <a:fillRect l="-278"/>
                </a:stretch>
              </a:blipFill>
            </p:spPr>
            <p:txBody>
              <a:bodyPr/>
              <a:lstStyle/>
              <a:p>
                <a:r>
                  <a:rPr lang="en-US">
                    <a:noFill/>
                  </a:rPr>
                  <a:t> </a:t>
                </a:r>
              </a:p>
            </p:txBody>
          </p:sp>
        </mc:Fallback>
      </mc:AlternateContent>
      <p:pic>
        <p:nvPicPr>
          <p:cNvPr id="1026" name="Picture 2" descr="Graph Preview">
            <a:extLst>
              <a:ext uri="{FF2B5EF4-FFF2-40B4-BE49-F238E27FC236}">
                <a16:creationId xmlns:a16="http://schemas.microsoft.com/office/drawing/2014/main" id="{431DABC0-1619-4A33-A5F1-04065606D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2269" y="143560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B2E6CA-9F5B-4ACB-B5ED-963049A8FA14}"/>
              </a:ext>
            </a:extLst>
          </p:cNvPr>
          <p:cNvSpPr/>
          <p:nvPr/>
        </p:nvSpPr>
        <p:spPr>
          <a:xfrm>
            <a:off x="7398326" y="5245608"/>
            <a:ext cx="3523657" cy="461665"/>
          </a:xfrm>
          <a:prstGeom prst="rect">
            <a:avLst/>
          </a:prstGeom>
        </p:spPr>
        <p:txBody>
          <a:bodyPr wrap="none">
            <a:spAutoFit/>
          </a:bodyPr>
          <a:lstStyle/>
          <a:p>
            <a:r>
              <a:rPr lang="en-US" sz="1200" dirty="0">
                <a:hlinkClick r:id="rId3"/>
              </a:rPr>
              <a:t>https://www.desmos.com/calculator/canygmx67n</a:t>
            </a:r>
            <a:endParaRPr lang="en-US" sz="1200" dirty="0"/>
          </a:p>
          <a:p>
            <a:endParaRPr lang="en-US" sz="1200" dirty="0"/>
          </a:p>
        </p:txBody>
      </p:sp>
    </p:spTree>
    <p:extLst>
      <p:ext uri="{BB962C8B-B14F-4D97-AF65-F5344CB8AC3E}">
        <p14:creationId xmlns:p14="http://schemas.microsoft.com/office/powerpoint/2010/main" val="41898160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F1C0-2B9C-43C1-89A7-5EB0111AFF45}"/>
              </a:ext>
            </a:extLst>
          </p:cNvPr>
          <p:cNvSpPr>
            <a:spLocks noGrp="1"/>
          </p:cNvSpPr>
          <p:nvPr>
            <p:ph type="title"/>
          </p:nvPr>
        </p:nvSpPr>
        <p:spPr/>
        <p:txBody>
          <a:bodyPr/>
          <a:lstStyle/>
          <a:p>
            <a:r>
              <a:rPr lang="en-US" dirty="0"/>
              <a:t>Homework #2</a:t>
            </a:r>
          </a:p>
        </p:txBody>
      </p:sp>
      <p:sp>
        <p:nvSpPr>
          <p:cNvPr id="3" name="Content Placeholder 2">
            <a:extLst>
              <a:ext uri="{FF2B5EF4-FFF2-40B4-BE49-F238E27FC236}">
                <a16:creationId xmlns:a16="http://schemas.microsoft.com/office/drawing/2014/main" id="{248C3AA8-CDC1-4BBD-8A44-4E5DC0CFE450}"/>
              </a:ext>
            </a:extLst>
          </p:cNvPr>
          <p:cNvSpPr>
            <a:spLocks noGrp="1"/>
          </p:cNvSpPr>
          <p:nvPr>
            <p:ph sz="quarter" idx="10"/>
          </p:nvPr>
        </p:nvSpPr>
        <p:spPr>
          <a:xfrm>
            <a:off x="539495" y="1435608"/>
            <a:ext cx="6572487" cy="4922662"/>
          </a:xfrm>
        </p:spPr>
        <p:txBody>
          <a:bodyPr>
            <a:normAutofit lnSpcReduction="10000"/>
          </a:bodyPr>
          <a:lstStyle/>
          <a:p>
            <a:r>
              <a:rPr lang="en-US" dirty="0"/>
              <a:t>Take the RGB background color data (accessible at </a:t>
            </a:r>
            <a:r>
              <a:rPr lang="en-US" dirty="0">
                <a:hlinkClick r:id="rId2"/>
              </a:rPr>
              <a:t>https://tinyurl.com/y2qmhfsr</a:t>
            </a:r>
            <a:r>
              <a:rPr lang="en-US" dirty="0"/>
              <a:t>) that recommends a light (1) or dark (0) font. Create a logistic regression model that trains with that data and predicts a light/dark font for new background colors. Test to make sure a black background (0,0,0) will predict a LIGHT font and a white background (255,255,255) will predict a DARK font. </a:t>
            </a:r>
          </a:p>
          <a:p>
            <a:r>
              <a:rPr lang="en-US" b="1" dirty="0"/>
              <a:t>HINT: </a:t>
            </a:r>
            <a:r>
              <a:rPr lang="en-US" dirty="0"/>
              <a:t>Remember the first three columns are the numeric inputs (red, green, blue) and the fourth column is the output (“1” for light, “0” for dark). </a:t>
            </a:r>
          </a:p>
          <a:p>
            <a:r>
              <a:rPr lang="en-US" dirty="0"/>
              <a:t>Solution is in the folder </a:t>
            </a:r>
            <a:r>
              <a:rPr lang="en-US" i="1" dirty="0"/>
              <a:t>code/</a:t>
            </a:r>
            <a:r>
              <a:rPr lang="en-US" i="1" dirty="0" err="1"/>
              <a:t>homework_answers</a:t>
            </a:r>
            <a:endParaRPr lang="en-US" i="1" dirty="0"/>
          </a:p>
        </p:txBody>
      </p:sp>
      <p:pic>
        <p:nvPicPr>
          <p:cNvPr id="6"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615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#3</a:t>
            </a:r>
          </a:p>
        </p:txBody>
      </p:sp>
      <p:sp>
        <p:nvSpPr>
          <p:cNvPr id="3" name="Content Placeholder 2"/>
          <p:cNvSpPr>
            <a:spLocks noGrp="1"/>
          </p:cNvSpPr>
          <p:nvPr>
            <p:ph sz="quarter" idx="10"/>
          </p:nvPr>
        </p:nvSpPr>
        <p:spPr>
          <a:xfrm>
            <a:off x="539496" y="1435608"/>
            <a:ext cx="6030986" cy="3977640"/>
          </a:xfrm>
        </p:spPr>
        <p:txBody>
          <a:bodyPr>
            <a:normAutofit fontScale="92500" lnSpcReduction="20000"/>
          </a:bodyPr>
          <a:lstStyle/>
          <a:p>
            <a:r>
              <a:rPr lang="en-US" dirty="0"/>
              <a:t>Take the employee retention data (accessible at </a:t>
            </a:r>
            <a:r>
              <a:rPr lang="en-US" dirty="0">
                <a:hlinkClick r:id="rId2"/>
              </a:rPr>
              <a:t>https://tinyurl.com/y6r7qjrp</a:t>
            </a:r>
            <a:r>
              <a:rPr lang="en-US" dirty="0"/>
              <a:t>) and make a decision tree to predict whether the employee will quit (1) or not quit (0).</a:t>
            </a:r>
          </a:p>
          <a:p>
            <a:r>
              <a:rPr lang="en-US" dirty="0"/>
              <a:t>As a quick and dirty test, check to see if employees who are not promoted for over two years generally quit by putting some in as inputs. </a:t>
            </a:r>
          </a:p>
          <a:p>
            <a:r>
              <a:rPr lang="en-US" dirty="0"/>
              <a:t>Solution is in the folder </a:t>
            </a:r>
            <a:r>
              <a:rPr lang="en-US" i="1" dirty="0"/>
              <a:t>code/</a:t>
            </a:r>
            <a:r>
              <a:rPr lang="en-US" i="1" dirty="0" err="1"/>
              <a:t>homework_answers</a:t>
            </a:r>
            <a:endParaRPr lang="en-US" dirty="0"/>
          </a:p>
          <a:p>
            <a:r>
              <a:rPr lang="en-US" b="1" dirty="0"/>
              <a:t>BONUS:</a:t>
            </a:r>
            <a:r>
              <a:rPr lang="en-US" dirty="0"/>
              <a:t> Can you convert the model into a random forest with 600 decision trees?</a:t>
            </a:r>
          </a:p>
        </p:txBody>
      </p:sp>
      <p:pic>
        <p:nvPicPr>
          <p:cNvPr id="5" name="Picture 4" descr="A tree in a forest&#10;&#10;Description automatically generated">
            <a:extLst>
              <a:ext uri="{FF2B5EF4-FFF2-40B4-BE49-F238E27FC236}">
                <a16:creationId xmlns:a16="http://schemas.microsoft.com/office/drawing/2014/main" id="{D0F7705C-72EB-4A3A-A98D-B8506F89FF6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32193553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#4</a:t>
            </a:r>
          </a:p>
        </p:txBody>
      </p:sp>
      <p:sp>
        <p:nvSpPr>
          <p:cNvPr id="3" name="Content Placeholder 2"/>
          <p:cNvSpPr>
            <a:spLocks noGrp="1"/>
          </p:cNvSpPr>
          <p:nvPr>
            <p:ph sz="quarter" idx="10"/>
          </p:nvPr>
        </p:nvSpPr>
        <p:spPr>
          <a:xfrm>
            <a:off x="539496" y="1435608"/>
            <a:ext cx="6030986" cy="3977640"/>
          </a:xfrm>
        </p:spPr>
        <p:txBody>
          <a:bodyPr>
            <a:normAutofit/>
          </a:bodyPr>
          <a:lstStyle/>
          <a:p>
            <a:r>
              <a:rPr lang="en-US" dirty="0"/>
              <a:t>Here’s a challenging one. Take the bank transaction data (available at </a:t>
            </a:r>
            <a:r>
              <a:rPr lang="en-US" dirty="0">
                <a:hlinkClick r:id="rId2"/>
              </a:rPr>
              <a:t>https://tinyurl.com/yy38e9jj</a:t>
            </a:r>
            <a:r>
              <a:rPr lang="en-US" dirty="0"/>
              <a:t>) and create a model to predict a category for a given bank memo using logistic regression (not Naïve Bayes). </a:t>
            </a:r>
          </a:p>
          <a:p>
            <a:r>
              <a:rPr lang="en-US" dirty="0"/>
              <a:t>As a quick and dirty test, check to see if a transaction named “Starbucks Store #542 Phoenix Airport” will predict “COFFEE”.</a:t>
            </a:r>
          </a:p>
          <a:p>
            <a:r>
              <a:rPr lang="en-US" dirty="0"/>
              <a:t>Solution is in the folder </a:t>
            </a:r>
            <a:r>
              <a:rPr lang="en-US" i="1" dirty="0"/>
              <a:t>code/</a:t>
            </a:r>
            <a:r>
              <a:rPr lang="en-US" i="1" dirty="0" err="1"/>
              <a:t>homework_answers</a:t>
            </a:r>
            <a:endParaRPr lang="en-US" dirty="0"/>
          </a:p>
        </p:txBody>
      </p:sp>
      <p:pic>
        <p:nvPicPr>
          <p:cNvPr id="5" name="Picture 4">
            <a:extLst>
              <a:ext uri="{FF2B5EF4-FFF2-40B4-BE49-F238E27FC236}">
                <a16:creationId xmlns:a16="http://schemas.microsoft.com/office/drawing/2014/main" id="{D0F7705C-72EB-4A3A-A98D-B8506F89F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909" y="2280034"/>
            <a:ext cx="4052577" cy="2693275"/>
          </a:xfrm>
          <a:prstGeom prst="rect">
            <a:avLst/>
          </a:prstGeom>
        </p:spPr>
      </p:pic>
    </p:spTree>
    <p:extLst>
      <p:ext uri="{BB962C8B-B14F-4D97-AF65-F5344CB8AC3E}">
        <p14:creationId xmlns:p14="http://schemas.microsoft.com/office/powerpoint/2010/main" val="320732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Sum of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b="1" dirty="0">
                    <a:latin typeface="Segoe UI" panose="020B0502040204020203" pitchFamily="34" charset="0"/>
                    <a:cs typeface="Segoe UI" panose="020B0502040204020203" pitchFamily="34" charset="0"/>
                  </a:rPr>
                  <a:t>The best approach: </a:t>
                </a:r>
                <a:r>
                  <a:rPr lang="en-US" dirty="0">
                    <a:latin typeface="Segoe UI" panose="020B0502040204020203" pitchFamily="34" charset="0"/>
                    <a:cs typeface="Segoe UI" panose="020B0502040204020203" pitchFamily="34" charset="0"/>
                  </a:rPr>
                  <a:t>we can square the residuals and sum them!</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penalize large residuals by making them even larger!</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Squaring will also conveniently turn negatives into positives.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Although we are not going to dive into calculus, squares are much easier to take the derivative of. </a:t>
                </a:r>
              </a:p>
              <a:p>
                <a:pPr>
                  <a:spcAft>
                    <a:spcPts val="2000"/>
                  </a:spcAft>
                </a:pPr>
                <a:r>
                  <a:rPr lang="en-US" dirty="0">
                    <a:latin typeface="Segoe UI" panose="020B0502040204020203" pitchFamily="34" charset="0"/>
                    <a:cs typeface="Segoe UI" panose="020B0502040204020203" pitchFamily="34" charset="0"/>
                  </a:rPr>
                  <a:t>We can then find the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values that will find the sum of least squares. </a:t>
                </a:r>
              </a:p>
              <a:p>
                <a:pPr>
                  <a:spcAft>
                    <a:spcPts val="2000"/>
                  </a:spcAft>
                </a:pPr>
                <a:r>
                  <a:rPr lang="en-US" dirty="0">
                    <a:latin typeface="Segoe UI" panose="020B0502040204020203" pitchFamily="34" charset="0"/>
                    <a:cs typeface="Segoe UI" panose="020B0502040204020203" pitchFamily="34" charset="0"/>
                    <a:hlinkClick r:id="rId2"/>
                  </a:rPr>
                  <a:t>https://www.desmos.com/calculator/fvrnuhw0hy</a:t>
                </a: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3"/>
                <a:stretch>
                  <a:fillRect l="-775" t="-64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1F01FC7D-EC66-4D4F-9A76-F29397976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D7592A-9863-457E-9731-D0D4FEB920B1}"/>
              </a:ext>
            </a:extLst>
          </p:cNvPr>
          <p:cNvPicPr>
            <a:picLocks noChangeAspect="1"/>
          </p:cNvPicPr>
          <p:nvPr/>
        </p:nvPicPr>
        <p:blipFill>
          <a:blip r:embed="rId5"/>
          <a:stretch>
            <a:fillRect/>
          </a:stretch>
        </p:blipFill>
        <p:spPr>
          <a:xfrm>
            <a:off x="9744240" y="3042871"/>
            <a:ext cx="2324100" cy="3409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149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5BC-95E4-4F9A-A76E-CB06116F15DB}"/>
              </a:ext>
            </a:extLst>
          </p:cNvPr>
          <p:cNvSpPr>
            <a:spLocks noGrp="1"/>
          </p:cNvSpPr>
          <p:nvPr>
            <p:ph type="title"/>
          </p:nvPr>
        </p:nvSpPr>
        <p:spPr/>
        <p:txBody>
          <a:bodyPr>
            <a:normAutofit/>
          </a:bodyPr>
          <a:lstStyle/>
          <a:p>
            <a:r>
              <a:rPr lang="en-US" dirty="0"/>
              <a:t>Calculating Sum of Squares </a:t>
            </a:r>
          </a:p>
        </p:txBody>
      </p:sp>
      <p:graphicFrame>
        <p:nvGraphicFramePr>
          <p:cNvPr id="10" name="Object 9">
            <a:extLst>
              <a:ext uri="{FF2B5EF4-FFF2-40B4-BE49-F238E27FC236}">
                <a16:creationId xmlns:a16="http://schemas.microsoft.com/office/drawing/2014/main" id="{A237D441-B47A-4CBD-BED8-4C8C93413EED}"/>
              </a:ext>
            </a:extLst>
          </p:cNvPr>
          <p:cNvGraphicFramePr>
            <a:graphicFrameLocks noChangeAspect="1"/>
          </p:cNvGraphicFramePr>
          <p:nvPr>
            <p:extLst>
              <p:ext uri="{D42A27DB-BD31-4B8C-83A1-F6EECF244321}">
                <p14:modId xmlns:p14="http://schemas.microsoft.com/office/powerpoint/2010/main" val="178548931"/>
              </p:ext>
            </p:extLst>
          </p:nvPr>
        </p:nvGraphicFramePr>
        <p:xfrm>
          <a:off x="706438" y="1419225"/>
          <a:ext cx="5172075" cy="4229100"/>
        </p:xfrm>
        <a:graphic>
          <a:graphicData uri="http://schemas.openxmlformats.org/presentationml/2006/ole">
            <mc:AlternateContent xmlns:mc="http://schemas.openxmlformats.org/markup-compatibility/2006">
              <mc:Choice xmlns:v="urn:schemas-microsoft-com:vml" Requires="v">
                <p:oleObj spid="_x0000_s1046" name="Worksheet" r:id="rId3" imgW="5172018" imgH="4228998" progId="Excel.Sheet.12">
                  <p:embed/>
                </p:oleObj>
              </mc:Choice>
              <mc:Fallback>
                <p:oleObj name="Worksheet" r:id="rId3" imgW="5172018" imgH="4228998" progId="Excel.Sheet.12">
                  <p:embed/>
                  <p:pic>
                    <p:nvPicPr>
                      <p:cNvPr id="10" name="Object 9">
                        <a:extLst>
                          <a:ext uri="{FF2B5EF4-FFF2-40B4-BE49-F238E27FC236}">
                            <a16:creationId xmlns:a16="http://schemas.microsoft.com/office/drawing/2014/main" id="{A237D441-B47A-4CBD-BED8-4C8C93413EED}"/>
                          </a:ext>
                        </a:extLst>
                      </p:cNvPr>
                      <p:cNvPicPr/>
                      <p:nvPr/>
                    </p:nvPicPr>
                    <p:blipFill>
                      <a:blip r:embed="rId4"/>
                      <a:stretch>
                        <a:fillRect/>
                      </a:stretch>
                    </p:blipFill>
                    <p:spPr>
                      <a:xfrm>
                        <a:off x="706438" y="1419225"/>
                        <a:ext cx="5172075" cy="4229100"/>
                      </a:xfrm>
                      <a:prstGeom prst="rect">
                        <a:avLst/>
                      </a:prstGeom>
                    </p:spPr>
                  </p:pic>
                </p:oleObj>
              </mc:Fallback>
            </mc:AlternateContent>
          </a:graphicData>
        </a:graphic>
      </p:graphicFrame>
      <p:pic>
        <p:nvPicPr>
          <p:cNvPr id="11" name="Picture 2">
            <a:extLst>
              <a:ext uri="{FF2B5EF4-FFF2-40B4-BE49-F238E27FC236}">
                <a16:creationId xmlns:a16="http://schemas.microsoft.com/office/drawing/2014/main" id="{DE1CB90D-45AF-4A9A-BE5F-17B18CFA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398326" y="1419497"/>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7E3B-107D-4999-9A03-60275AF41B51}"/>
              </a:ext>
            </a:extLst>
          </p:cNvPr>
          <p:cNvSpPr>
            <a:spLocks noGrp="1"/>
          </p:cNvSpPr>
          <p:nvPr>
            <p:ph type="title"/>
          </p:nvPr>
        </p:nvSpPr>
        <p:spPr>
          <a:xfrm>
            <a:off x="521207" y="448056"/>
            <a:ext cx="10111959" cy="640080"/>
          </a:xfrm>
        </p:spPr>
        <p:txBody>
          <a:bodyPr>
            <a:normAutofit/>
          </a:bodyPr>
          <a:lstStyle/>
          <a:p>
            <a:r>
              <a:rPr lang="en-US" dirty="0"/>
              <a:t>Solving for a Fit</a:t>
            </a:r>
          </a:p>
        </p:txBody>
      </p:sp>
      <p:sp>
        <p:nvSpPr>
          <p:cNvPr id="3" name="Content Placeholder 2">
            <a:extLst>
              <a:ext uri="{FF2B5EF4-FFF2-40B4-BE49-F238E27FC236}">
                <a16:creationId xmlns:a16="http://schemas.microsoft.com/office/drawing/2014/main" id="{170C29BA-6ACB-4218-8BD8-2F41A165FC79}"/>
              </a:ext>
            </a:extLst>
          </p:cNvPr>
          <p:cNvSpPr>
            <a:spLocks noGrp="1"/>
          </p:cNvSpPr>
          <p:nvPr>
            <p:ph sz="quarter" idx="10"/>
          </p:nvPr>
        </p:nvSpPr>
        <p:spPr>
          <a:xfrm>
            <a:off x="539497" y="1435607"/>
            <a:ext cx="6592824" cy="4738769"/>
          </a:xfrm>
        </p:spPr>
        <p:txBody>
          <a:bodyPr>
            <a:normAutofit/>
          </a:bodyPr>
          <a:lstStyle/>
          <a:p>
            <a:r>
              <a:rPr lang="en-US" dirty="0"/>
              <a:t>Now that we have a loss function (the sum of squared residuals), how do we find the </a:t>
            </a:r>
            <a:r>
              <a:rPr lang="en-US" b="1" dirty="0"/>
              <a:t>m</a:t>
            </a:r>
            <a:r>
              <a:rPr lang="en-US" dirty="0"/>
              <a:t> and </a:t>
            </a:r>
            <a:r>
              <a:rPr lang="en-US" b="1" dirty="0"/>
              <a:t>b </a:t>
            </a:r>
            <a:r>
              <a:rPr lang="en-US" dirty="0"/>
              <a:t>values to minimize it? </a:t>
            </a:r>
          </a:p>
          <a:p>
            <a:pPr marL="285750" indent="-285750">
              <a:buFont typeface="Arial" panose="020B0604020202020204" pitchFamily="34" charset="0"/>
              <a:buChar char="•"/>
            </a:pPr>
            <a:r>
              <a:rPr lang="en-US" dirty="0"/>
              <a:t>We randomly increase/decrease </a:t>
            </a:r>
            <a:r>
              <a:rPr lang="en-US" b="1" dirty="0"/>
              <a:t>m</a:t>
            </a:r>
            <a:r>
              <a:rPr lang="en-US" dirty="0"/>
              <a:t> and </a:t>
            </a:r>
            <a:r>
              <a:rPr lang="en-US" b="1" dirty="0"/>
              <a:t>b</a:t>
            </a:r>
            <a:r>
              <a:rPr lang="en-US" dirty="0"/>
              <a:t> with random values from a standard normal distribution, or even better a T-Distribution which has fatter tails.</a:t>
            </a:r>
          </a:p>
          <a:p>
            <a:pPr marL="285750" indent="-285750">
              <a:buFont typeface="Arial" panose="020B0604020202020204" pitchFamily="34" charset="0"/>
              <a:buChar char="•"/>
            </a:pPr>
            <a:r>
              <a:rPr lang="en-US" dirty="0"/>
              <a:t>Fatter tails = more smaller/larger values = more diverse moves.</a:t>
            </a:r>
          </a:p>
          <a:p>
            <a:r>
              <a:rPr lang="en-US" dirty="0"/>
              <a:t>We can use these random adjustments to </a:t>
            </a:r>
            <a:r>
              <a:rPr lang="en-US" b="1" dirty="0"/>
              <a:t>m</a:t>
            </a:r>
            <a:r>
              <a:rPr lang="en-US" dirty="0"/>
              <a:t> and </a:t>
            </a:r>
            <a:r>
              <a:rPr lang="en-US" b="1" dirty="0"/>
              <a:t>b</a:t>
            </a:r>
            <a:r>
              <a:rPr lang="en-US" dirty="0"/>
              <a:t> as our moves in </a:t>
            </a:r>
            <a:r>
              <a:rPr lang="en-US" b="1" dirty="0">
                <a:solidFill>
                  <a:srgbClr val="FF0000"/>
                </a:solidFill>
              </a:rPr>
              <a:t>hill climbing</a:t>
            </a:r>
            <a:r>
              <a:rPr lang="en-US" dirty="0"/>
              <a:t>. </a:t>
            </a:r>
          </a:p>
        </p:txBody>
      </p:sp>
      <p:pic>
        <p:nvPicPr>
          <p:cNvPr id="2052" name="Picture 4" descr="Graph Preview">
            <a:extLst>
              <a:ext uri="{FF2B5EF4-FFF2-40B4-BE49-F238E27FC236}">
                <a16:creationId xmlns:a16="http://schemas.microsoft.com/office/drawing/2014/main" id="{99631866-124B-4309-8D7B-E999C9E6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3636" y="1435607"/>
            <a:ext cx="4103044" cy="41030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C8EB0C-97D1-4385-BAEC-F022313A6202}"/>
              </a:ext>
            </a:extLst>
          </p:cNvPr>
          <p:cNvSpPr/>
          <p:nvPr/>
        </p:nvSpPr>
        <p:spPr>
          <a:xfrm>
            <a:off x="7433636" y="5594903"/>
            <a:ext cx="3984617" cy="523220"/>
          </a:xfrm>
          <a:prstGeom prst="rect">
            <a:avLst/>
          </a:prstGeom>
        </p:spPr>
        <p:txBody>
          <a:bodyPr wrap="none">
            <a:spAutoFit/>
          </a:bodyPr>
          <a:lstStyle/>
          <a:p>
            <a:r>
              <a:rPr lang="en-US" sz="1400" dirty="0">
                <a:hlinkClick r:id="rId3"/>
              </a:rPr>
              <a:t>https://www.desmos.com/calculator/xm56tvvalh</a:t>
            </a:r>
            <a:endParaRPr lang="en-US" sz="1400" dirty="0"/>
          </a:p>
          <a:p>
            <a:endParaRPr lang="en-US" sz="1400" dirty="0"/>
          </a:p>
        </p:txBody>
      </p:sp>
      <p:sp>
        <p:nvSpPr>
          <p:cNvPr id="4" name="TextBox 3">
            <a:extLst>
              <a:ext uri="{FF2B5EF4-FFF2-40B4-BE49-F238E27FC236}">
                <a16:creationId xmlns:a16="http://schemas.microsoft.com/office/drawing/2014/main" id="{685471CD-C249-4701-921B-ECD0326E9EE9}"/>
              </a:ext>
            </a:extLst>
          </p:cNvPr>
          <p:cNvSpPr txBox="1"/>
          <p:nvPr/>
        </p:nvSpPr>
        <p:spPr>
          <a:xfrm>
            <a:off x="9626456" y="2638697"/>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rgbClr val="D24726"/>
                </a:solidFill>
                <a:latin typeface="Segoe UI" panose="020B0502040204020203" pitchFamily="34" charset="0"/>
                <a:cs typeface="Segoe UI" panose="020B0502040204020203" pitchFamily="34" charset="0"/>
              </a:rPr>
              <a:t>Normal distribution</a:t>
            </a:r>
          </a:p>
        </p:txBody>
      </p:sp>
      <p:sp>
        <p:nvSpPr>
          <p:cNvPr id="7" name="TextBox 6">
            <a:extLst>
              <a:ext uri="{FF2B5EF4-FFF2-40B4-BE49-F238E27FC236}">
                <a16:creationId xmlns:a16="http://schemas.microsoft.com/office/drawing/2014/main" id="{DCDC0D96-CEEC-476D-BB67-AA8C10E84317}"/>
              </a:ext>
            </a:extLst>
          </p:cNvPr>
          <p:cNvSpPr txBox="1"/>
          <p:nvPr/>
        </p:nvSpPr>
        <p:spPr>
          <a:xfrm>
            <a:off x="10137001" y="4164001"/>
            <a:ext cx="1910224" cy="357052"/>
          </a:xfrm>
          <a:prstGeom prst="rect">
            <a:avLst/>
          </a:prstGeom>
        </p:spPr>
        <p:txBody>
          <a:bodyPr vert="horz" wrap="none" lIns="91440" tIns="45720" rIns="91440" bIns="45720" rtlCol="0">
            <a:normAutofit/>
          </a:bodyPr>
          <a:lstStyle/>
          <a:p>
            <a:pPr algn="l">
              <a:spcAft>
                <a:spcPts val="2000"/>
              </a:spcAft>
            </a:pPr>
            <a:r>
              <a:rPr lang="en-US" sz="1600" dirty="0">
                <a:solidFill>
                  <a:schemeClr val="accent1">
                    <a:lumMod val="75000"/>
                  </a:schemeClr>
                </a:solidFill>
                <a:latin typeface="Segoe UI" panose="020B0502040204020203" pitchFamily="34" charset="0"/>
                <a:cs typeface="Segoe UI" panose="020B0502040204020203" pitchFamily="34" charset="0"/>
              </a:rPr>
              <a:t>T-distribution</a:t>
            </a:r>
          </a:p>
        </p:txBody>
      </p:sp>
    </p:spTree>
    <p:extLst>
      <p:ext uri="{BB962C8B-B14F-4D97-AF65-F5344CB8AC3E}">
        <p14:creationId xmlns:p14="http://schemas.microsoft.com/office/powerpoint/2010/main" val="289046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5DD7-94CB-4E3A-B133-4199417D5927}"/>
              </a:ext>
            </a:extLst>
          </p:cNvPr>
          <p:cNvSpPr>
            <a:spLocks noGrp="1"/>
          </p:cNvSpPr>
          <p:nvPr>
            <p:ph type="title"/>
          </p:nvPr>
        </p:nvSpPr>
        <p:spPr/>
        <p:txBody>
          <a:bodyPr>
            <a:normAutofit fontScale="90000"/>
          </a:bodyPr>
          <a:lstStyle/>
          <a:p>
            <a:r>
              <a:rPr lang="en-US" dirty="0"/>
              <a:t>Hill Climbing – A Simple Optimization Algorithm</a:t>
            </a:r>
          </a:p>
        </p:txBody>
      </p:sp>
      <p:sp>
        <p:nvSpPr>
          <p:cNvPr id="3" name="Content Placeholder 2">
            <a:extLst>
              <a:ext uri="{FF2B5EF4-FFF2-40B4-BE49-F238E27FC236}">
                <a16:creationId xmlns:a16="http://schemas.microsoft.com/office/drawing/2014/main" id="{56D36E00-CD71-45FD-9195-25DBF245CB87}"/>
              </a:ext>
            </a:extLst>
          </p:cNvPr>
          <p:cNvSpPr>
            <a:spLocks noGrp="1"/>
          </p:cNvSpPr>
          <p:nvPr>
            <p:ph sz="quarter" idx="10"/>
          </p:nvPr>
        </p:nvSpPr>
        <p:spPr>
          <a:xfrm>
            <a:off x="539496" y="1435607"/>
            <a:ext cx="8996390" cy="4886815"/>
          </a:xfrm>
        </p:spPr>
        <p:txBody>
          <a:bodyPr>
            <a:normAutofit/>
          </a:bodyPr>
          <a:lstStyle/>
          <a:p>
            <a:pPr marL="342900" indent="-342900">
              <a:buAutoNum type="arabicParenR"/>
            </a:pPr>
            <a:r>
              <a:rPr lang="en-US" dirty="0"/>
              <a:t>Start with a random or initial solution, even if it is poor quality.</a:t>
            </a:r>
          </a:p>
          <a:p>
            <a:pPr marL="342900" indent="-342900">
              <a:buAutoNum type="arabicParenR"/>
            </a:pPr>
            <a:r>
              <a:rPr lang="en-US" dirty="0"/>
              <a:t>Repeat the following steps for a number of iterations and/or until the solution cannot improve anymore.</a:t>
            </a:r>
          </a:p>
          <a:p>
            <a:pPr marL="571500" lvl="1" indent="-342900">
              <a:buAutoNum type="arabicPeriod"/>
            </a:pPr>
            <a:r>
              <a:rPr lang="en-US" dirty="0"/>
              <a:t>Select a random part of the solution and change it.</a:t>
            </a:r>
          </a:p>
          <a:p>
            <a:pPr marL="571500" lvl="1" indent="-342900">
              <a:buAutoNum type="arabicPeriod"/>
            </a:pPr>
            <a:r>
              <a:rPr lang="en-US" dirty="0"/>
              <a:t>If that results in an improvement, keep it.  </a:t>
            </a:r>
          </a:p>
          <a:p>
            <a:pPr marL="342900" indent="-342900">
              <a:buAutoNum type="arabicParenR"/>
            </a:pPr>
            <a:endParaRPr lang="en-US" dirty="0"/>
          </a:p>
          <a:p>
            <a:pPr marL="342900" indent="-342900">
              <a:buAutoNum type="arabicParenR"/>
            </a:pPr>
            <a:endParaRPr lang="en-US" dirty="0"/>
          </a:p>
        </p:txBody>
      </p:sp>
      <p:pic>
        <p:nvPicPr>
          <p:cNvPr id="5" name="Picture 4">
            <a:extLst>
              <a:ext uri="{FF2B5EF4-FFF2-40B4-BE49-F238E27FC236}">
                <a16:creationId xmlns:a16="http://schemas.microsoft.com/office/drawing/2014/main" id="{16241756-D429-4D8A-9858-1F47EC66E9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878354" y="3291840"/>
            <a:ext cx="3608252" cy="2706189"/>
          </a:xfrm>
          <a:prstGeom prst="rect">
            <a:avLst/>
          </a:prstGeom>
        </p:spPr>
      </p:pic>
      <p:grpSp>
        <p:nvGrpSpPr>
          <p:cNvPr id="6" name="Group 5" descr="Small circle with number 1 inside  indicating step 1">
            <a:extLst>
              <a:ext uri="{FF2B5EF4-FFF2-40B4-BE49-F238E27FC236}">
                <a16:creationId xmlns:a16="http://schemas.microsoft.com/office/drawing/2014/main" id="{3D34BDD5-DAC5-48F3-ADB2-E9B0594A347B}"/>
              </a:ext>
            </a:extLst>
          </p:cNvPr>
          <p:cNvGrpSpPr/>
          <p:nvPr/>
        </p:nvGrpSpPr>
        <p:grpSpPr bwMode="blackWhite">
          <a:xfrm>
            <a:off x="409632" y="1509461"/>
            <a:ext cx="558179" cy="409838"/>
            <a:chOff x="6953426" y="711274"/>
            <a:chExt cx="558179" cy="409838"/>
          </a:xfrm>
        </p:grpSpPr>
        <p:sp>
          <p:nvSpPr>
            <p:cNvPr id="7" name="Oval 6" descr="Small circle">
              <a:extLst>
                <a:ext uri="{FF2B5EF4-FFF2-40B4-BE49-F238E27FC236}">
                  <a16:creationId xmlns:a16="http://schemas.microsoft.com/office/drawing/2014/main" id="{606530DA-7E29-4944-8E2D-746A8CBD060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9A0FE92D-3E7F-4529-9B5F-0AEFEC20CEB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2FB7E078-DBE5-4214-851A-29DF25309367}"/>
              </a:ext>
            </a:extLst>
          </p:cNvPr>
          <p:cNvGrpSpPr/>
          <p:nvPr/>
        </p:nvGrpSpPr>
        <p:grpSpPr bwMode="blackWhite">
          <a:xfrm>
            <a:off x="400923" y="2186710"/>
            <a:ext cx="558179" cy="409838"/>
            <a:chOff x="6953426" y="711274"/>
            <a:chExt cx="558179" cy="409838"/>
          </a:xfrm>
        </p:grpSpPr>
        <p:sp>
          <p:nvSpPr>
            <p:cNvPr id="10" name="Oval 9" descr="Small circle">
              <a:extLst>
                <a:ext uri="{FF2B5EF4-FFF2-40B4-BE49-F238E27FC236}">
                  <a16:creationId xmlns:a16="http://schemas.microsoft.com/office/drawing/2014/main" id="{540A0915-E625-46FD-8917-D726769E25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E77FE16B-0304-4138-B59E-BBE759C418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41225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a:t>
            </a:r>
            <a:br>
              <a:rPr lang="en-US" sz="4400" dirty="0">
                <a:solidFill>
                  <a:schemeClr val="bg1"/>
                </a:solidFill>
              </a:rPr>
            </a:br>
            <a:r>
              <a:rPr lang="en-US" sz="4400" dirty="0">
                <a:solidFill>
                  <a:schemeClr val="bg1"/>
                </a:solidFill>
              </a:rPr>
              <a:t>Overview</a:t>
            </a:r>
          </a:p>
        </p:txBody>
      </p:sp>
    </p:spTree>
    <p:extLst>
      <p:ext uri="{BB962C8B-B14F-4D97-AF65-F5344CB8AC3E}">
        <p14:creationId xmlns:p14="http://schemas.microsoft.com/office/powerpoint/2010/main" val="3615721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9D1E-0F64-4F70-A9ED-197FCBC22F5F}"/>
              </a:ext>
            </a:extLst>
          </p:cNvPr>
          <p:cNvSpPr>
            <a:spLocks noGrp="1"/>
          </p:cNvSpPr>
          <p:nvPr>
            <p:ph type="title"/>
          </p:nvPr>
        </p:nvSpPr>
        <p:spPr/>
        <p:txBody>
          <a:bodyPr/>
          <a:lstStyle/>
          <a:p>
            <a:r>
              <a:rPr lang="en-US" dirty="0"/>
              <a:t>Hill Climbing to Find a Square Root</a:t>
            </a:r>
          </a:p>
        </p:txBody>
      </p:sp>
      <p:sp>
        <p:nvSpPr>
          <p:cNvPr id="5" name="Rectangle 1">
            <a:extLst>
              <a:ext uri="{FF2B5EF4-FFF2-40B4-BE49-F238E27FC236}">
                <a16:creationId xmlns:a16="http://schemas.microsoft.com/office/drawing/2014/main" id="{97D650DF-0F31-444B-B5E5-2CE065BD1CD9}"/>
              </a:ext>
            </a:extLst>
          </p:cNvPr>
          <p:cNvSpPr>
            <a:spLocks noChangeArrowheads="1"/>
          </p:cNvSpPr>
          <p:nvPr/>
        </p:nvSpPr>
        <p:spPr bwMode="auto">
          <a:xfrm>
            <a:off x="521206" y="1721182"/>
            <a:ext cx="6877119" cy="31239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numpy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as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np</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hill climbing to estimate a square root</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11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11.0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value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2.0</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adjust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np.random.normal</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adjust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 (value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new_candidate</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sqrt_candidate</a:t>
            </a:r>
            <a:r>
              <a:rPr lang="en-US" altLang="en-US" sz="1100" dirty="0">
                <a:solidFill>
                  <a:srgbClr val="000000"/>
                </a:solidFill>
                <a:latin typeface="Courier New" panose="02070309020205020404" pitchFamily="49" charset="0"/>
                <a:cs typeface="Courier New" panose="02070309020205020404" pitchFamily="49" charset="0"/>
              </a:rPr>
              <a:t>) </a:t>
            </a:r>
            <a:r>
              <a:rPr lang="en-US" altLang="en-US" sz="1100" i="1" dirty="0">
                <a:solidFill>
                  <a:srgbClr val="808080"/>
                </a:solidFill>
                <a:latin typeface="Courier New" panose="02070309020205020404" pitchFamily="49" charset="0"/>
                <a:cs typeface="Courier New" panose="02070309020205020404" pitchFamily="49" charset="0"/>
              </a:rPr>
              <a:t># prints 3.316622346827584</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Graph Preview">
            <a:extLst>
              <a:ext uri="{FF2B5EF4-FFF2-40B4-BE49-F238E27FC236}">
                <a16:creationId xmlns:a16="http://schemas.microsoft.com/office/drawing/2014/main" id="{4F2B2D36-87D9-453B-A4CF-BD4D7A05F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721182"/>
            <a:ext cx="3810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B662DD7-C5B5-42D3-8D05-37F79B0DB65E}"/>
                  </a:ext>
                </a:extLst>
              </p:cNvPr>
              <p:cNvSpPr>
                <a:spLocks noGrp="1"/>
              </p:cNvSpPr>
              <p:nvPr>
                <p:ph sz="quarter" idx="10"/>
              </p:nvPr>
            </p:nvSpPr>
            <p:spPr>
              <a:xfrm>
                <a:off x="521206" y="5187462"/>
                <a:ext cx="6592824" cy="1134207"/>
              </a:xfrm>
            </p:spPr>
            <p:txBody>
              <a:bodyPr>
                <a:normAutofit fontScale="92500"/>
              </a:bodyPr>
              <a:lstStyle/>
              <a:p>
                <a:r>
                  <a:rPr lang="en-US" dirty="0"/>
                  <a:t>We can use hill climbing for linear regression to randomly adjust the </a:t>
                </a:r>
                <a14:m>
                  <m:oMath xmlns:m="http://schemas.openxmlformats.org/officeDocument/2006/math">
                    <m:r>
                      <a:rPr lang="en-US" i="1" dirty="0" smtClean="0">
                        <a:latin typeface="Cambria Math" panose="02040503050406030204" pitchFamily="18" charset="0"/>
                      </a:rPr>
                      <m:t>𝑚</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values, and we minimize the sum of least squares.</a:t>
                </a:r>
              </a:p>
            </p:txBody>
          </p:sp>
        </mc:Choice>
        <mc:Fallback xmlns="">
          <p:sp>
            <p:nvSpPr>
              <p:cNvPr id="6" name="Content Placeholder 2">
                <a:extLst>
                  <a:ext uri="{FF2B5EF4-FFF2-40B4-BE49-F238E27FC236}">
                    <a16:creationId xmlns:a16="http://schemas.microsoft.com/office/drawing/2014/main" id="{7B662DD7-C5B5-42D3-8D05-37F79B0DB65E}"/>
                  </a:ext>
                </a:extLst>
              </p:cNvPr>
              <p:cNvSpPr>
                <a:spLocks noGrp="1" noRot="1" noChangeAspect="1" noMove="1" noResize="1" noEditPoints="1" noAdjustHandles="1" noChangeArrowheads="1" noChangeShapeType="1" noTextEdit="1"/>
              </p:cNvSpPr>
              <p:nvPr>
                <p:ph sz="quarter" idx="10"/>
              </p:nvPr>
            </p:nvSpPr>
            <p:spPr>
              <a:xfrm>
                <a:off x="521206" y="5187462"/>
                <a:ext cx="6592824" cy="1134207"/>
              </a:xfrm>
              <a:blipFill>
                <a:blip r:embed="rId3"/>
                <a:stretch>
                  <a:fillRect l="-555"/>
                </a:stretch>
              </a:blipFill>
            </p:spPr>
            <p:txBody>
              <a:bodyPr/>
              <a:lstStyle/>
              <a:p>
                <a:r>
                  <a:rPr lang="en-US">
                    <a:noFill/>
                  </a:rPr>
                  <a:t> </a:t>
                </a:r>
              </a:p>
            </p:txBody>
          </p:sp>
        </mc:Fallback>
      </mc:AlternateContent>
    </p:spTree>
    <p:extLst>
      <p:ext uri="{BB962C8B-B14F-4D97-AF65-F5344CB8AC3E}">
        <p14:creationId xmlns:p14="http://schemas.microsoft.com/office/powerpoint/2010/main" val="3500861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Simple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9911" y="1397167"/>
            <a:ext cx="8332177" cy="452910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9172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Solving for a function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𝒎𝒙</m:t>
                    </m:r>
                    <m:r>
                      <a:rPr lang="en-US" b="1" i="1" dirty="0" smtClean="0">
                        <a:latin typeface="Cambria Math" panose="02040503050406030204" pitchFamily="18" charset="0"/>
                        <a:cs typeface="Segoe UI" panose="020B0502040204020203" pitchFamily="34" charset="0"/>
                      </a:rPr>
                      <m:t> + </m:t>
                    </m:r>
                    <m:r>
                      <a:rPr lang="en-US" b="1" i="1" dirty="0" smtClean="0">
                        <a:latin typeface="Cambria Math" panose="02040503050406030204" pitchFamily="18" charset="0"/>
                        <a:cs typeface="Segoe UI" panose="020B0502040204020203" pitchFamily="34" charset="0"/>
                      </a:rPr>
                      <m:t>𝒃</m:t>
                    </m:r>
                    <m:r>
                      <a:rPr lang="en-US"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is elementary as it only has one independent variable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t>
                </a:r>
              </a:p>
              <a:p>
                <a:pPr>
                  <a:spcAft>
                    <a:spcPts val="2000"/>
                  </a:spcAft>
                </a:pPr>
                <a:r>
                  <a:rPr lang="en-US" dirty="0">
                    <a:latin typeface="Segoe UI" panose="020B0502040204020203" pitchFamily="34" charset="0"/>
                    <a:cs typeface="Segoe UI" panose="020B0502040204020203" pitchFamily="34" charset="0"/>
                  </a:rPr>
                  <a:t>We can also solve for multiple independent variables, like</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b="0" i="1" dirty="0" smtClean="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b="0" i="1" dirty="0" smtClean="0">
                            <a:latin typeface="Cambria Math" panose="02040503050406030204" pitchFamily="18" charset="0"/>
                            <a:cs typeface="Segoe UI" panose="020B0502040204020203" pitchFamily="34" charset="0"/>
                          </a:rPr>
                          <m:t>3</m:t>
                        </m:r>
                      </m:sub>
                    </m:sSub>
                  </m:oMath>
                </a14:m>
                <a:r>
                  <a:rPr lang="en-US" dirty="0">
                    <a:latin typeface="Segoe UI" panose="020B0502040204020203" pitchFamily="34" charset="0"/>
                    <a:cs typeface="Segoe UI" panose="020B0502040204020203" pitchFamily="34" charset="0"/>
                  </a:rPr>
                  <a:t>, and so on…</a:t>
                </a:r>
              </a:p>
              <a:p>
                <a:pPr>
                  <a:spcAft>
                    <a:spcPts val="2000"/>
                  </a:spcAft>
                </a:pPr>
                <a:r>
                  <a:rPr lang="en-US" dirty="0">
                    <a:latin typeface="Segoe UI" panose="020B0502040204020203" pitchFamily="34" charset="0"/>
                    <a:cs typeface="Segoe UI" panose="020B0502040204020203" pitchFamily="34" charset="0"/>
                  </a:rPr>
                  <a:t>Let’s say we have columns of independent variables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 </m:t>
                        </m:r>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1</m:t>
                        </m:r>
                      </m:sub>
                    </m:sSub>
                    <m:r>
                      <a:rPr lang="en-US" b="0" i="0" dirty="0" smtClean="0">
                        <a:latin typeface="Cambria Math" panose="02040503050406030204" pitchFamily="18" charset="0"/>
                        <a:cs typeface="Segoe UI" panose="020B0502040204020203" pitchFamily="34" charset="0"/>
                      </a:rPr>
                      <m:t> </m:t>
                    </m:r>
                    <m:r>
                      <m:rPr>
                        <m:sty m:val="p"/>
                      </m:rPr>
                      <a:rPr lang="en-US" b="0" i="0" dirty="0" smtClean="0">
                        <a:latin typeface="Cambria Math" panose="02040503050406030204" pitchFamily="18" charset="0"/>
                        <a:cs typeface="Segoe UI" panose="020B0502040204020203" pitchFamily="34" charset="0"/>
                      </a:rPr>
                      <m:t>and</m:t>
                    </m:r>
                  </m:oMath>
                </a14:m>
                <a:r>
                  <a:rPr lang="en-US" dirty="0">
                    <a:latin typeface="Segoe UI" panose="020B0502040204020203" pitchFamily="34" charset="0"/>
                    <a:cs typeface="Segoe UI" panose="020B0502040204020203" pitchFamily="34" charset="0"/>
                  </a:rPr>
                  <a:t> </a:t>
                </a:r>
                <a14:m>
                  <m:oMath xmlns:m="http://schemas.openxmlformats.org/officeDocument/2006/math">
                    <m:sSub>
                      <m:sSubPr>
                        <m:ctrlPr>
                          <a:rPr lang="en-US" i="1" dirty="0">
                            <a:latin typeface="Cambria Math" panose="02040503050406030204" pitchFamily="18" charset="0"/>
                            <a:cs typeface="Segoe UI" panose="020B0502040204020203" pitchFamily="34" charset="0"/>
                          </a:rPr>
                        </m:ctrlPr>
                      </m:sSubPr>
                      <m:e>
                        <m:r>
                          <a:rPr lang="en-US" i="1" dirty="0">
                            <a:latin typeface="Cambria Math" panose="02040503050406030204" pitchFamily="18" charset="0"/>
                            <a:cs typeface="Segoe UI" panose="020B0502040204020203" pitchFamily="34" charset="0"/>
                          </a:rPr>
                          <m:t>𝑥</m:t>
                        </m:r>
                      </m:e>
                      <m:sub>
                        <m:r>
                          <a:rPr lang="en-US" i="1" dirty="0">
                            <a:latin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and a dependent variable </a:t>
                </a:r>
                <a14:m>
                  <m:oMath xmlns:m="http://schemas.openxmlformats.org/officeDocument/2006/math">
                    <m:r>
                      <a:rPr lang="en-US" i="1" dirty="0" smtClean="0">
                        <a:latin typeface="Cambria Math" panose="02040503050406030204" pitchFamily="18" charset="0"/>
                        <a:cs typeface="Segoe UI" panose="020B0502040204020203" pitchFamily="34" charset="0"/>
                      </a:rPr>
                      <m:t>𝑦</m:t>
                    </m:r>
                  </m:oMath>
                </a14:m>
                <a:r>
                  <a:rPr lang="en-US" dirty="0">
                    <a:latin typeface="Segoe UI" panose="020B0502040204020203" pitchFamily="34" charset="0"/>
                    <a:cs typeface="Segoe UI" panose="020B0502040204020203" pitchFamily="34" charset="0"/>
                  </a:rPr>
                  <a:t>. </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cs typeface="Segoe UI" panose="020B0502040204020203" pitchFamily="34" charset="0"/>
                        </a:rPr>
                        <m:t>𝑦</m:t>
                      </m:r>
                      <m:r>
                        <a:rPr lang="en-US"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en-US"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0</m:t>
                          </m:r>
                        </m:sub>
                      </m:sSub>
                      <m:r>
                        <a:rPr lang="en-US"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1</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 </m:t>
                          </m:r>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a:rPr lang="en-US" b="0" i="1" smtClean="0">
                              <a:latin typeface="Cambria Math" panose="02040503050406030204" pitchFamily="18" charset="0"/>
                              <a:ea typeface="Cambria Math" panose="02040503050406030204" pitchFamily="18" charset="0"/>
                              <a:cs typeface="Segoe UI" panose="020B0502040204020203" pitchFamily="34" charset="0"/>
                            </a:rPr>
                            <m:t>𝑥</m:t>
                          </m:r>
                        </m:e>
                        <m:sub>
                          <m:r>
                            <a:rPr lang="en-US" b="0" i="1" smtClean="0">
                              <a:latin typeface="Cambria Math" panose="02040503050406030204" pitchFamily="18" charset="0"/>
                              <a:ea typeface="Cambria Math" panose="02040503050406030204" pitchFamily="18" charset="0"/>
                              <a:cs typeface="Segoe UI" panose="020B0502040204020203" pitchFamily="34" charset="0"/>
                            </a:rPr>
                            <m:t>2</m:t>
                          </m:r>
                        </m:sub>
                      </m:sSub>
                    </m:oMath>
                  </m:oMathPara>
                </a14:m>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Instead of </a:t>
                </a:r>
                <a14:m>
                  <m:oMath xmlns:m="http://schemas.openxmlformats.org/officeDocument/2006/math">
                    <m:r>
                      <a:rPr lang="en-US" b="1" i="1" dirty="0" smtClean="0">
                        <a:latin typeface="Cambria Math" panose="02040503050406030204" pitchFamily="18" charset="0"/>
                        <a:cs typeface="Segoe UI" panose="020B0502040204020203" pitchFamily="34" charset="0"/>
                      </a:rPr>
                      <m:t>𝒎</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𝒃</m:t>
                    </m:r>
                  </m:oMath>
                </a14:m>
                <a:r>
                  <a:rPr lang="en-US" dirty="0">
                    <a:latin typeface="Segoe UI" panose="020B0502040204020203" pitchFamily="34" charset="0"/>
                    <a:cs typeface="Segoe UI" panose="020B0502040204020203" pitchFamily="34" charset="0"/>
                  </a:rPr>
                  <a:t> constants, we now need to solve for each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oMath>
                </a14:m>
                <a:r>
                  <a:rPr lang="en-US" dirty="0">
                    <a:latin typeface="Segoe UI" panose="020B0502040204020203" pitchFamily="34" charset="0"/>
                    <a:cs typeface="Segoe UI" panose="020B0502040204020203" pitchFamily="34" charset="0"/>
                  </a:rPr>
                  <a:t> parameter, where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0</m:t>
                        </m:r>
                      </m:sub>
                    </m:sSub>
                  </m:oMath>
                </a14:m>
                <a:r>
                  <a:rPr lang="en-US" dirty="0">
                    <a:latin typeface="Segoe UI" panose="020B0502040204020203" pitchFamily="34" charset="0"/>
                    <a:cs typeface="Segoe UI" panose="020B0502040204020203" pitchFamily="34" charset="0"/>
                  </a:rPr>
                  <a:t> is the y-intercept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1</m:t>
                        </m:r>
                      </m:sub>
                    </m:sSub>
                  </m:oMath>
                </a14:m>
                <a:r>
                  <a:rPr lang="en-US" dirty="0">
                    <a:latin typeface="Segoe UI" panose="020B0502040204020203" pitchFamily="34" charset="0"/>
                    <a:cs typeface="Segoe UI" panose="020B0502040204020203" pitchFamily="34" charset="0"/>
                  </a:rPr>
                  <a:t>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i="1">
                            <a:latin typeface="Cambria Math" panose="02040503050406030204" pitchFamily="18" charset="0"/>
                            <a:ea typeface="Cambria Math" panose="02040503050406030204" pitchFamily="18" charset="0"/>
                            <a:cs typeface="Segoe UI" panose="020B0502040204020203" pitchFamily="34" charset="0"/>
                          </a:rPr>
                          <m:t>β</m:t>
                        </m:r>
                      </m:e>
                      <m:sub>
                        <m:r>
                          <a:rPr lang="en-US" i="1">
                            <a:latin typeface="Cambria Math" panose="02040503050406030204" pitchFamily="18" charset="0"/>
                            <a:ea typeface="Cambria Math" panose="02040503050406030204" pitchFamily="18" charset="0"/>
                            <a:cs typeface="Segoe UI" panose="020B0502040204020203" pitchFamily="34" charset="0"/>
                          </a:rPr>
                          <m:t>2</m:t>
                        </m:r>
                      </m:sub>
                    </m:sSub>
                  </m:oMath>
                </a14:m>
                <a:r>
                  <a:rPr lang="en-US" dirty="0">
                    <a:latin typeface="Segoe UI" panose="020B0502040204020203" pitchFamily="34" charset="0"/>
                    <a:cs typeface="Segoe UI" panose="020B0502040204020203" pitchFamily="34" charset="0"/>
                  </a:rPr>
                  <a:t> are slopes for the respective </a:t>
                </a:r>
                <a14:m>
                  <m:oMath xmlns:m="http://schemas.openxmlformats.org/officeDocument/2006/math">
                    <m:r>
                      <a:rPr lang="en-US" i="1" dirty="0" smtClean="0">
                        <a:latin typeface="Cambria Math" panose="02040503050406030204" pitchFamily="18" charset="0"/>
                        <a:cs typeface="Segoe UI" panose="020B0502040204020203" pitchFamily="34" charset="0"/>
                      </a:rPr>
                      <m:t>𝑥</m:t>
                    </m:r>
                  </m:oMath>
                </a14:m>
                <a:r>
                  <a:rPr lang="en-US" dirty="0">
                    <a:latin typeface="Segoe UI" panose="020B0502040204020203" pitchFamily="34" charset="0"/>
                    <a:cs typeface="Segoe UI" panose="020B0502040204020203" pitchFamily="34" charset="0"/>
                  </a:rPr>
                  <a:t> variables. </a:t>
                </a:r>
              </a:p>
              <a:p>
                <a:pPr>
                  <a:spcAft>
                    <a:spcPts val="2000"/>
                  </a:spcAft>
                </a:pPr>
                <a:r>
                  <a:rPr lang="en-US" dirty="0">
                    <a:latin typeface="Segoe UI" panose="020B0502040204020203" pitchFamily="34" charset="0"/>
                    <a:cs typeface="Segoe UI" panose="020B0502040204020203" pitchFamily="34" charset="0"/>
                  </a:rPr>
                  <a:t>We can use the same hill-climbing technique as before!</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r="-1260"/>
                </a:stretch>
              </a:blipFill>
            </p:spPr>
            <p:txBody>
              <a:bodyPr/>
              <a:lstStyle/>
              <a:p>
                <a:r>
                  <a:rPr lang="en-US">
                    <a:noFill/>
                  </a:rPr>
                  <a:t> </a:t>
                </a:r>
              </a:p>
            </p:txBody>
          </p:sp>
        </mc:Fallback>
      </mc:AlternateContent>
      <p:pic>
        <p:nvPicPr>
          <p:cNvPr id="12" name="Picture 11" descr="A close up of a map&#10;&#10;Description automatically generated">
            <a:extLst>
              <a:ext uri="{FF2B5EF4-FFF2-40B4-BE49-F238E27FC236}">
                <a16:creationId xmlns:a16="http://schemas.microsoft.com/office/drawing/2014/main" id="{EDDEADAF-718B-415F-B148-2F9C5A41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26" y="1607893"/>
            <a:ext cx="4152900" cy="4486275"/>
          </a:xfrm>
          <a:prstGeom prst="rect">
            <a:avLst/>
          </a:prstGeom>
        </p:spPr>
      </p:pic>
    </p:spTree>
    <p:extLst>
      <p:ext uri="{BB962C8B-B14F-4D97-AF65-F5344CB8AC3E}">
        <p14:creationId xmlns:p14="http://schemas.microsoft.com/office/powerpoint/2010/main" val="337578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561A-7008-4820-9860-AA8F3490003A}"/>
              </a:ext>
            </a:extLst>
          </p:cNvPr>
          <p:cNvSpPr>
            <a:spLocks noGrp="1"/>
          </p:cNvSpPr>
          <p:nvPr>
            <p:ph type="title"/>
          </p:nvPr>
        </p:nvSpPr>
        <p:spPr/>
        <p:txBody>
          <a:bodyPr/>
          <a:lstStyle/>
          <a:p>
            <a:r>
              <a:rPr lang="en-US" dirty="0"/>
              <a:t>Hands-On: Multiple Linear Regression</a:t>
            </a:r>
          </a:p>
        </p:txBody>
      </p:sp>
      <p:pic>
        <p:nvPicPr>
          <p:cNvPr id="4" name="Picture 3">
            <a:extLst>
              <a:ext uri="{FF2B5EF4-FFF2-40B4-BE49-F238E27FC236}">
                <a16:creationId xmlns:a16="http://schemas.microsoft.com/office/drawing/2014/main" id="{AC7A3C6B-CE19-4341-94B2-84F6EEB907F8}"/>
              </a:ext>
            </a:extLst>
          </p:cNvPr>
          <p:cNvPicPr>
            <a:picLocks noChangeAspect="1"/>
          </p:cNvPicPr>
          <p:nvPr/>
        </p:nvPicPr>
        <p:blipFill>
          <a:blip r:embed="rId2"/>
          <a:stretch>
            <a:fillRect/>
          </a:stretch>
        </p:blipFill>
        <p:spPr>
          <a:xfrm>
            <a:off x="1929911" y="1652404"/>
            <a:ext cx="8332177" cy="4686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83548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Taking our exploration of machine learning with hill-climbing further, let’s talk about k-means clustering!</a:t>
            </a:r>
          </a:p>
          <a:p>
            <a:pPr>
              <a:spcAft>
                <a:spcPts val="2000"/>
              </a:spcAft>
            </a:pPr>
            <a:r>
              <a:rPr lang="en-US" b="1" dirty="0">
                <a:solidFill>
                  <a:srgbClr val="C00000"/>
                </a:solidFill>
                <a:latin typeface="Segoe UI" panose="020B0502040204020203" pitchFamily="34" charset="0"/>
                <a:cs typeface="Segoe UI" panose="020B0502040204020203" pitchFamily="34" charset="0"/>
              </a:rPr>
              <a:t>K-means clustering </a:t>
            </a:r>
            <a:r>
              <a:rPr lang="en-US" dirty="0">
                <a:latin typeface="Segoe UI" panose="020B0502040204020203" pitchFamily="34" charset="0"/>
                <a:cs typeface="Segoe UI" panose="020B0502040204020203" pitchFamily="34" charset="0"/>
              </a:rPr>
              <a:t>groups up points based on a specified number of centroids.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A </a:t>
            </a:r>
            <a:r>
              <a:rPr lang="en-US" b="1" dirty="0">
                <a:solidFill>
                  <a:srgbClr val="C00000"/>
                </a:solidFill>
                <a:latin typeface="Segoe UI" panose="020B0502040204020203" pitchFamily="34" charset="0"/>
                <a:cs typeface="Segoe UI" panose="020B0502040204020203" pitchFamily="34" charset="0"/>
              </a:rPr>
              <a:t>centroid</a:t>
            </a:r>
            <a:r>
              <a:rPr lang="en-US" dirty="0">
                <a:latin typeface="Segoe UI" panose="020B0502040204020203" pitchFamily="34" charset="0"/>
                <a:cs typeface="Segoe UI" panose="020B0502040204020203" pitchFamily="34" charset="0"/>
              </a:rPr>
              <a:t> is a best-fit center for a cluster of points. </a:t>
            </a:r>
          </a:p>
          <a:p>
            <a:pPr marL="285750" indent="-285750">
              <a:spcAft>
                <a:spcPts val="2000"/>
              </a:spcAft>
              <a:buFont typeface="Arial" panose="020B0604020202020204" pitchFamily="34" charset="0"/>
              <a:buChar char="•"/>
            </a:pPr>
            <a:r>
              <a:rPr lang="en-US" dirty="0">
                <a:latin typeface="Segoe UI" panose="020B0502040204020203" pitchFamily="34" charset="0"/>
                <a:cs typeface="Segoe UI" panose="020B0502040204020203" pitchFamily="34" charset="0"/>
              </a:rPr>
              <a:t>To the right is some data, and we can easily eyeball there are approximately 4 groups of points. </a:t>
            </a: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28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Let’s start with four centroids (</a:t>
                </a:r>
                <a14:m>
                  <m:oMath xmlns:m="http://schemas.openxmlformats.org/officeDocument/2006/math">
                    <m:r>
                      <a:rPr lang="en-US" i="1" dirty="0" smtClean="0">
                        <a:latin typeface="Cambria Math" panose="02040503050406030204" pitchFamily="18" charset="0"/>
                        <a:cs typeface="Segoe UI" panose="020B0502040204020203" pitchFamily="34" charset="0"/>
                      </a:rPr>
                      <m:t>𝑘</m:t>
                    </m:r>
                    <m:r>
                      <a:rPr lang="en-US" i="1" dirty="0" smtClean="0">
                        <a:latin typeface="Cambria Math" panose="02040503050406030204" pitchFamily="18" charset="0"/>
                        <a:cs typeface="Segoe UI" panose="020B0502040204020203" pitchFamily="34" charset="0"/>
                      </a:rPr>
                      <m:t>=</m:t>
                    </m:r>
                    <m:r>
                      <a:rPr lang="en-US" i="1" dirty="0" smtClean="0">
                        <a:latin typeface="Cambria Math" panose="02040503050406030204" pitchFamily="18" charset="0"/>
                        <a:cs typeface="Segoe UI" panose="020B0502040204020203" pitchFamily="34" charset="0"/>
                      </a:rPr>
                      <m:t>4</m:t>
                    </m:r>
                  </m:oMath>
                </a14:m>
                <a:r>
                  <a:rPr lang="en-US" dirty="0">
                    <a:latin typeface="Segoe UI" panose="020B0502040204020203" pitchFamily="34" charset="0"/>
                    <a:cs typeface="Segoe UI" panose="020B0502040204020203" pitchFamily="34" charset="0"/>
                  </a:rPr>
                  <a:t>) and use hill-climbing to center them on four clusters. </a:t>
                </a:r>
              </a:p>
              <a:p>
                <a:pPr>
                  <a:spcAft>
                    <a:spcPts val="2000"/>
                  </a:spcAft>
                </a:pPr>
                <a:r>
                  <a:rPr lang="en-US" dirty="0">
                    <a:latin typeface="Segoe UI" panose="020B0502040204020203" pitchFamily="34" charset="0"/>
                    <a:cs typeface="Segoe UI" panose="020B0502040204020203" pitchFamily="34" charset="0"/>
                  </a:rPr>
                  <a:t>Each point will belong to the centroid it is closest to, and distance between a point and centroid is measured by:</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Segoe UI" panose="020B0502040204020203" pitchFamily="34" charset="0"/>
                        </a:rPr>
                        <m:t>𝑑</m:t>
                      </m:r>
                      <m:r>
                        <a:rPr lang="en-US" b="0" i="1" smtClean="0">
                          <a:latin typeface="Cambria Math" panose="02040503050406030204" pitchFamily="18" charset="0"/>
                          <a:cs typeface="Segoe UI" panose="020B0502040204020203" pitchFamily="34" charset="0"/>
                        </a:rPr>
                        <m:t>=</m:t>
                      </m:r>
                      <m:rad>
                        <m:radPr>
                          <m:degHide m:val="on"/>
                          <m:ctrlPr>
                            <a:rPr lang="en-US" i="1">
                              <a:latin typeface="Cambria Math" panose="02040503050406030204" pitchFamily="18" charset="0"/>
                              <a:cs typeface="Segoe UI" panose="020B0502040204020203" pitchFamily="34" charset="0"/>
                            </a:rPr>
                          </m:ctrlPr>
                        </m:radPr>
                        <m:deg/>
                        <m:e>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𝑥</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r>
                            <m:rPr>
                              <m:nor/>
                            </m:rPr>
                            <a:rPr lang="en-US" dirty="0">
                              <a:latin typeface="Segoe UI" panose="020B0502040204020203" pitchFamily="34" charset="0"/>
                              <a:cs typeface="Segoe UI" panose="020B0502040204020203" pitchFamily="34" charset="0"/>
                            </a:rPr>
                            <m:t> +</m:t>
                          </m:r>
                          <m:r>
                            <m:rPr>
                              <m:nor/>
                            </m:rPr>
                            <a:rPr lang="en-US" dirty="0">
                              <a:cs typeface="Segoe UI" panose="020B0502040204020203" pitchFamily="34" charset="0"/>
                            </a:rPr>
                            <m:t> </m:t>
                          </m:r>
                          <m:sSup>
                            <m:sSupPr>
                              <m:ctrlPr>
                                <a:rPr lang="en-US" i="1">
                                  <a:latin typeface="Cambria Math" panose="02040503050406030204" pitchFamily="18" charset="0"/>
                                  <a:cs typeface="Segoe UI" panose="020B0502040204020203" pitchFamily="34" charset="0"/>
                                </a:rPr>
                              </m:ctrlPr>
                            </m:sSupPr>
                            <m:e>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1</m:t>
                                  </m:r>
                                </m:sub>
                              </m:sSub>
                              <m:r>
                                <a:rPr lang="en-US" i="1">
                                  <a:latin typeface="Cambria Math" panose="02040503050406030204" pitchFamily="18" charset="0"/>
                                  <a:cs typeface="Segoe UI" panose="020B0502040204020203" pitchFamily="34" charset="0"/>
                                </a:rPr>
                                <m:t> −</m:t>
                              </m:r>
                              <m:sSub>
                                <m:sSubPr>
                                  <m:ctrlPr>
                                    <a:rPr lang="en-US" i="1">
                                      <a:latin typeface="Cambria Math" panose="02040503050406030204" pitchFamily="18" charset="0"/>
                                      <a:cs typeface="Segoe UI" panose="020B0502040204020203" pitchFamily="34" charset="0"/>
                                    </a:rPr>
                                  </m:ctrlPr>
                                </m:sSubPr>
                                <m:e>
                                  <m:r>
                                    <a:rPr lang="en-US" i="1">
                                      <a:latin typeface="Cambria Math" panose="02040503050406030204" pitchFamily="18" charset="0"/>
                                      <a:cs typeface="Segoe UI" panose="020B0502040204020203" pitchFamily="34" charset="0"/>
                                    </a:rPr>
                                    <m:t>𝑦</m:t>
                                  </m:r>
                                </m:e>
                                <m:sub>
                                  <m:r>
                                    <a:rPr lang="en-US" i="1">
                                      <a:latin typeface="Cambria Math" panose="02040503050406030204" pitchFamily="18" charset="0"/>
                                      <a:cs typeface="Segoe UI" panose="020B0502040204020203" pitchFamily="34" charset="0"/>
                                    </a:rPr>
                                    <m:t>2</m:t>
                                  </m:r>
                                </m:sub>
                              </m:sSub>
                              <m:r>
                                <a:rPr lang="en-US" i="1">
                                  <a:latin typeface="Cambria Math" panose="02040503050406030204" pitchFamily="18" charset="0"/>
                                  <a:cs typeface="Segoe UI" panose="020B0502040204020203" pitchFamily="34" charset="0"/>
                                </a:rPr>
                                <m:t>)</m:t>
                              </m:r>
                            </m:e>
                            <m:sup>
                              <m:r>
                                <a:rPr lang="en-US" i="1">
                                  <a:latin typeface="Cambria Math" panose="02040503050406030204" pitchFamily="18" charset="0"/>
                                  <a:cs typeface="Segoe UI" panose="020B0502040204020203" pitchFamily="34" charset="0"/>
                                </a:rPr>
                                <m:t>2</m:t>
                              </m:r>
                            </m:sup>
                          </m:sSup>
                        </m:e>
                      </m:rad>
                    </m:oMath>
                  </m:oMathPara>
                </a14:m>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r>
                  <a:rPr lang="en-US" dirty="0">
                    <a:latin typeface="Segoe UI" panose="020B0502040204020203" pitchFamily="34" charset="0"/>
                    <a:cs typeface="Segoe UI" panose="020B0502040204020203" pitchFamily="34" charset="0"/>
                  </a:rPr>
                  <a:t>Our loss function will be the sum of squared distances between the centroids and their closest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775"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631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We will start each centroid at (0,0). </a:t>
                </a:r>
              </a:p>
              <a:p>
                <a:pPr>
                  <a:spcAft>
                    <a:spcPts val="2000"/>
                  </a:spcAft>
                </a:pPr>
                <a:r>
                  <a:rPr lang="en-US" dirty="0">
                    <a:latin typeface="Segoe UI" panose="020B0502040204020203" pitchFamily="34" charset="0"/>
                    <a:cs typeface="Segoe UI" panose="020B0502040204020203" pitchFamily="34" charset="0"/>
                  </a:rPr>
                  <a:t>For each iteration, we will:</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Select a centroid and randomly adjust its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Calculate the distances between each point and their closest centroid, square them, and sum them.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If the sum of squared distances is reduced, keep the change.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Otherwise, revert the centroid back to its previous position.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18424" y="2423861"/>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9715" y="3101110"/>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14109" y="3892680"/>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grpSp>
        <p:nvGrpSpPr>
          <p:cNvPr id="15" name="Group 14" descr="Small circle with number 2 inside  indicating step 2">
            <a:extLst>
              <a:ext uri="{FF2B5EF4-FFF2-40B4-BE49-F238E27FC236}">
                <a16:creationId xmlns:a16="http://schemas.microsoft.com/office/drawing/2014/main" id="{C3FD706F-C361-4B64-97CB-EEA1D2A0099D}"/>
              </a:ext>
            </a:extLst>
          </p:cNvPr>
          <p:cNvGrpSpPr/>
          <p:nvPr/>
        </p:nvGrpSpPr>
        <p:grpSpPr bwMode="blackWhite">
          <a:xfrm>
            <a:off x="405400" y="4569929"/>
            <a:ext cx="558179" cy="409838"/>
            <a:chOff x="6953426" y="711274"/>
            <a:chExt cx="558179" cy="409838"/>
          </a:xfrm>
        </p:grpSpPr>
        <p:sp>
          <p:nvSpPr>
            <p:cNvPr id="16" name="Oval 15" descr="Small circle">
              <a:extLst>
                <a:ext uri="{FF2B5EF4-FFF2-40B4-BE49-F238E27FC236}">
                  <a16:creationId xmlns:a16="http://schemas.microsoft.com/office/drawing/2014/main" id="{494E04C9-C333-4CDC-8930-75B27C759D2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descr="Number 2">
              <a:extLst>
                <a:ext uri="{FF2B5EF4-FFF2-40B4-BE49-F238E27FC236}">
                  <a16:creationId xmlns:a16="http://schemas.microsoft.com/office/drawing/2014/main" id="{B2304510-06B1-4AF0-879A-9045B27D220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Tree>
    <p:extLst>
      <p:ext uri="{BB962C8B-B14F-4D97-AF65-F5344CB8AC3E}">
        <p14:creationId xmlns:p14="http://schemas.microsoft.com/office/powerpoint/2010/main" val="4154543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ACCD-04DE-4F37-8559-93AE5DFEBC0F}"/>
              </a:ext>
            </a:extLst>
          </p:cNvPr>
          <p:cNvSpPr>
            <a:spLocks noGrp="1"/>
          </p:cNvSpPr>
          <p:nvPr>
            <p:ph type="title"/>
          </p:nvPr>
        </p:nvSpPr>
        <p:spPr/>
        <p:txBody>
          <a:bodyPr/>
          <a:lstStyle/>
          <a:p>
            <a:r>
              <a:rPr lang="en-US" dirty="0"/>
              <a:t>Hands-On: K-Means Clustering</a:t>
            </a:r>
          </a:p>
        </p:txBody>
      </p:sp>
      <p:pic>
        <p:nvPicPr>
          <p:cNvPr id="4" name="Picture 6">
            <a:extLst>
              <a:ext uri="{FF2B5EF4-FFF2-40B4-BE49-F238E27FC236}">
                <a16:creationId xmlns:a16="http://schemas.microsoft.com/office/drawing/2014/main" id="{92117F5B-7C77-43B0-9D4A-3139051BB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191000" y="1849316"/>
            <a:ext cx="3810000" cy="381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99600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2DCC-A7E6-4EFC-889F-E0FEC713C0FD}"/>
              </a:ext>
            </a:extLst>
          </p:cNvPr>
          <p:cNvSpPr>
            <a:spLocks noGrp="1"/>
          </p:cNvSpPr>
          <p:nvPr>
            <p:ph type="title"/>
          </p:nvPr>
        </p:nvSpPr>
        <p:spPr/>
        <p:txBody>
          <a:bodyPr/>
          <a:lstStyle/>
          <a:p>
            <a:r>
              <a:rPr lang="en-US" dirty="0"/>
              <a:t>K-Means Clustering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E880D1-A1D6-4BE7-8D84-A0D660917ADE}"/>
                  </a:ext>
                </a:extLst>
              </p:cNvPr>
              <p:cNvSpPr txBox="1"/>
              <p:nvPr/>
            </p:nvSpPr>
            <p:spPr>
              <a:xfrm>
                <a:off x="521207" y="1419497"/>
                <a:ext cx="6287966" cy="4737463"/>
              </a:xfrm>
              <a:prstGeom prst="rect">
                <a:avLst/>
              </a:prstGeom>
            </p:spPr>
            <p:txBody>
              <a:bodyPr vert="horz" wrap="square" lIns="91440" tIns="45720" rIns="91440" bIns="45720" rtlCol="0">
                <a:normAutofit/>
              </a:bodyPr>
              <a:lstStyle/>
              <a:p>
                <a:pPr>
                  <a:spcAft>
                    <a:spcPts val="2000"/>
                  </a:spcAft>
                </a:pPr>
                <a:r>
                  <a:rPr lang="en-US" dirty="0">
                    <a:latin typeface="Segoe UI" panose="020B0502040204020203" pitchFamily="34" charset="0"/>
                    <a:cs typeface="Segoe UI" panose="020B0502040204020203" pitchFamily="34" charset="0"/>
                  </a:rPr>
                  <a:t>Of course, there’s a more efficient heuristic (search strategy) we can use for k-means clustering.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Take the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oMath>
                </a14:m>
                <a:r>
                  <a:rPr lang="en-US" dirty="0">
                    <a:latin typeface="Segoe UI" panose="020B0502040204020203" pitchFamily="34" charset="0"/>
                    <a:cs typeface="Segoe UI" panose="020B0502040204020203" pitchFamily="34" charset="0"/>
                  </a:rPr>
                  <a:t> 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values for the points nearest each centroid (hence, “k-means”!)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Set each centroid to that average </a:t>
                </a:r>
                <a14:m>
                  <m:oMath xmlns:m="http://schemas.openxmlformats.org/officeDocument/2006/math">
                    <m:r>
                      <a:rPr lang="en-US" b="1" i="1" dirty="0" smtClean="0">
                        <a:latin typeface="Cambria Math" panose="02040503050406030204" pitchFamily="18" charset="0"/>
                        <a:cs typeface="Segoe UI" panose="020B0502040204020203" pitchFamily="34" charset="0"/>
                      </a:rPr>
                      <m:t>𝒙</m:t>
                    </m:r>
                    <m:r>
                      <a:rPr lang="en-US" b="1" i="1" dirty="0" smtClean="0">
                        <a:latin typeface="Cambria Math" panose="02040503050406030204" pitchFamily="18" charset="0"/>
                        <a:cs typeface="Segoe UI" panose="020B0502040204020203" pitchFamily="34" charset="0"/>
                      </a:rPr>
                      <m:t> </m:t>
                    </m:r>
                  </m:oMath>
                </a14:m>
                <a:r>
                  <a:rPr lang="en-US" dirty="0">
                    <a:latin typeface="Segoe UI" panose="020B0502040204020203" pitchFamily="34" charset="0"/>
                    <a:cs typeface="Segoe UI" panose="020B0502040204020203" pitchFamily="34" charset="0"/>
                  </a:rPr>
                  <a:t>and </a:t>
                </a:r>
                <a14:m>
                  <m:oMath xmlns:m="http://schemas.openxmlformats.org/officeDocument/2006/math">
                    <m:r>
                      <a:rPr lang="en-US" b="1" i="1" dirty="0" smtClean="0">
                        <a:latin typeface="Cambria Math" panose="02040503050406030204" pitchFamily="18" charset="0"/>
                        <a:cs typeface="Segoe UI" panose="020B0502040204020203" pitchFamily="34" charset="0"/>
                      </a:rPr>
                      <m:t>𝒚</m:t>
                    </m:r>
                  </m:oMath>
                </a14:m>
                <a:r>
                  <a:rPr lang="en-US" dirty="0">
                    <a:latin typeface="Segoe UI" panose="020B0502040204020203" pitchFamily="34" charset="0"/>
                    <a:cs typeface="Segoe UI" panose="020B0502040204020203" pitchFamily="34" charset="0"/>
                  </a:rPr>
                  <a:t>. </a:t>
                </a:r>
              </a:p>
              <a:p>
                <a:pPr marL="342900" indent="-342900">
                  <a:spcAft>
                    <a:spcPts val="2000"/>
                  </a:spcAft>
                  <a:buAutoNum type="arabicParenR"/>
                </a:pPr>
                <a:r>
                  <a:rPr lang="en-US" dirty="0">
                    <a:latin typeface="Segoe UI" panose="020B0502040204020203" pitchFamily="34" charset="0"/>
                    <a:cs typeface="Segoe UI" panose="020B0502040204020203" pitchFamily="34" charset="0"/>
                  </a:rPr>
                  <a:t>Repeat until the centroids do not move anymore and are at the average of all their points. </a:t>
                </a:r>
              </a:p>
              <a:p>
                <a:pPr>
                  <a:spcAft>
                    <a:spcPts val="2000"/>
                  </a:spcAft>
                </a:pPr>
                <a:r>
                  <a:rPr lang="en-US" dirty="0">
                    <a:latin typeface="Segoe UI" panose="020B0502040204020203" pitchFamily="34" charset="0"/>
                    <a:cs typeface="Segoe UI" panose="020B0502040204020203" pitchFamily="34" charset="0"/>
                  </a:rPr>
                  <a:t> </a:t>
                </a:r>
              </a:p>
              <a:p>
                <a:pPr>
                  <a:spcAft>
                    <a:spcPts val="2000"/>
                  </a:spcAft>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a:spcAft>
                    <a:spcPts val="2000"/>
                  </a:spcAft>
                </a:pPr>
                <a:endParaRPr lang="en-US" dirty="0">
                  <a:latin typeface="Segoe UI" panose="020B0502040204020203" pitchFamily="34" charset="0"/>
                  <a:cs typeface="Segoe UI" panose="020B0502040204020203" pitchFamily="34" charset="0"/>
                </a:endParaRPr>
              </a:p>
              <a:p>
                <a:pPr>
                  <a:spcAft>
                    <a:spcPts val="2000"/>
                  </a:spcAft>
                </a:pPr>
                <a:endParaRPr lang="en-US" dirty="0">
                  <a:solidFill>
                    <a:srgbClr val="D24726"/>
                  </a:solidFill>
                  <a:latin typeface="Segoe UI Semibold" panose="020B0702040204020203" pitchFamily="34" charset="0"/>
                  <a:cs typeface="Segoe UI Semibold" panose="020B0702040204020203" pitchFamily="34" charset="0"/>
                </a:endParaRPr>
              </a:p>
              <a:p>
                <a:pPr>
                  <a:spcAft>
                    <a:spcPts val="2000"/>
                  </a:spcAft>
                </a:pPr>
                <a:endParaRPr lang="en-US" i="1"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spcAft>
                    <a:spcPts val="2000"/>
                  </a:spcAft>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mc:Choice>
        <mc:Fallback xmlns="">
          <p:sp>
            <p:nvSpPr>
              <p:cNvPr id="4" name="TextBox 3">
                <a:extLst>
                  <a:ext uri="{FF2B5EF4-FFF2-40B4-BE49-F238E27FC236}">
                    <a16:creationId xmlns:a16="http://schemas.microsoft.com/office/drawing/2014/main" id="{3BE880D1-A1D6-4BE7-8D84-A0D660917ADE}"/>
                  </a:ext>
                </a:extLst>
              </p:cNvPr>
              <p:cNvSpPr txBox="1">
                <a:spLocks noRot="1" noChangeAspect="1" noMove="1" noResize="1" noEditPoints="1" noAdjustHandles="1" noChangeArrowheads="1" noChangeShapeType="1" noTextEdit="1"/>
              </p:cNvSpPr>
              <p:nvPr/>
            </p:nvSpPr>
            <p:spPr>
              <a:xfrm>
                <a:off x="521207" y="1419497"/>
                <a:ext cx="6287966" cy="4737463"/>
              </a:xfrm>
              <a:prstGeom prst="rect">
                <a:avLst/>
              </a:prstGeom>
              <a:blipFill>
                <a:blip r:embed="rId2"/>
                <a:stretch>
                  <a:fillRect l="-969" t="-644" r="-678"/>
                </a:stretch>
              </a:blipFill>
            </p:spPr>
            <p:txBody>
              <a:bodyPr/>
              <a:lstStyle/>
              <a:p>
                <a:r>
                  <a:rPr lang="en-US">
                    <a:noFill/>
                  </a:rPr>
                  <a:t> </a:t>
                </a:r>
              </a:p>
            </p:txBody>
          </p:sp>
        </mc:Fallback>
      </mc:AlternateContent>
      <p:pic>
        <p:nvPicPr>
          <p:cNvPr id="5" name="Picture 6">
            <a:extLst>
              <a:ext uri="{FF2B5EF4-FFF2-40B4-BE49-F238E27FC236}">
                <a16:creationId xmlns:a16="http://schemas.microsoft.com/office/drawing/2014/main" id="{0ED437AB-9094-4020-8868-A0D25E174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descr="Small circle with number 1 inside  indicating step 1">
            <a:extLst>
              <a:ext uri="{FF2B5EF4-FFF2-40B4-BE49-F238E27FC236}">
                <a16:creationId xmlns:a16="http://schemas.microsoft.com/office/drawing/2014/main" id="{BB42EE97-BC2E-477D-9295-54310E304041}"/>
              </a:ext>
            </a:extLst>
          </p:cNvPr>
          <p:cNvGrpSpPr/>
          <p:nvPr/>
        </p:nvGrpSpPr>
        <p:grpSpPr bwMode="blackWhite">
          <a:xfrm>
            <a:off x="409631" y="2265599"/>
            <a:ext cx="558179" cy="409838"/>
            <a:chOff x="6953426" y="711274"/>
            <a:chExt cx="558179" cy="409838"/>
          </a:xfrm>
        </p:grpSpPr>
        <p:sp>
          <p:nvSpPr>
            <p:cNvPr id="7" name="Oval 6" descr="Small circle">
              <a:extLst>
                <a:ext uri="{FF2B5EF4-FFF2-40B4-BE49-F238E27FC236}">
                  <a16:creationId xmlns:a16="http://schemas.microsoft.com/office/drawing/2014/main" id="{700DA985-9E95-4463-A6A2-7AB6A24A806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Number 1">
              <a:extLst>
                <a:ext uri="{FF2B5EF4-FFF2-40B4-BE49-F238E27FC236}">
                  <a16:creationId xmlns:a16="http://schemas.microsoft.com/office/drawing/2014/main" id="{2592A790-CDCF-4F30-8EA0-87695372A91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9" name="Group 8" descr="Small circle with number 2 inside  indicating step 2">
            <a:extLst>
              <a:ext uri="{FF2B5EF4-FFF2-40B4-BE49-F238E27FC236}">
                <a16:creationId xmlns:a16="http://schemas.microsoft.com/office/drawing/2014/main" id="{DE61CF32-2211-43D5-A53B-DE13B863FA7C}"/>
              </a:ext>
            </a:extLst>
          </p:cNvPr>
          <p:cNvGrpSpPr/>
          <p:nvPr/>
        </p:nvGrpSpPr>
        <p:grpSpPr bwMode="blackWhite">
          <a:xfrm>
            <a:off x="408970" y="3006798"/>
            <a:ext cx="558179" cy="409838"/>
            <a:chOff x="6953426" y="711274"/>
            <a:chExt cx="558179" cy="409838"/>
          </a:xfrm>
        </p:grpSpPr>
        <p:sp>
          <p:nvSpPr>
            <p:cNvPr id="10" name="Oval 9" descr="Small circle">
              <a:extLst>
                <a:ext uri="{FF2B5EF4-FFF2-40B4-BE49-F238E27FC236}">
                  <a16:creationId xmlns:a16="http://schemas.microsoft.com/office/drawing/2014/main" id="{522705B2-63B7-4A0E-A7AD-108B05540EA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3EA96673-B544-4DDC-91C9-2C9A05F08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2" name="Group 11" descr="Small circle with number 1 inside  indicating step 1">
            <a:extLst>
              <a:ext uri="{FF2B5EF4-FFF2-40B4-BE49-F238E27FC236}">
                <a16:creationId xmlns:a16="http://schemas.microsoft.com/office/drawing/2014/main" id="{3529DEA2-4183-42F7-8A5E-0FCD89F639E8}"/>
              </a:ext>
            </a:extLst>
          </p:cNvPr>
          <p:cNvGrpSpPr/>
          <p:nvPr/>
        </p:nvGrpSpPr>
        <p:grpSpPr bwMode="blackWhite">
          <a:xfrm>
            <a:off x="408970" y="3611545"/>
            <a:ext cx="558179" cy="409838"/>
            <a:chOff x="6953426" y="711274"/>
            <a:chExt cx="558179" cy="409838"/>
          </a:xfrm>
        </p:grpSpPr>
        <p:sp>
          <p:nvSpPr>
            <p:cNvPr id="13" name="Oval 12" descr="Small circle">
              <a:extLst>
                <a:ext uri="{FF2B5EF4-FFF2-40B4-BE49-F238E27FC236}">
                  <a16:creationId xmlns:a16="http://schemas.microsoft.com/office/drawing/2014/main" id="{3A65353C-A5B1-4F4B-8FD4-D43563D02EC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1">
              <a:extLst>
                <a:ext uri="{FF2B5EF4-FFF2-40B4-BE49-F238E27FC236}">
                  <a16:creationId xmlns:a16="http://schemas.microsoft.com/office/drawing/2014/main" id="{3A1EAED7-FB52-479B-90EF-E5ABF63F79A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Tree>
    <p:extLst>
      <p:ext uri="{BB962C8B-B14F-4D97-AF65-F5344CB8AC3E}">
        <p14:creationId xmlns:p14="http://schemas.microsoft.com/office/powerpoint/2010/main" val="399256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5422392"/>
          </a:xfrm>
        </p:spPr>
        <p:txBody>
          <a:bodyPr>
            <a:normAutofit/>
          </a:bodyPr>
          <a:lstStyle/>
          <a:p>
            <a:pPr>
              <a:spcAft>
                <a:spcPts val="2000"/>
              </a:spcAft>
            </a:pPr>
            <a:r>
              <a:rPr lang="en-US" sz="1100" dirty="0"/>
              <a:t>We are not going to focus too much on validating and analyzing machine learning models, but we should at least mention overfitting. </a:t>
            </a:r>
          </a:p>
          <a:p>
            <a:pPr>
              <a:spcAft>
                <a:spcPts val="2000"/>
              </a:spcAft>
            </a:pPr>
            <a:r>
              <a:rPr lang="en-US" sz="1100" b="1" dirty="0">
                <a:solidFill>
                  <a:srgbClr val="C00000"/>
                </a:solidFill>
              </a:rPr>
              <a:t>Overfitting</a:t>
            </a:r>
            <a:r>
              <a:rPr lang="en-US" sz="1100" dirty="0"/>
              <a:t> means that our ML model works well with the data it was trained on but fails to predict correctly with new data.</a:t>
            </a:r>
          </a:p>
          <a:p>
            <a:pPr marL="285750" indent="-285750">
              <a:spcAft>
                <a:spcPts val="2000"/>
              </a:spcAft>
              <a:buFont typeface="Arial" panose="020B0604020202020204" pitchFamily="34" charset="0"/>
              <a:buChar char="•"/>
            </a:pPr>
            <a:r>
              <a:rPr lang="en-US" sz="1100" dirty="0"/>
              <a:t>This can be due to many factors, but a common cause is the sampled data does not represent the larger population and more data is needed. </a:t>
            </a:r>
          </a:p>
          <a:p>
            <a:pPr marL="285750" indent="-285750">
              <a:spcAft>
                <a:spcPts val="2000"/>
              </a:spcAft>
              <a:buFont typeface="Arial" panose="020B0604020202020204" pitchFamily="34" charset="0"/>
              <a:buChar char="•"/>
            </a:pPr>
            <a:r>
              <a:rPr lang="en-US" sz="1100" dirty="0"/>
              <a:t>The red line has high </a:t>
            </a:r>
            <a:r>
              <a:rPr lang="en-US" sz="1100" b="1" dirty="0">
                <a:solidFill>
                  <a:srgbClr val="C00000"/>
                </a:solidFill>
              </a:rPr>
              <a:t>variance</a:t>
            </a:r>
            <a:r>
              <a:rPr lang="en-US" sz="1100" dirty="0"/>
              <a:t>, meaning its predictions are sensitive to outliers and therefore can vary greatly. </a:t>
            </a:r>
          </a:p>
          <a:p>
            <a:pPr marL="285750" indent="-285750">
              <a:spcAft>
                <a:spcPts val="2000"/>
              </a:spcAft>
              <a:buFont typeface="Arial" panose="020B0604020202020204" pitchFamily="34" charset="0"/>
              <a:buChar char="•"/>
            </a:pPr>
            <a:r>
              <a:rPr lang="en-US" sz="1100" dirty="0"/>
              <a:t>The blue line has high </a:t>
            </a:r>
            <a:r>
              <a:rPr lang="en-US" sz="1100" b="1" dirty="0">
                <a:solidFill>
                  <a:srgbClr val="C00000"/>
                </a:solidFill>
              </a:rPr>
              <a:t>bias</a:t>
            </a:r>
            <a:r>
              <a:rPr lang="en-US" sz="1100" dirty="0"/>
              <a:t>, meaning the model is less sensitive to outliers because it prioritizes a method (maintaining a straight line) rather than bend and respond to variance.</a:t>
            </a:r>
          </a:p>
          <a:p>
            <a:pPr>
              <a:spcAft>
                <a:spcPts val="2000"/>
              </a:spcAft>
            </a:pPr>
            <a:r>
              <a:rPr lang="en-US" sz="1100" dirty="0"/>
              <a:t>The red line to the right is likely overfitted (high variance, low bias), but the blue linear regression line (low variance, high bias) is less likely to be overfit.</a:t>
            </a:r>
          </a:p>
        </p:txBody>
      </p:sp>
      <p:pic>
        <p:nvPicPr>
          <p:cNvPr id="3074" name="Picture 2" descr="Graph Preview">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4095480" cy="523220"/>
          </a:xfrm>
          <a:prstGeom prst="rect">
            <a:avLst/>
          </a:prstGeom>
        </p:spPr>
        <p:txBody>
          <a:bodyPr wrap="none">
            <a:spAutoFit/>
          </a:bodyPr>
          <a:lstStyle/>
          <a:p>
            <a:r>
              <a:rPr lang="en-US" sz="1400" dirty="0">
                <a:hlinkClick r:id="rId3"/>
              </a:rPr>
              <a:t>https://www.desmos.com/calculator/wmwfolbvdk</a:t>
            </a:r>
            <a:endParaRPr lang="en-US" sz="1400" dirty="0"/>
          </a:p>
          <a:p>
            <a:endParaRPr lang="en-US" sz="1400" dirty="0"/>
          </a:p>
        </p:txBody>
      </p:sp>
    </p:spTree>
    <p:extLst>
      <p:ext uri="{BB962C8B-B14F-4D97-AF65-F5344CB8AC3E}">
        <p14:creationId xmlns:p14="http://schemas.microsoft.com/office/powerpoint/2010/main" val="83389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600" dirty="0">
                <a:latin typeface="Segoe UI" panose="020B0502040204020203" pitchFamily="34" charset="0"/>
                <a:cs typeface="Segoe UI" panose="020B0502040204020203" pitchFamily="34" charset="0"/>
              </a:rPr>
              <a:t>Here is what we will do for the next 3 hours: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srgbClr val="D24726"/>
                </a:solidFill>
                <a:latin typeface="Segoe UI Semibold" panose="020B0702040204020203" pitchFamily="34" charset="0"/>
                <a:cs typeface="Segoe UI Semibold" panose="020B0702040204020203" pitchFamily="34" charset="0"/>
              </a:rPr>
              <a:t>Introduction</a:t>
            </a:r>
            <a:r>
              <a:rPr lang="en-US" sz="1600" dirty="0">
                <a:solidFill>
                  <a:prstClr val="black">
                    <a:lumMod val="75000"/>
                    <a:lumOff val="25000"/>
                  </a:prstClr>
                </a:solidFill>
                <a:latin typeface="Segoe UI" panose="020B0502040204020203" pitchFamily="34" charset="0"/>
                <a:cs typeface="Segoe UI" panose="020B0502040204020203" pitchFamily="34" charset="0"/>
              </a:rPr>
              <a:t> and what to expect</a:t>
            </a:r>
          </a:p>
        </p:txBody>
      </p:sp>
      <p:grpSp>
        <p:nvGrpSpPr>
          <p:cNvPr id="33" name="Group 32" descr="Small circle with number 2 inside  indicating step 2"/>
          <p:cNvGrpSpPr/>
          <p:nvPr/>
        </p:nvGrpSpPr>
        <p:grpSpPr bwMode="blackWhite">
          <a:xfrm>
            <a:off x="530352" y="2558504"/>
            <a:ext cx="558179" cy="409838"/>
            <a:chOff x="6963311"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descr="Number 2"/>
            <p:cNvSpPr txBox="1">
              <a:spLocks noChangeAspect="1"/>
            </p:cNvSpPr>
            <p:nvPr/>
          </p:nvSpPr>
          <p:spPr bwMode="blackWhite">
            <a:xfrm>
              <a:off x="6963311" y="73690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93513" y="2598112"/>
            <a:ext cx="4504252" cy="34542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Linear Regression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K-Means Clustering</a:t>
            </a:r>
          </a:p>
        </p:txBody>
      </p:sp>
      <p:grpSp>
        <p:nvGrpSpPr>
          <p:cNvPr id="22" name="Group 21" descr="Small circle with number 3 inside  indicating step 3"/>
          <p:cNvGrpSpPr/>
          <p:nvPr/>
        </p:nvGrpSpPr>
        <p:grpSpPr bwMode="blackWhite">
          <a:xfrm>
            <a:off x="530352" y="3212490"/>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67834" y="3222279"/>
            <a:ext cx="4504252" cy="3765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Text classification with </a:t>
            </a:r>
            <a:r>
              <a:rPr lang="en-US" sz="1600" dirty="0">
                <a:solidFill>
                  <a:srgbClr val="D24726"/>
                </a:solidFill>
                <a:latin typeface="Segoe UI Semibold" panose="020B0702040204020203" pitchFamily="34" charset="0"/>
                <a:cs typeface="Segoe UI Semibold" panose="020B0702040204020203" pitchFamily="34" charset="0"/>
              </a:rPr>
              <a:t>Naive Bayes</a:t>
            </a:r>
          </a:p>
        </p:txBody>
      </p:sp>
      <p:grpSp>
        <p:nvGrpSpPr>
          <p:cNvPr id="37" name="Group 36" descr="Small circle with number 4 inside  indicating step 4"/>
          <p:cNvGrpSpPr/>
          <p:nvPr/>
        </p:nvGrpSpPr>
        <p:grpSpPr bwMode="blackWhite">
          <a:xfrm>
            <a:off x="530352" y="4472973"/>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40" name="Content Placeholder 17"/>
          <p:cNvSpPr txBox="1">
            <a:spLocks/>
          </p:cNvSpPr>
          <p:nvPr/>
        </p:nvSpPr>
        <p:spPr>
          <a:xfrm>
            <a:off x="1126731" y="4513166"/>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srgbClr val="D24726"/>
                </a:solidFill>
                <a:latin typeface="Segoe UI Semibold" panose="020B0702040204020203" pitchFamily="34" charset="0"/>
                <a:cs typeface="Segoe UI Semibold" panose="020B0702040204020203" pitchFamily="34" charset="0"/>
              </a:rPr>
              <a:t>Decision trees </a:t>
            </a:r>
            <a:r>
              <a:rPr lang="en-US" sz="1600" dirty="0">
                <a:solidFill>
                  <a:prstClr val="black">
                    <a:lumMod val="75000"/>
                    <a:lumOff val="25000"/>
                  </a:prstClr>
                </a:solidFill>
                <a:latin typeface="Segoe UI" panose="020B0502040204020203" pitchFamily="34" charset="0"/>
                <a:cs typeface="Segoe UI" panose="020B0502040204020203" pitchFamily="34" charset="0"/>
              </a:rPr>
              <a:t>and </a:t>
            </a:r>
            <a:r>
              <a:rPr lang="en-US" sz="1600" dirty="0">
                <a:solidFill>
                  <a:srgbClr val="D24726"/>
                </a:solidFill>
                <a:latin typeface="Segoe UI Semibold" panose="020B0702040204020203" pitchFamily="34" charset="0"/>
                <a:cs typeface="Segoe UI Semibold" panose="020B0702040204020203" pitchFamily="34" charset="0"/>
              </a:rPr>
              <a:t>Random Forests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4 inside  indicating step 4">
            <a:extLst>
              <a:ext uri="{FF2B5EF4-FFF2-40B4-BE49-F238E27FC236}">
                <a16:creationId xmlns:a16="http://schemas.microsoft.com/office/drawing/2014/main" id="{3FB539B5-865E-4C6C-902B-5B0F2E704318}"/>
              </a:ext>
            </a:extLst>
          </p:cNvPr>
          <p:cNvGrpSpPr/>
          <p:nvPr/>
        </p:nvGrpSpPr>
        <p:grpSpPr bwMode="blackWhite">
          <a:xfrm>
            <a:off x="530352" y="5129081"/>
            <a:ext cx="558179" cy="409838"/>
            <a:chOff x="6953426" y="711274"/>
            <a:chExt cx="558179" cy="409838"/>
          </a:xfrm>
        </p:grpSpPr>
        <p:sp>
          <p:nvSpPr>
            <p:cNvPr id="27" name="Oval 26" descr="Small circle">
              <a:extLst>
                <a:ext uri="{FF2B5EF4-FFF2-40B4-BE49-F238E27FC236}">
                  <a16:creationId xmlns:a16="http://schemas.microsoft.com/office/drawing/2014/main" id="{BC64A4B8-190C-42FA-AD07-495A3470944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descr="Number 4">
              <a:extLst>
                <a:ext uri="{FF2B5EF4-FFF2-40B4-BE49-F238E27FC236}">
                  <a16:creationId xmlns:a16="http://schemas.microsoft.com/office/drawing/2014/main" id="{88FA48C9-DC29-45DE-A579-9127E46C80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31" name="Content Placeholder 17">
            <a:extLst>
              <a:ext uri="{FF2B5EF4-FFF2-40B4-BE49-F238E27FC236}">
                <a16:creationId xmlns:a16="http://schemas.microsoft.com/office/drawing/2014/main" id="{03B4C581-5D74-4646-9666-11CFE5E4507D}"/>
              </a:ext>
            </a:extLst>
          </p:cNvPr>
          <p:cNvSpPr txBox="1">
            <a:spLocks/>
          </p:cNvSpPr>
          <p:nvPr/>
        </p:nvSpPr>
        <p:spPr>
          <a:xfrm>
            <a:off x="1126731" y="5139110"/>
            <a:ext cx="4504252" cy="3454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Classification with </a:t>
            </a:r>
            <a:r>
              <a:rPr lang="en-US" sz="1600" dirty="0">
                <a:solidFill>
                  <a:srgbClr val="D24726"/>
                </a:solidFill>
                <a:latin typeface="Segoe UI Semibold" panose="020B0702040204020203" pitchFamily="34" charset="0"/>
                <a:cs typeface="Segoe UI Semibold" panose="020B0702040204020203" pitchFamily="34" charset="0"/>
              </a:rPr>
              <a:t>Neural Networks</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9" name="Group 28" descr="Small circle with number 3 inside  indicating step 3">
            <a:extLst>
              <a:ext uri="{FF2B5EF4-FFF2-40B4-BE49-F238E27FC236}">
                <a16:creationId xmlns:a16="http://schemas.microsoft.com/office/drawing/2014/main" id="{7AC03584-FFBC-452F-BF3A-C82FE1509797}"/>
              </a:ext>
            </a:extLst>
          </p:cNvPr>
          <p:cNvGrpSpPr/>
          <p:nvPr/>
        </p:nvGrpSpPr>
        <p:grpSpPr bwMode="blackWhite">
          <a:xfrm>
            <a:off x="530352" y="3823126"/>
            <a:ext cx="558179" cy="409838"/>
            <a:chOff x="6953426" y="711274"/>
            <a:chExt cx="558179" cy="409838"/>
          </a:xfrm>
        </p:grpSpPr>
        <p:sp>
          <p:nvSpPr>
            <p:cNvPr id="41" name="Oval 40" descr="Small circle">
              <a:extLst>
                <a:ext uri="{FF2B5EF4-FFF2-40B4-BE49-F238E27FC236}">
                  <a16:creationId xmlns:a16="http://schemas.microsoft.com/office/drawing/2014/main" id="{EDE1BB69-771E-4F03-AC10-228B36241B8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descr="Number 3">
              <a:extLst>
                <a:ext uri="{FF2B5EF4-FFF2-40B4-BE49-F238E27FC236}">
                  <a16:creationId xmlns:a16="http://schemas.microsoft.com/office/drawing/2014/main" id="{2BE49992-DD18-4B45-8881-8A674979CAF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3" name="Content Placeholder 17">
            <a:extLst>
              <a:ext uri="{FF2B5EF4-FFF2-40B4-BE49-F238E27FC236}">
                <a16:creationId xmlns:a16="http://schemas.microsoft.com/office/drawing/2014/main" id="{CA847B39-66A7-482F-A7D1-5A001E98C305}"/>
              </a:ext>
            </a:extLst>
          </p:cNvPr>
          <p:cNvSpPr txBox="1">
            <a:spLocks/>
          </p:cNvSpPr>
          <p:nvPr/>
        </p:nvSpPr>
        <p:spPr>
          <a:xfrm>
            <a:off x="1084676" y="3852411"/>
            <a:ext cx="4504252" cy="38874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Binary classification with </a:t>
            </a:r>
            <a:r>
              <a:rPr lang="en-US" sz="1600" dirty="0">
                <a:solidFill>
                  <a:srgbClr val="D24726"/>
                </a:solidFill>
                <a:latin typeface="Segoe UI Semibold" panose="020B0702040204020203" pitchFamily="34" charset="0"/>
                <a:cs typeface="Segoe UI Semibold" panose="020B0702040204020203" pitchFamily="34" charset="0"/>
              </a:rPr>
              <a:t>Logistic Regression</a:t>
            </a:r>
          </a:p>
        </p:txBody>
      </p:sp>
      <p:pic>
        <p:nvPicPr>
          <p:cNvPr id="1030" name="Picture 6" descr="Graph Preview">
            <a:extLst>
              <a:ext uri="{FF2B5EF4-FFF2-40B4-BE49-F238E27FC236}">
                <a16:creationId xmlns:a16="http://schemas.microsoft.com/office/drawing/2014/main" id="{F975DE66-8E0C-4EA0-BC72-FEB7A6D51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95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62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A Note About Overfitting</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995512" cy="4974336"/>
          </a:xfrm>
        </p:spPr>
        <p:txBody>
          <a:bodyPr>
            <a:normAutofit fontScale="85000" lnSpcReduction="10000"/>
          </a:bodyPr>
          <a:lstStyle/>
          <a:p>
            <a:pPr>
              <a:spcAft>
                <a:spcPts val="2000"/>
              </a:spcAft>
            </a:pPr>
            <a:r>
              <a:rPr lang="en-US" dirty="0"/>
              <a:t>Linear regression is a highly biased method and is resilient to overfitting. </a:t>
            </a:r>
          </a:p>
          <a:p>
            <a:pPr>
              <a:spcAft>
                <a:spcPts val="2000"/>
              </a:spcAft>
            </a:pPr>
            <a:r>
              <a:rPr lang="en-US" dirty="0"/>
              <a:t>There are other remedies to mitigate overfitting, the most basic being separating </a:t>
            </a:r>
            <a:r>
              <a:rPr lang="en-US" b="1" dirty="0">
                <a:solidFill>
                  <a:srgbClr val="C00000"/>
                </a:solidFill>
              </a:rPr>
              <a:t>training data </a:t>
            </a:r>
            <a:r>
              <a:rPr lang="en-US" dirty="0"/>
              <a:t>and </a:t>
            </a:r>
            <a:r>
              <a:rPr lang="en-US" b="1" dirty="0">
                <a:solidFill>
                  <a:srgbClr val="C00000"/>
                </a:solidFill>
              </a:rPr>
              <a:t>test data</a:t>
            </a:r>
            <a:r>
              <a:rPr lang="en-US" dirty="0"/>
              <a:t>. </a:t>
            </a:r>
          </a:p>
          <a:p>
            <a:pPr marL="285750" indent="-285750">
              <a:spcAft>
                <a:spcPts val="2000"/>
              </a:spcAft>
              <a:buFont typeface="Arial" panose="020B0604020202020204" pitchFamily="34" charset="0"/>
              <a:buChar char="•"/>
            </a:pPr>
            <a:r>
              <a:rPr lang="en-US" dirty="0"/>
              <a:t>The model is fit to the training data, and then is tested with the test data. </a:t>
            </a:r>
          </a:p>
          <a:p>
            <a:pPr marL="285750" indent="-285750">
              <a:spcAft>
                <a:spcPts val="2000"/>
              </a:spcAft>
              <a:buFont typeface="Arial" panose="020B0604020202020204" pitchFamily="34" charset="0"/>
              <a:buChar char="•"/>
            </a:pPr>
            <a:r>
              <a:rPr lang="en-US" dirty="0"/>
              <a:t>If the test data performs poorly compared to the training data, there is a possibility of overfit (or just no correlation altogether).</a:t>
            </a:r>
          </a:p>
          <a:p>
            <a:pPr>
              <a:spcAft>
                <a:spcPts val="2000"/>
              </a:spcAft>
            </a:pPr>
            <a:r>
              <a:rPr lang="en-US" dirty="0"/>
              <a:t>You can also try to train with more data as well as utilize cross-validation, regularization, bagging, boosting, and other techniques. </a:t>
            </a:r>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A4D8FE29-A2AA-46FE-96BC-83024381BCE6}"/>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37065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a:t>
                </a:r>
                <a:r>
                  <a:rPr lang="en-US" dirty="0"/>
                  <a:t>(7,5). </a:t>
                </a:r>
                <a:r>
                  <a:rPr lang="en-US" dirty="0"/>
                  <a:t>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05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DB72-97B5-4297-95DD-402D25388274}"/>
              </a:ext>
            </a:extLst>
          </p:cNvPr>
          <p:cNvSpPr>
            <a:spLocks noGrp="1"/>
          </p:cNvSpPr>
          <p:nvPr>
            <p:ph type="title"/>
          </p:nvPr>
        </p:nvSpPr>
        <p:spPr/>
        <p:txBody>
          <a:bodyPr/>
          <a:lstStyle/>
          <a:p>
            <a:r>
              <a:rPr lang="en-US" dirty="0"/>
              <a:t>Quiz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63591B-2D34-4B04-9F9B-783567674457}"/>
                  </a:ext>
                </a:extLst>
              </p:cNvPr>
              <p:cNvSpPr>
                <a:spLocks noGrp="1"/>
              </p:cNvSpPr>
              <p:nvPr>
                <p:ph sz="quarter" idx="10"/>
              </p:nvPr>
            </p:nvSpPr>
            <p:spPr>
              <a:xfrm>
                <a:off x="539495" y="1435608"/>
                <a:ext cx="5776525" cy="3977640"/>
              </a:xfrm>
            </p:spPr>
            <p:txBody>
              <a:bodyPr>
                <a:normAutofit fontScale="92500" lnSpcReduction="10000"/>
              </a:bodyPr>
              <a:lstStyle/>
              <a:p>
                <a:r>
                  <a:rPr lang="en-US" dirty="0"/>
                  <a:t>You have three points (1,1), (2,3), and (7,5). You are testing a fit for a line</a:t>
                </a:r>
                <a14:m>
                  <m:oMath xmlns:m="http://schemas.openxmlformats.org/officeDocument/2006/math">
                    <m:r>
                      <a:rPr lang="en-US" b="0" i="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 =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1</m:t>
                    </m:r>
                  </m:oMath>
                </a14:m>
                <a:r>
                  <a:rPr lang="en-US" dirty="0"/>
                  <a:t>. What is the loss calculated by sum of squares? </a:t>
                </a:r>
              </a:p>
              <a:p>
                <a:pPr marL="342900" indent="-342900">
                  <a:buAutoNum type="alphaUcParenR"/>
                </a:pPr>
                <a:r>
                  <a:rPr lang="en-US" dirty="0"/>
                  <a:t>1.5</a:t>
                </a:r>
              </a:p>
              <a:p>
                <a:pPr marL="342900" indent="-342900">
                  <a:buAutoNum type="alphaUcParenR"/>
                </a:pPr>
                <a:r>
                  <a:rPr lang="en-US" dirty="0"/>
                  <a:t>1.75</a:t>
                </a:r>
              </a:p>
              <a:p>
                <a:pPr marL="342900" indent="-342900">
                  <a:buAutoNum type="alphaUcParenR"/>
                </a:pPr>
                <a:r>
                  <a:rPr lang="en-US" dirty="0"/>
                  <a:t>1.0</a:t>
                </a:r>
              </a:p>
              <a:p>
                <a:pPr marL="342900" indent="-342900">
                  <a:buAutoNum type="alphaUcParenR"/>
                </a:pPr>
                <a:r>
                  <a:rPr lang="en-US" dirty="0"/>
                  <a:t>-1.5</a:t>
                </a:r>
              </a:p>
            </p:txBody>
          </p:sp>
        </mc:Choice>
        <mc:Fallback xmlns="">
          <p:sp>
            <p:nvSpPr>
              <p:cNvPr id="3" name="Content Placeholder 2">
                <a:extLst>
                  <a:ext uri="{FF2B5EF4-FFF2-40B4-BE49-F238E27FC236}">
                    <a16:creationId xmlns:a16="http://schemas.microsoft.com/office/drawing/2014/main" id="{3E63591B-2D34-4B04-9F9B-783567674457}"/>
                  </a:ext>
                </a:extLst>
              </p:cNvPr>
              <p:cNvSpPr>
                <a:spLocks noGrp="1" noRot="1" noChangeAspect="1" noMove="1" noResize="1" noEditPoints="1" noAdjustHandles="1" noChangeArrowheads="1" noChangeShapeType="1" noTextEdit="1"/>
              </p:cNvSpPr>
              <p:nvPr>
                <p:ph sz="quarter" idx="10"/>
              </p:nvPr>
            </p:nvSpPr>
            <p:spPr>
              <a:xfrm>
                <a:off x="539495" y="1435608"/>
                <a:ext cx="5776525" cy="3977640"/>
              </a:xfrm>
              <a:blipFill>
                <a:blip r:embed="rId2"/>
                <a:stretch>
                  <a:fillRect l="-844"/>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F2332D38-6F5B-4BEA-BB64-6DADD5165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303594"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4D190FD1-BBF9-4080-AA42-045840141A2E}"/>
              </a:ext>
            </a:extLst>
          </p:cNvPr>
          <p:cNvSpPr/>
          <p:nvPr/>
        </p:nvSpPr>
        <p:spPr>
          <a:xfrm>
            <a:off x="348702" y="2935224"/>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1D214EE-B130-4FA7-A905-9ED28170D2A9}"/>
                  </a:ext>
                </a:extLst>
              </p:cNvPr>
              <p:cNvSpPr txBox="1"/>
              <p:nvPr/>
            </p:nvSpPr>
            <p:spPr>
              <a:xfrm>
                <a:off x="1698644" y="2974827"/>
                <a:ext cx="5474753" cy="908345"/>
              </a:xfrm>
              <a:prstGeom prst="rect">
                <a:avLst/>
              </a:prstGeom>
            </p:spPr>
            <p:txBody>
              <a:bodyPr vert="horz" wrap="none" lIns="91440" tIns="45720" rIns="91440" bIns="45720" rtlCol="0">
                <a:normAutofit/>
              </a:bodyPr>
              <a:lstStyle/>
              <a:p>
                <a:pPr>
                  <a:spcAft>
                    <a:spcPts val="2000"/>
                  </a:spcAft>
                </a:pPr>
                <a14:m>
                  <m:oMath xmlns:m="http://schemas.openxmlformats.org/officeDocument/2006/math">
                    <m:sSup>
                      <m:sSupPr>
                        <m:ctrlPr>
                          <a:rPr lang="en-US" sz="1600" i="1" smtClean="0">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 </m:t>
                        </m:r>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1</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1</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i="1">
                            <a:solidFill>
                              <a:srgbClr val="FF0000"/>
                            </a:solidFill>
                            <a:latin typeface="Cambria Math" panose="02040503050406030204" pitchFamily="18" charset="0"/>
                            <a:cs typeface="Segoe UI" panose="020B0502040204020203" pitchFamily="34" charset="0"/>
                          </a:rPr>
                          <m:t>(</m:t>
                        </m:r>
                        <m:r>
                          <a:rPr lang="en-US" sz="1600" i="1">
                            <a:solidFill>
                              <a:srgbClr val="FF0000"/>
                            </a:solidFill>
                            <a:latin typeface="Cambria Math" panose="02040503050406030204" pitchFamily="18" charset="0"/>
                            <a:cs typeface="Segoe UI" panose="020B0502040204020203" pitchFamily="34" charset="0"/>
                          </a:rPr>
                          <m:t>3</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i="1" dirty="0">
                            <a:solidFill>
                              <a:srgbClr val="FF0000"/>
                            </a:solidFill>
                            <a:latin typeface="Cambria Math" panose="02040503050406030204" pitchFamily="18" charset="0"/>
                          </a:rPr>
                          <m:t>2</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r>
                  <a:rPr lang="en-US" sz="1600" dirty="0">
                    <a:solidFill>
                      <a:srgbClr val="FF0000"/>
                    </a:solidFill>
                    <a:latin typeface="Segoe UI" panose="020B0502040204020203" pitchFamily="34" charset="0"/>
                    <a:cs typeface="Segoe UI" panose="020B0502040204020203" pitchFamily="34" charset="0"/>
                  </a:rPr>
                  <a:t> + </a:t>
                </a:r>
                <a14:m>
                  <m:oMath xmlns:m="http://schemas.openxmlformats.org/officeDocument/2006/math">
                    <m:sSup>
                      <m:sSupPr>
                        <m:ctrlPr>
                          <a:rPr lang="en-US" sz="1600" i="1">
                            <a:solidFill>
                              <a:srgbClr val="FF0000"/>
                            </a:solidFill>
                            <a:latin typeface="Cambria Math" panose="02040503050406030204" pitchFamily="18" charset="0"/>
                            <a:cs typeface="Segoe UI" panose="020B0502040204020203" pitchFamily="34" charset="0"/>
                          </a:rPr>
                        </m:ctrlPr>
                      </m:sSupPr>
                      <m:e>
                        <m:r>
                          <a:rPr lang="en-US" sz="1600" b="0" i="1" smtClean="0">
                            <a:solidFill>
                              <a:srgbClr val="FF0000"/>
                            </a:solidFill>
                            <a:latin typeface="Cambria Math" panose="02040503050406030204" pitchFamily="18" charset="0"/>
                            <a:cs typeface="Segoe UI" panose="020B0502040204020203" pitchFamily="34" charset="0"/>
                          </a:rPr>
                          <m:t>(</m:t>
                        </m:r>
                        <m:r>
                          <a:rPr lang="en-US" sz="1600" b="0" i="1" smtClean="0">
                            <a:solidFill>
                              <a:srgbClr val="FF0000"/>
                            </a:solidFill>
                            <a:latin typeface="Cambria Math" panose="02040503050406030204" pitchFamily="18" charset="0"/>
                            <a:cs typeface="Segoe UI" panose="020B0502040204020203" pitchFamily="34" charset="0"/>
                          </a:rPr>
                          <m:t>5</m:t>
                        </m:r>
                        <m:r>
                          <a:rPr lang="en-US" sz="1600" i="1">
                            <a:solidFill>
                              <a:srgbClr val="FF0000"/>
                            </a:solidFill>
                            <a:latin typeface="Cambria Math" panose="02040503050406030204" pitchFamily="18" charset="0"/>
                            <a:cs typeface="Segoe UI" panose="020B0502040204020203" pitchFamily="34" charset="0"/>
                          </a:rPr>
                          <m:t>−(</m:t>
                        </m:r>
                        <m:f>
                          <m:fPr>
                            <m:ctrlPr>
                              <a:rPr lang="en-US" sz="1600" i="1" dirty="0">
                                <a:solidFill>
                                  <a:srgbClr val="FF0000"/>
                                </a:solidFill>
                                <a:latin typeface="Cambria Math" panose="02040503050406030204" pitchFamily="18" charset="0"/>
                              </a:rPr>
                            </m:ctrlPr>
                          </m:fPr>
                          <m:num>
                            <m:r>
                              <a:rPr lang="en-US" sz="1600" i="1" dirty="0">
                                <a:solidFill>
                                  <a:srgbClr val="FF0000"/>
                                </a:solidFill>
                                <a:latin typeface="Cambria Math" panose="02040503050406030204" pitchFamily="18" charset="0"/>
                              </a:rPr>
                              <m:t>1</m:t>
                            </m:r>
                          </m:num>
                          <m:den>
                            <m:r>
                              <a:rPr lang="en-US" sz="1600" i="1" dirty="0">
                                <a:solidFill>
                                  <a:srgbClr val="FF0000"/>
                                </a:solidFill>
                                <a:latin typeface="Cambria Math" panose="02040503050406030204" pitchFamily="18" charset="0"/>
                              </a:rPr>
                              <m:t>2</m:t>
                            </m:r>
                          </m:den>
                        </m:f>
                        <m:r>
                          <a:rPr lang="en-US" sz="1600" b="0" i="1" dirty="0" smtClean="0">
                            <a:solidFill>
                              <a:srgbClr val="FF0000"/>
                            </a:solidFill>
                            <a:latin typeface="Cambria Math" panose="02040503050406030204" pitchFamily="18" charset="0"/>
                          </a:rPr>
                          <m:t>7</m:t>
                        </m:r>
                        <m:r>
                          <a:rPr lang="en-US" sz="1600" i="1" dirty="0">
                            <a:solidFill>
                              <a:srgbClr val="FF0000"/>
                            </a:solidFill>
                            <a:latin typeface="Cambria Math" panose="02040503050406030204" pitchFamily="18" charset="0"/>
                          </a:rPr>
                          <m:t> + </m:t>
                        </m:r>
                        <m:r>
                          <a:rPr lang="en-US" sz="1600" i="1" dirty="0">
                            <a:solidFill>
                              <a:srgbClr val="FF0000"/>
                            </a:solidFill>
                            <a:latin typeface="Cambria Math" panose="02040503050406030204" pitchFamily="18" charset="0"/>
                          </a:rPr>
                          <m:t>1</m:t>
                        </m:r>
                        <m:r>
                          <m:rPr>
                            <m:nor/>
                          </m:rPr>
                          <a:rPr lang="en-US" sz="1600" dirty="0">
                            <a:solidFill>
                              <a:srgbClr val="FF0000"/>
                            </a:solidFill>
                            <a:latin typeface="Segoe UI" panose="020B0502040204020203" pitchFamily="34" charset="0"/>
                            <a:cs typeface="Segoe UI" panose="020B0502040204020203" pitchFamily="34" charset="0"/>
                          </a:rPr>
                          <m:t>)) </m:t>
                        </m:r>
                      </m:e>
                      <m:sup>
                        <m:r>
                          <a:rPr lang="en-US" sz="1600" i="1">
                            <a:solidFill>
                              <a:srgbClr val="FF0000"/>
                            </a:solidFill>
                            <a:latin typeface="Cambria Math" panose="02040503050406030204" pitchFamily="18" charset="0"/>
                            <a:cs typeface="Segoe UI" panose="020B0502040204020203" pitchFamily="34" charset="0"/>
                          </a:rPr>
                          <m:t>2</m:t>
                        </m:r>
                      </m:sup>
                    </m:sSup>
                  </m:oMath>
                </a14:m>
                <a:endParaRPr lang="en-US" sz="1600" dirty="0">
                  <a:solidFill>
                    <a:srgbClr val="FF0000"/>
                  </a:solidFill>
                  <a:latin typeface="Segoe UI" panose="020B0502040204020203" pitchFamily="34" charset="0"/>
                  <a:cs typeface="Segoe UI" panose="020B0502040204020203" pitchFamily="34" charset="0"/>
                </a:endParaRPr>
              </a:p>
              <a:p>
                <a:pPr>
                  <a:spcAft>
                    <a:spcPts val="2000"/>
                  </a:spcAft>
                </a:pPr>
                <a:endParaRPr lang="en-US" sz="1600" dirty="0">
                  <a:solidFill>
                    <a:srgbClr val="FF0000"/>
                  </a:solidFill>
                  <a:latin typeface="Segoe UI" panose="020B0502040204020203" pitchFamily="34" charset="0"/>
                  <a:cs typeface="Segoe UI" panose="020B0502040204020203" pitchFamily="34" charset="0"/>
                </a:endParaRPr>
              </a:p>
            </p:txBody>
          </p:sp>
        </mc:Choice>
        <mc:Fallback>
          <p:sp>
            <p:nvSpPr>
              <p:cNvPr id="5" name="TextBox 4">
                <a:extLst>
                  <a:ext uri="{FF2B5EF4-FFF2-40B4-BE49-F238E27FC236}">
                    <a16:creationId xmlns:a16="http://schemas.microsoft.com/office/drawing/2014/main" id="{B1D214EE-B130-4FA7-A905-9ED28170D2A9}"/>
                  </a:ext>
                </a:extLst>
              </p:cNvPr>
              <p:cNvSpPr txBox="1">
                <a:spLocks noRot="1" noChangeAspect="1" noMove="1" noResize="1" noEditPoints="1" noAdjustHandles="1" noChangeArrowheads="1" noChangeShapeType="1" noTextEdit="1"/>
              </p:cNvSpPr>
              <p:nvPr/>
            </p:nvSpPr>
            <p:spPr>
              <a:xfrm>
                <a:off x="1698644" y="2974827"/>
                <a:ext cx="5474753" cy="90834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243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806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1644-2334-47EB-A5EA-9A87698AF1BE}"/>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C800C945-E6DA-4099-9112-ED9262AD7CAA}"/>
              </a:ext>
            </a:extLst>
          </p:cNvPr>
          <p:cNvSpPr>
            <a:spLocks noGrp="1"/>
          </p:cNvSpPr>
          <p:nvPr>
            <p:ph sz="quarter" idx="10"/>
          </p:nvPr>
        </p:nvSpPr>
        <p:spPr>
          <a:xfrm>
            <a:off x="539496" y="1435608"/>
            <a:ext cx="6388144" cy="3977640"/>
          </a:xfrm>
        </p:spPr>
        <p:txBody>
          <a:bodyPr/>
          <a:lstStyle/>
          <a:p>
            <a:r>
              <a:rPr lang="en-US" dirty="0"/>
              <a:t>It is good to fit a regression as close to the points as possible, even if you just connect the points as shown to the right. </a:t>
            </a:r>
          </a:p>
          <a:p>
            <a:pPr marL="342900" indent="-342900">
              <a:buAutoNum type="alphaUcParenR"/>
            </a:pPr>
            <a:r>
              <a:rPr lang="en-US" dirty="0"/>
              <a:t>True</a:t>
            </a:r>
          </a:p>
          <a:p>
            <a:pPr marL="342900" indent="-342900">
              <a:buAutoNum type="alphaUcParenR"/>
            </a:pPr>
            <a:r>
              <a:rPr lang="en-US" dirty="0"/>
              <a:t>False</a:t>
            </a:r>
          </a:p>
          <a:p>
            <a:r>
              <a:rPr lang="en-US" dirty="0"/>
              <a:t> </a:t>
            </a:r>
          </a:p>
        </p:txBody>
      </p:sp>
      <p:pic>
        <p:nvPicPr>
          <p:cNvPr id="4" name="Picture 2">
            <a:extLst>
              <a:ext uri="{FF2B5EF4-FFF2-40B4-BE49-F238E27FC236}">
                <a16:creationId xmlns:a16="http://schemas.microsoft.com/office/drawing/2014/main" id="{581EFD18-9406-4CC4-939F-1716F169F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7164DA7-3400-4611-9F93-FB51525231B0}"/>
              </a:ext>
            </a:extLst>
          </p:cNvPr>
          <p:cNvSpPr/>
          <p:nvPr/>
        </p:nvSpPr>
        <p:spPr>
          <a:xfrm>
            <a:off x="439537" y="3261360"/>
            <a:ext cx="1159149" cy="4937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58E6D2-B2F9-463F-B3AD-C72C2DC3C861}"/>
              </a:ext>
            </a:extLst>
          </p:cNvPr>
          <p:cNvSpPr txBox="1"/>
          <p:nvPr/>
        </p:nvSpPr>
        <p:spPr>
          <a:xfrm>
            <a:off x="1698644" y="2974827"/>
            <a:ext cx="5474753" cy="2785893"/>
          </a:xfrm>
          <a:prstGeom prst="rect">
            <a:avLst/>
          </a:prstGeom>
        </p:spPr>
        <p:txBody>
          <a:bodyPr vert="horz" wrap="square" lIns="91440" tIns="45720" rIns="91440" bIns="45720" rtlCol="0">
            <a:normAutofit/>
          </a:bodyPr>
          <a:lstStyle/>
          <a:p>
            <a:pPr>
              <a:spcAft>
                <a:spcPts val="2000"/>
              </a:spcAft>
            </a:pPr>
            <a:r>
              <a:rPr lang="en-US" sz="1600" dirty="0">
                <a:solidFill>
                  <a:srgbClr val="FF0000"/>
                </a:solidFill>
                <a:latin typeface="Segoe UI" panose="020B0502040204020203" pitchFamily="34" charset="0"/>
                <a:cs typeface="Segoe UI" panose="020B0502040204020203" pitchFamily="34" charset="0"/>
              </a:rPr>
              <a:t>Doing a regression is a balancing act between fitting exactly to your data (variance) versus leaving some wiggle room (bias) to predict new data that will be different. Otherwise you will risk overfitting even if you have zero loss. </a:t>
            </a:r>
          </a:p>
          <a:p>
            <a:pPr>
              <a:spcAft>
                <a:spcPts val="2000"/>
              </a:spcAft>
            </a:pPr>
            <a:r>
              <a:rPr lang="en-US" sz="1600" dirty="0">
                <a:solidFill>
                  <a:srgbClr val="FF0000"/>
                </a:solidFill>
                <a:latin typeface="Segoe UI" panose="020B0502040204020203" pitchFamily="34" charset="0"/>
                <a:cs typeface="Segoe UI" panose="020B0502040204020203" pitchFamily="34" charset="0"/>
              </a:rPr>
              <a:t>You might be better doing a linear regression (blue line) as shown to the right, which has a loss but is more likely to predict new data accurately.</a:t>
            </a:r>
          </a:p>
        </p:txBody>
      </p:sp>
    </p:spTree>
    <p:extLst>
      <p:ext uri="{BB962C8B-B14F-4D97-AF65-F5344CB8AC3E}">
        <p14:creationId xmlns:p14="http://schemas.microsoft.com/office/powerpoint/2010/main" val="86179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III</a:t>
            </a:r>
            <a:br>
              <a:rPr lang="en-US" sz="4400" dirty="0">
                <a:solidFill>
                  <a:schemeClr val="bg1"/>
                </a:solidFill>
              </a:rPr>
            </a:br>
            <a:r>
              <a:rPr lang="en-US" sz="4400" dirty="0">
                <a:solidFill>
                  <a:schemeClr val="bg1"/>
                </a:solidFill>
              </a:rPr>
              <a:t>Logistic Regression</a:t>
            </a:r>
          </a:p>
        </p:txBody>
      </p:sp>
    </p:spTree>
    <p:extLst>
      <p:ext uri="{BB962C8B-B14F-4D97-AF65-F5344CB8AC3E}">
        <p14:creationId xmlns:p14="http://schemas.microsoft.com/office/powerpoint/2010/main" val="1556640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lnSpcReduction="10000"/>
          </a:bodyPr>
          <a:lstStyle/>
          <a:p>
            <a:pPr>
              <a:spcAft>
                <a:spcPts val="2000"/>
              </a:spcAft>
            </a:pPr>
            <a:r>
              <a:rPr lang="en-US" b="1" dirty="0"/>
              <a:t>So far we just did regressions via linear regression. </a:t>
            </a:r>
          </a:p>
          <a:p>
            <a:pPr>
              <a:spcAft>
                <a:spcPts val="2000"/>
              </a:spcAft>
            </a:pPr>
            <a:r>
              <a:rPr lang="en-US" b="1" dirty="0"/>
              <a:t>However, linear regressions are awkward to use for classification. </a:t>
            </a:r>
          </a:p>
          <a:p>
            <a:pPr marL="285750" indent="-285750">
              <a:spcAft>
                <a:spcPts val="2000"/>
              </a:spcAft>
              <a:buFont typeface="Arial" panose="020B0604020202020204" pitchFamily="34" charset="0"/>
              <a:buChar char="•"/>
            </a:pPr>
            <a:r>
              <a:rPr lang="en-US" dirty="0"/>
              <a:t>Lines extend in a straight direction for positive infinity and negative infinity, well outside a range of acceptable values. </a:t>
            </a:r>
          </a:p>
          <a:p>
            <a:pPr marL="285750" indent="-285750">
              <a:spcAft>
                <a:spcPts val="2000"/>
              </a:spcAft>
              <a:buFont typeface="Arial" panose="020B0604020202020204" pitchFamily="34" charset="0"/>
              <a:buChar char="•"/>
            </a:pPr>
            <a:r>
              <a:rPr lang="en-US" dirty="0"/>
              <a:t>Lines do not do a good job representing a probability and staying within the limits of 0.0 and 1.0. </a:t>
            </a:r>
          </a:p>
          <a:p>
            <a:pPr marL="285750" indent="-285750">
              <a:spcAft>
                <a:spcPts val="2000"/>
              </a:spcAft>
              <a:buFont typeface="Arial" panose="020B0604020202020204" pitchFamily="34" charset="0"/>
              <a:buChar char="•"/>
            </a:pPr>
            <a:r>
              <a:rPr lang="en-US" dirty="0"/>
              <a:t>When doing classification, probability is a critical tool.</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1430745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Classifying Things</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20000"/>
          </a:bodyPr>
          <a:lstStyle/>
          <a:p>
            <a:pPr>
              <a:spcAft>
                <a:spcPts val="2000"/>
              </a:spcAft>
            </a:pPr>
            <a:r>
              <a:rPr lang="en-US" b="1" dirty="0"/>
              <a:t>Classification tasks are pretty common in machine learning:</a:t>
            </a:r>
          </a:p>
          <a:p>
            <a:pPr marL="285750" indent="-285750">
              <a:spcAft>
                <a:spcPts val="2000"/>
              </a:spcAft>
              <a:buFont typeface="Arial" panose="020B0604020202020204" pitchFamily="34" charset="0"/>
              <a:buChar char="•"/>
            </a:pPr>
            <a:r>
              <a:rPr lang="en-US" dirty="0"/>
              <a:t>How do I classify images of </a:t>
            </a:r>
            <a:r>
              <a:rPr lang="en-US" i="1" dirty="0">
                <a:solidFill>
                  <a:srgbClr val="FF0000"/>
                </a:solidFill>
              </a:rPr>
              <a:t>dogs</a:t>
            </a:r>
            <a:r>
              <a:rPr lang="en-US" dirty="0"/>
              <a:t> versus </a:t>
            </a:r>
            <a:r>
              <a:rPr lang="en-US" i="1" dirty="0">
                <a:solidFill>
                  <a:srgbClr val="FF0000"/>
                </a:solidFill>
              </a:rPr>
              <a:t>cats</a:t>
            </a:r>
            <a:r>
              <a:rPr lang="en-US" dirty="0"/>
              <a:t>?</a:t>
            </a:r>
          </a:p>
          <a:p>
            <a:pPr marL="285750" indent="-285750">
              <a:spcAft>
                <a:spcPts val="2000"/>
              </a:spcAft>
              <a:buFont typeface="Arial" panose="020B0604020202020204" pitchFamily="34" charset="0"/>
              <a:buChar char="•"/>
            </a:pPr>
            <a:r>
              <a:rPr lang="en-US" dirty="0"/>
              <a:t>Will a shipment be most likely be </a:t>
            </a:r>
            <a:r>
              <a:rPr lang="en-US" i="1" dirty="0">
                <a:solidFill>
                  <a:srgbClr val="FF0000"/>
                </a:solidFill>
              </a:rPr>
              <a:t>late</a:t>
            </a:r>
            <a:r>
              <a:rPr lang="en-US" dirty="0"/>
              <a:t>, </a:t>
            </a:r>
            <a:r>
              <a:rPr lang="en-US" i="1" dirty="0">
                <a:solidFill>
                  <a:srgbClr val="FF0000"/>
                </a:solidFill>
              </a:rPr>
              <a:t>early</a:t>
            </a:r>
            <a:r>
              <a:rPr lang="en-US" dirty="0"/>
              <a:t>, or </a:t>
            </a:r>
            <a:r>
              <a:rPr lang="en-US" i="1" dirty="0">
                <a:solidFill>
                  <a:srgbClr val="FF0000"/>
                </a:solidFill>
              </a:rPr>
              <a:t>on-time</a:t>
            </a:r>
            <a:r>
              <a:rPr lang="en-US" dirty="0"/>
              <a:t>? </a:t>
            </a:r>
          </a:p>
          <a:p>
            <a:pPr marL="285750" indent="-285750">
              <a:spcAft>
                <a:spcPts val="2000"/>
              </a:spcAft>
              <a:buFont typeface="Arial" panose="020B0604020202020204" pitchFamily="34" charset="0"/>
              <a:buChar char="•"/>
            </a:pPr>
            <a:r>
              <a:rPr lang="en-US" dirty="0"/>
              <a:t>Is this email </a:t>
            </a:r>
            <a:r>
              <a:rPr lang="en-US" i="1" dirty="0">
                <a:solidFill>
                  <a:srgbClr val="FF0000"/>
                </a:solidFill>
              </a:rPr>
              <a:t>spam</a:t>
            </a:r>
            <a:r>
              <a:rPr lang="en-US" dirty="0"/>
              <a:t> or </a:t>
            </a:r>
            <a:r>
              <a:rPr lang="en-US" i="1" dirty="0">
                <a:solidFill>
                  <a:srgbClr val="FF0000"/>
                </a:solidFill>
              </a:rPr>
              <a:t>not spam</a:t>
            </a:r>
            <a:r>
              <a:rPr lang="en-US" dirty="0"/>
              <a:t>?</a:t>
            </a:r>
          </a:p>
          <a:p>
            <a:pPr marL="285750" indent="-285750">
              <a:spcAft>
                <a:spcPts val="2000"/>
              </a:spcAft>
              <a:buFont typeface="Arial" panose="020B0604020202020204" pitchFamily="34" charset="0"/>
              <a:buChar char="•"/>
            </a:pPr>
            <a:r>
              <a:rPr lang="en-US" dirty="0"/>
              <a:t>Will this movie get </a:t>
            </a:r>
            <a:r>
              <a:rPr lang="en-US" i="1" dirty="0">
                <a:solidFill>
                  <a:srgbClr val="FF0000"/>
                </a:solidFill>
              </a:rPr>
              <a:t>1 star</a:t>
            </a:r>
            <a:r>
              <a:rPr lang="en-US" dirty="0"/>
              <a:t>, </a:t>
            </a:r>
            <a:r>
              <a:rPr lang="en-US" i="1" dirty="0">
                <a:solidFill>
                  <a:srgbClr val="FF0000"/>
                </a:solidFill>
              </a:rPr>
              <a:t>2 stars</a:t>
            </a:r>
            <a:r>
              <a:rPr lang="en-US" dirty="0"/>
              <a:t>... or </a:t>
            </a:r>
            <a:r>
              <a:rPr lang="en-US" i="1" dirty="0">
                <a:solidFill>
                  <a:srgbClr val="FF0000"/>
                </a:solidFill>
              </a:rPr>
              <a:t>5 stars</a:t>
            </a:r>
            <a:r>
              <a:rPr lang="en-US" dirty="0"/>
              <a:t>?</a:t>
            </a:r>
          </a:p>
          <a:p>
            <a:pPr>
              <a:spcAft>
                <a:spcPts val="2000"/>
              </a:spcAft>
            </a:pPr>
            <a:r>
              <a:rPr lang="en-US" dirty="0"/>
              <a:t>There are several machine learning algorithms that work well for classification, and we are going to learn first about Logistic Regression. </a:t>
            </a:r>
          </a:p>
          <a:p>
            <a:pPr>
              <a:spcAft>
                <a:spcPts val="2000"/>
              </a:spcAft>
            </a:pPr>
            <a:endParaRPr lang="en-US" dirty="0"/>
          </a:p>
          <a:p>
            <a:pPr marL="285750" indent="-285750">
              <a:spcAft>
                <a:spcPts val="2000"/>
              </a:spcAft>
              <a:buFont typeface="Arial" panose="020B0604020202020204" pitchFamily="34" charset="0"/>
              <a:buChar char="•"/>
            </a:pPr>
            <a:endParaRPr lang="en-US" dirty="0"/>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6" name="Picture 5" descr="A dog lying on the ground&#10;&#10;Description automatically generated">
            <a:extLst>
              <a:ext uri="{FF2B5EF4-FFF2-40B4-BE49-F238E27FC236}">
                <a16:creationId xmlns:a16="http://schemas.microsoft.com/office/drawing/2014/main" id="{584E9284-3498-438C-B96E-98EA30C38B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607595" y="1456654"/>
            <a:ext cx="3812363" cy="2466122"/>
          </a:xfrm>
          <a:prstGeom prst="rect">
            <a:avLst/>
          </a:prstGeom>
        </p:spPr>
      </p:pic>
      <p:sp>
        <p:nvSpPr>
          <p:cNvPr id="14" name="TextBox 13">
            <a:extLst>
              <a:ext uri="{FF2B5EF4-FFF2-40B4-BE49-F238E27FC236}">
                <a16:creationId xmlns:a16="http://schemas.microsoft.com/office/drawing/2014/main" id="{E451EE4B-BDEA-47E5-80D7-BEE91E4211E0}"/>
              </a:ext>
            </a:extLst>
          </p:cNvPr>
          <p:cNvSpPr txBox="1"/>
          <p:nvPr/>
        </p:nvSpPr>
        <p:spPr>
          <a:xfrm>
            <a:off x="7607595" y="4038600"/>
            <a:ext cx="3812363" cy="330200"/>
          </a:xfrm>
          <a:prstGeom prst="rect">
            <a:avLst/>
          </a:prstGeom>
        </p:spPr>
        <p:txBody>
          <a:bodyPr vert="horz" wrap="square" lIns="91440" tIns="45720" rIns="91440" bIns="45720" rtlCol="0">
            <a:normAutofit fontScale="92500" lnSpcReduction="10000"/>
          </a:bodyPr>
          <a:lstStyle/>
          <a:p>
            <a:pPr algn="ctr">
              <a:spcAft>
                <a:spcPts val="2000"/>
              </a:spcAft>
            </a:pPr>
            <a:r>
              <a:rPr lang="en-US" dirty="0">
                <a:solidFill>
                  <a:prstClr val="black">
                    <a:lumMod val="75000"/>
                    <a:lumOff val="25000"/>
                  </a:prstClr>
                </a:solidFill>
                <a:latin typeface="Segoe UI" panose="020B0502040204020203" pitchFamily="34" charset="0"/>
                <a:cs typeface="Segoe UI" panose="020B0502040204020203" pitchFamily="34" charset="0"/>
              </a:rPr>
              <a:t>Hot dog: 0.92 </a:t>
            </a:r>
          </a:p>
        </p:txBody>
      </p:sp>
    </p:spTree>
    <p:extLst>
      <p:ext uri="{BB962C8B-B14F-4D97-AF65-F5344CB8AC3E}">
        <p14:creationId xmlns:p14="http://schemas.microsoft.com/office/powerpoint/2010/main" val="3502069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Imagine you have 11 patients exposed to a chemical for </a:t>
                </a:r>
                <a14:m>
                  <m:oMath xmlns:m="http://schemas.openxmlformats.org/officeDocument/2006/math">
                    <m:r>
                      <a:rPr lang="en-US" i="1" dirty="0" smtClean="0">
                        <a:latin typeface="Cambria Math" panose="02040503050406030204" pitchFamily="18" charset="0"/>
                      </a:rPr>
                      <m:t>𝑥</m:t>
                    </m:r>
                  </m:oMath>
                </a14:m>
                <a:r>
                  <a:rPr lang="en-US" dirty="0"/>
                  <a:t> hours, and you plot whether they exhibited symptoms (1) or not (0). </a:t>
                </a:r>
              </a:p>
              <a:p>
                <a:pPr>
                  <a:spcAft>
                    <a:spcPts val="2000"/>
                  </a:spcAft>
                </a:pPr>
                <a:r>
                  <a:rPr lang="en-US" dirty="0"/>
                  <a:t>Plotting our patient data (right), we can easily eyeball a clear cutoff at 4 hours where patients transition from</a:t>
                </a:r>
                <a:r>
                  <a:rPr lang="en-US" b="1" i="1" dirty="0"/>
                  <a:t> not showing symptoms (0) </a:t>
                </a:r>
                <a:r>
                  <a:rPr lang="en-US" dirty="0"/>
                  <a:t>to </a:t>
                </a:r>
                <a:r>
                  <a:rPr lang="en-US" b="1" i="1" dirty="0"/>
                  <a:t>showing symptoms (1)</a:t>
                </a:r>
                <a:r>
                  <a:rPr lang="en-US" dirty="0"/>
                  <a:t>. </a:t>
                </a:r>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6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This indicates any patient exposed for less than 4 hours will have a </a:t>
                </a:r>
                <a14:m>
                  <m:oMath xmlns:m="http://schemas.openxmlformats.org/officeDocument/2006/math">
                    <m:r>
                      <a:rPr lang="en-US" i="1" dirty="0" smtClean="0">
                        <a:latin typeface="Cambria Math" panose="02040503050406030204" pitchFamily="18" charset="0"/>
                      </a:rPr>
                      <m:t>0% </m:t>
                    </m:r>
                  </m:oMath>
                </a14:m>
                <a:r>
                  <a:rPr lang="en-US" dirty="0"/>
                  <a:t>chance of showing symptoms, but greater than 4 will have a 100% chance of showing symptoms. </a:t>
                </a:r>
              </a:p>
              <a:p>
                <a:pPr>
                  <a:spcAft>
                    <a:spcPts val="2000"/>
                  </a:spcAft>
                </a:pPr>
                <a:r>
                  <a:rPr lang="en-US" dirty="0"/>
                  <a:t>Because there is a distinct separation at 4 hours, a logistic regression is going to “jump” from 0% to 100% at that boundary.</a:t>
                </a:r>
              </a:p>
              <a:p>
                <a:pPr>
                  <a:spcAft>
                    <a:spcPts val="2000"/>
                  </a:spcAft>
                </a:pPr>
                <a:r>
                  <a:rPr lang="en-US" dirty="0"/>
                  <a:t>Of course, real life rarely works out this way…</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F2EFB6E9-5B79-4587-AA5A-6C7CF460134F}"/>
                  </a:ext>
                </a:extLst>
              </p:cNvPr>
              <p:cNvSpPr>
                <a:spLocks noGrp="1" noRot="1" noChangeAspect="1" noMove="1" noResize="1" noEditPoints="1" noAdjustHandles="1" noChangeArrowheads="1" noChangeShapeType="1" noTextEdit="1"/>
              </p:cNvSpPr>
              <p:nvPr>
                <p:ph sz="quarter" idx="10"/>
              </p:nvPr>
            </p:nvSpPr>
            <p:spPr>
              <a:xfrm>
                <a:off x="539496" y="1435608"/>
                <a:ext cx="6858830" cy="4974336"/>
              </a:xfrm>
              <a:blipFill>
                <a:blip r:embed="rId2"/>
                <a:stretch>
                  <a:fillRect l="-800" r="-124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0F76BBE-EAF5-4377-814A-913A3745DB1E}"/>
              </a:ext>
            </a:extLst>
          </p:cNvPr>
          <p:cNvSpPr/>
          <p:nvPr/>
        </p:nvSpPr>
        <p:spPr>
          <a:xfrm>
            <a:off x="7535008" y="5580888"/>
            <a:ext cx="3953775" cy="523220"/>
          </a:xfrm>
          <a:prstGeom prst="rect">
            <a:avLst/>
          </a:prstGeom>
        </p:spPr>
        <p:txBody>
          <a:bodyPr wrap="none">
            <a:spAutoFit/>
          </a:bodyPr>
          <a:lstStyle/>
          <a:p>
            <a:r>
              <a:rPr lang="en-US" sz="1400" dirty="0">
                <a:hlinkClick r:id="rId3"/>
              </a:rPr>
              <a:t>https://www.desmos.com/calculator/prs2p0sofc</a:t>
            </a:r>
            <a:endParaRPr lang="en-US" sz="1400" dirty="0"/>
          </a:p>
          <a:p>
            <a:endParaRPr lang="en-US" sz="1400" dirty="0"/>
          </a:p>
        </p:txBody>
      </p:sp>
      <p:pic>
        <p:nvPicPr>
          <p:cNvPr id="7" name="Picture 2">
            <a:extLst>
              <a:ext uri="{FF2B5EF4-FFF2-40B4-BE49-F238E27FC236}">
                <a16:creationId xmlns:a16="http://schemas.microsoft.com/office/drawing/2014/main" id="{3507098F-3520-4B80-B506-6AA756333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28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894854"/>
          </a:xfrm>
        </p:spPr>
        <p:txBody>
          <a:bodyPr>
            <a:normAutofit fontScale="92500" lnSpcReduction="20000"/>
          </a:bodyPr>
          <a:lstStyle/>
          <a:p>
            <a:r>
              <a:rPr lang="en-US" b="1" dirty="0"/>
              <a:t>How to build machine learning algorithms from scratch to develop intuition and understanding. </a:t>
            </a:r>
          </a:p>
          <a:p>
            <a:r>
              <a:rPr lang="en-US" b="1" dirty="0"/>
              <a:t>Remove some unnecessary barriers to get started with machine learning:</a:t>
            </a:r>
          </a:p>
          <a:p>
            <a:pPr marL="285750" indent="-285750">
              <a:buFont typeface="Arial" panose="020B0604020202020204" pitchFamily="34" charset="0"/>
              <a:buChar char="•"/>
            </a:pPr>
            <a:r>
              <a:rPr lang="en-US" dirty="0"/>
              <a:t>No calculus or partial derivatives</a:t>
            </a:r>
          </a:p>
          <a:p>
            <a:pPr marL="285750" indent="-285750">
              <a:buFont typeface="Arial" panose="020B0604020202020204" pitchFamily="34" charset="0"/>
              <a:buChar char="•"/>
            </a:pPr>
            <a:r>
              <a:rPr lang="en-US" dirty="0"/>
              <a:t>Little to no linear algebra</a:t>
            </a:r>
          </a:p>
          <a:p>
            <a:pPr marL="285750" indent="-285750">
              <a:buFont typeface="Arial" panose="020B0604020202020204" pitchFamily="34" charset="0"/>
              <a:buChar char="•"/>
            </a:pPr>
            <a:r>
              <a:rPr lang="en-US" dirty="0"/>
              <a:t>All Python code</a:t>
            </a:r>
          </a:p>
          <a:p>
            <a:r>
              <a:rPr lang="en-US" b="1" dirty="0"/>
              <a:t>While we may take some unconventional approaches, we will be doing actual machine learning. </a:t>
            </a:r>
            <a:endParaRPr lang="en-US" dirty="0"/>
          </a:p>
          <a:p>
            <a:endParaRPr lang="en-US" dirty="0"/>
          </a:p>
        </p:txBody>
      </p:sp>
      <p:pic>
        <p:nvPicPr>
          <p:cNvPr id="2050" name="Picture 2" descr="Graph Preview">
            <a:extLst>
              <a:ext uri="{FF2B5EF4-FFF2-40B4-BE49-F238E27FC236}">
                <a16:creationId xmlns:a16="http://schemas.microsoft.com/office/drawing/2014/main" id="{5D45BA2E-D423-4C3E-97A3-0755148CF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70" y="1519428"/>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694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Now let’s say you gathered more data and got a realistic picture, where the middle of the range has a mix of patients showing symptoms and not showing symptoms. </a:t>
            </a:r>
          </a:p>
          <a:p>
            <a:pPr>
              <a:spcAft>
                <a:spcPts val="2000"/>
              </a:spcAft>
            </a:pPr>
            <a:r>
              <a:rPr lang="en-US" dirty="0"/>
              <a:t>The way to interpret this is the probability of patients showing symptoms gradually increases with each hour of exposure.</a:t>
            </a:r>
          </a:p>
          <a:p>
            <a:pPr>
              <a:spcAft>
                <a:spcPts val="2000"/>
              </a:spcAft>
            </a:pPr>
            <a:r>
              <a:rPr lang="en-US" dirty="0"/>
              <a:t>Because of this overlap of points in the middle, there is no distinct cutoff when patients show symptoms, but rather a gradual transition from 0% probability to 100% probability (“0” and “1”). </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25579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 Intuition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a:spcAft>
                <a:spcPts val="2000"/>
              </a:spcAft>
            </a:pPr>
            <a:r>
              <a:rPr lang="en-US" dirty="0"/>
              <a:t>More technically, a logistic regression results in a curve indicating a probability of belonging to the </a:t>
            </a:r>
            <a:r>
              <a:rPr lang="en-US" b="1" dirty="0"/>
              <a:t>true</a:t>
            </a:r>
            <a:r>
              <a:rPr lang="en-US" dirty="0"/>
              <a:t> (1) category, which in this case means </a:t>
            </a:r>
            <a:r>
              <a:rPr lang="en-US" b="1" i="1" dirty="0"/>
              <a:t>a patient showed symptoms</a:t>
            </a:r>
            <a:r>
              <a:rPr lang="en-US" dirty="0"/>
              <a:t>. </a:t>
            </a:r>
          </a:p>
          <a:p>
            <a:pPr>
              <a:spcAft>
                <a:spcPts val="2000"/>
              </a:spcAft>
            </a:pPr>
            <a:r>
              <a:rPr lang="en-US" dirty="0"/>
              <a:t>As the hours of chemical exposure increases, the number of patients showing symptoms increases, and thus the probability of showing symptoms increases.</a:t>
            </a:r>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1604185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fontScale="92500" lnSpcReduction="10000"/>
          </a:bodyPr>
          <a:lstStyle/>
          <a:p>
            <a:pPr>
              <a:spcAft>
                <a:spcPts val="2000"/>
              </a:spcAft>
            </a:pPr>
            <a:r>
              <a:rPr lang="en-US" b="1" dirty="0">
                <a:solidFill>
                  <a:srgbClr val="C00000"/>
                </a:solidFill>
              </a:rPr>
              <a:t>Logistic Regression</a:t>
            </a:r>
            <a:r>
              <a:rPr lang="en-US" dirty="0"/>
              <a:t> is a classification tool that predicts a </a:t>
            </a:r>
            <a:r>
              <a:rPr lang="en-US" b="1" dirty="0"/>
              <a:t>true</a:t>
            </a:r>
            <a:r>
              <a:rPr lang="en-US" dirty="0"/>
              <a:t> or </a:t>
            </a:r>
            <a:r>
              <a:rPr lang="en-US" b="1" dirty="0"/>
              <a:t>false</a:t>
            </a:r>
            <a:r>
              <a:rPr lang="en-US" dirty="0"/>
              <a:t> value for one or more variables.</a:t>
            </a:r>
          </a:p>
          <a:p>
            <a:pPr>
              <a:spcAft>
                <a:spcPts val="2000"/>
              </a:spcAft>
            </a:pPr>
            <a:r>
              <a:rPr lang="en-US" dirty="0"/>
              <a:t>Training data must have outcomes of 0 (false) or 1 (true), but the regression will output a probability value between 0 and 1. </a:t>
            </a:r>
          </a:p>
          <a:p>
            <a:pPr marL="285750" indent="-285750">
              <a:spcAft>
                <a:spcPts val="2000"/>
              </a:spcAft>
              <a:buFont typeface="Arial" panose="020B0604020202020204" pitchFamily="34" charset="0"/>
              <a:buChar char="•"/>
            </a:pPr>
            <a:r>
              <a:rPr lang="en-US" dirty="0"/>
              <a:t>An S-shaped curve (a </a:t>
            </a:r>
            <a:r>
              <a:rPr lang="en-US" b="1" dirty="0">
                <a:solidFill>
                  <a:srgbClr val="FF0000"/>
                </a:solidFill>
              </a:rPr>
              <a:t>logistic function</a:t>
            </a:r>
            <a:r>
              <a:rPr lang="en-US" dirty="0"/>
              <a:t>) is fit to the points and then used to predict probability.</a:t>
            </a:r>
          </a:p>
          <a:p>
            <a:pPr marL="285750" indent="-285750">
              <a:spcAft>
                <a:spcPts val="2000"/>
              </a:spcAft>
              <a:buFont typeface="Arial" panose="020B0604020202020204" pitchFamily="34" charset="0"/>
              <a:buChar char="•"/>
            </a:pPr>
            <a:r>
              <a:rPr lang="en-US" dirty="0"/>
              <a:t>If a predicted value (the y-axis) is less than .5 it is typically categorized as false (0), and if the predicted value is greater than/equal to .5 it is typically categorized as true (1). </a:t>
            </a:r>
          </a:p>
          <a:p>
            <a:pPr lvl="1" indent="0">
              <a:spcAft>
                <a:spcPts val="2000"/>
              </a:spcAft>
              <a:buNone/>
            </a:pPr>
            <a:endParaRPr lang="en-US" dirty="0"/>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E6CEC8F7-8A0B-4A0D-B066-7E0CC31A9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35008" y="1603248"/>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0F76BBE-EAF5-4377-814A-913A3745DB1E}"/>
              </a:ext>
            </a:extLst>
          </p:cNvPr>
          <p:cNvSpPr/>
          <p:nvPr/>
        </p:nvSpPr>
        <p:spPr>
          <a:xfrm>
            <a:off x="7535008" y="5580888"/>
            <a:ext cx="3912738" cy="523220"/>
          </a:xfrm>
          <a:prstGeom prst="rect">
            <a:avLst/>
          </a:prstGeom>
        </p:spPr>
        <p:txBody>
          <a:bodyPr wrap="none">
            <a:spAutoFit/>
          </a:bodyPr>
          <a:lstStyle/>
          <a:p>
            <a:r>
              <a:rPr lang="en-US" sz="1400" dirty="0">
                <a:hlinkClick r:id="rId3"/>
              </a:rPr>
              <a:t>https://www.desmos.com/calculator/bsqtqfians</a:t>
            </a:r>
            <a:endParaRPr lang="en-US" sz="1400" dirty="0"/>
          </a:p>
          <a:p>
            <a:endParaRPr lang="en-US" sz="1400" dirty="0"/>
          </a:p>
        </p:txBody>
      </p:sp>
    </p:spTree>
    <p:extLst>
      <p:ext uri="{BB962C8B-B14F-4D97-AF65-F5344CB8AC3E}">
        <p14:creationId xmlns:p14="http://schemas.microsoft.com/office/powerpoint/2010/main" val="3682866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When Not To Use Logistic Regression</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11262644" cy="4974336"/>
          </a:xfrm>
        </p:spPr>
        <p:txBody>
          <a:bodyPr>
            <a:normAutofit/>
          </a:bodyPr>
          <a:lstStyle/>
          <a:p>
            <a:pPr>
              <a:spcAft>
                <a:spcPts val="2000"/>
              </a:spcAft>
            </a:pPr>
            <a:r>
              <a:rPr lang="en-US" dirty="0"/>
              <a:t>Of course, if there is no transitional trend in your data then you should not use logistic regression. </a:t>
            </a:r>
          </a:p>
          <a:p>
            <a:pPr marL="285750" indent="-285750">
              <a:spcAft>
                <a:spcPts val="2000"/>
              </a:spcAft>
              <a:buFont typeface="Arial" panose="020B0604020202020204" pitchFamily="34" charset="0"/>
              <a:buChar char="•"/>
            </a:pPr>
            <a:endParaRPr lang="en-US" dirty="0"/>
          </a:p>
          <a:p>
            <a:pPr marL="285750" indent="-285750">
              <a:spcAft>
                <a:spcPts val="2000"/>
              </a:spcAft>
              <a:buFont typeface="Arial" panose="020B0604020202020204" pitchFamily="34" charset="0"/>
              <a:buChar char="•"/>
            </a:pPr>
            <a:endParaRPr lang="en-US" dirty="0"/>
          </a:p>
        </p:txBody>
      </p:sp>
      <p:pic>
        <p:nvPicPr>
          <p:cNvPr id="3076" name="Picture 4" descr="Graph Preview">
            <a:extLst>
              <a:ext uri="{FF2B5EF4-FFF2-40B4-BE49-F238E27FC236}">
                <a16:creationId xmlns:a16="http://schemas.microsoft.com/office/drawing/2014/main" id="{4CDA416B-12E3-495D-AE0C-0E4AC8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493" y="2417135"/>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027DFE-37EA-465A-A513-3E9A2CEF0D7C}"/>
              </a:ext>
            </a:extLst>
          </p:cNvPr>
          <p:cNvSpPr/>
          <p:nvPr/>
        </p:nvSpPr>
        <p:spPr>
          <a:xfrm>
            <a:off x="3810191" y="6239739"/>
            <a:ext cx="4008726" cy="523220"/>
          </a:xfrm>
          <a:prstGeom prst="rect">
            <a:avLst/>
          </a:prstGeom>
        </p:spPr>
        <p:txBody>
          <a:bodyPr wrap="none">
            <a:spAutoFit/>
          </a:bodyPr>
          <a:lstStyle/>
          <a:p>
            <a:r>
              <a:rPr lang="en-US" sz="1400" dirty="0">
                <a:hlinkClick r:id="rId3"/>
              </a:rPr>
              <a:t>https://www.desmos.com/calculator/cmeksxk5rk</a:t>
            </a:r>
            <a:endParaRPr lang="en-US" sz="1400" dirty="0"/>
          </a:p>
          <a:p>
            <a:endParaRPr lang="en-US" sz="1400" dirty="0"/>
          </a:p>
        </p:txBody>
      </p:sp>
    </p:spTree>
    <p:extLst>
      <p:ext uri="{BB962C8B-B14F-4D97-AF65-F5344CB8AC3E}">
        <p14:creationId xmlns:p14="http://schemas.microsoft.com/office/powerpoint/2010/main" val="1470226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sp>
        <p:nvSpPr>
          <p:cNvPr id="3" name="Content Placeholder 2">
            <a:extLst>
              <a:ext uri="{FF2B5EF4-FFF2-40B4-BE49-F238E27FC236}">
                <a16:creationId xmlns:a16="http://schemas.microsoft.com/office/drawing/2014/main" id="{F2EFB6E9-5B79-4587-AA5A-6C7CF460134F}"/>
              </a:ext>
            </a:extLst>
          </p:cNvPr>
          <p:cNvSpPr>
            <a:spLocks noGrp="1"/>
          </p:cNvSpPr>
          <p:nvPr>
            <p:ph sz="quarter" idx="10"/>
          </p:nvPr>
        </p:nvSpPr>
        <p:spPr>
          <a:xfrm>
            <a:off x="539496" y="1435608"/>
            <a:ext cx="6858830" cy="4974336"/>
          </a:xfrm>
        </p:spPr>
        <p:txBody>
          <a:bodyPr>
            <a:normAutofit/>
          </a:bodyPr>
          <a:lstStyle/>
          <a:p>
            <a:pPr marL="285750" indent="-285750">
              <a:spcAft>
                <a:spcPts val="2000"/>
              </a:spcAft>
              <a:buFont typeface="Arial" panose="020B0604020202020204" pitchFamily="34" charset="0"/>
              <a:buChar char="•"/>
            </a:pPr>
            <a:endParaRPr lang="en-US" dirty="0"/>
          </a:p>
          <a:p>
            <a:pPr>
              <a:spcAft>
                <a:spcPts val="2000"/>
              </a:spcAft>
            </a:pPr>
            <a:endParaRPr lang="en-US" dirty="0"/>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For a single independent variable </a:t>
                </a:r>
                <a14:m>
                  <m:oMath xmlns:m="http://schemas.openxmlformats.org/officeDocument/2006/math">
                    <m:r>
                      <a:rPr lang="en-US" i="1" dirty="0" smtClean="0">
                        <a:latin typeface="Cambria Math" panose="02040503050406030204" pitchFamily="18" charset="0"/>
                      </a:rPr>
                      <m:t>𝑥</m:t>
                    </m:r>
                  </m:oMath>
                </a14:m>
                <a:r>
                  <a:rPr lang="en-US" dirty="0"/>
                  <a:t> to predict a dependent probability variable </a:t>
                </a:r>
                <a14:m>
                  <m:oMath xmlns:m="http://schemas.openxmlformats.org/officeDocument/2006/math">
                    <m:r>
                      <a:rPr lang="en-US" i="1" dirty="0" smtClean="0">
                        <a:latin typeface="Cambria Math" panose="02040503050406030204" pitchFamily="18" charset="0"/>
                      </a:rPr>
                      <m:t>𝑦</m:t>
                    </m:r>
                  </m:oMath>
                </a14:m>
                <a:r>
                  <a:rPr lang="en-US" dirty="0"/>
                  <a:t>, you need to fit the data to the logistic function:</a:t>
                </a:r>
              </a:p>
              <a:p>
                <a:pPr>
                  <a:spcAft>
                    <a:spcPts val="20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You can express this in Python as: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1477429" y="5053060"/>
            <a:ext cx="528776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92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You may see also see this logistic function expressed as:</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sup>
                          </m:sSup>
                        </m:den>
                      </m:f>
                    </m:oMath>
                  </m:oMathPara>
                </a14:m>
                <a:endParaRPr lang="en-US" dirty="0"/>
              </a:p>
              <a:p>
                <a:pPr>
                  <a:spcAft>
                    <a:spcPts val="2000"/>
                  </a:spcAft>
                </a:pPr>
                <a:r>
                  <a:rPr lang="en-US" dirty="0"/>
                  <a:t>However it is the same and just algebraically expressed differently. </a:t>
                </a:r>
              </a:p>
              <a:p>
                <a:pPr>
                  <a:spcAft>
                    <a:spcPts val="2000"/>
                  </a:spcAft>
                </a:pPr>
                <a:endParaRPr lang="en-US" dirty="0"/>
              </a:p>
              <a:p>
                <a:pPr>
                  <a:spcAft>
                    <a:spcPts val="2000"/>
                  </a:spcAft>
                </a:pPr>
                <a:endParaRPr lang="en-US" dirty="0"/>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978"/>
                </a:stretch>
              </a:blipFill>
            </p:spPr>
            <p:txBody>
              <a:bodyPr/>
              <a:lstStyle/>
              <a:p>
                <a:r>
                  <a:rPr lang="en-US">
                    <a:noFill/>
                  </a:rPr>
                  <a:t> </a:t>
                </a:r>
              </a:p>
            </p:txBody>
          </p:sp>
        </mc:Fallback>
      </mc:AlternateContent>
    </p:spTree>
    <p:extLst>
      <p:ext uri="{BB962C8B-B14F-4D97-AF65-F5344CB8AC3E}">
        <p14:creationId xmlns:p14="http://schemas.microsoft.com/office/powerpoint/2010/main" val="2692323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Notice the expression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oMath>
                </a14:m>
                <a:r>
                  <a:rPr lang="en-US" dirty="0"/>
                  <a:t> is linear, and this known as the </a:t>
                </a:r>
                <a:r>
                  <a:rPr lang="en-US" b="1" dirty="0">
                    <a:solidFill>
                      <a:srgbClr val="FF0000"/>
                    </a:solidFill>
                  </a:rPr>
                  <a:t>log odds function</a:t>
                </a:r>
                <a:r>
                  <a:rPr lang="en-US" dirty="0"/>
                  <a:t> which is translated logarithmically into a probability. </a:t>
                </a:r>
              </a:p>
              <a:p>
                <a:pPr>
                  <a:spcAft>
                    <a:spcPts val="2000"/>
                  </a:spcAft>
                </a:pPr>
                <a:r>
                  <a:rPr lang="en-US" dirty="0"/>
                  <a:t>In the interest of time, we will avoid going into proofs and mathematical details about how this function works. </a:t>
                </a:r>
              </a:p>
              <a:p>
                <a:pPr>
                  <a:spcAft>
                    <a:spcPts val="2000"/>
                  </a:spcAft>
                </a:pPr>
                <a:r>
                  <a:rPr lang="en-US" dirty="0"/>
                  <a:t>Just know it produces this S-shaped curve we need to output a probability between 0 and 1.</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r="-889"/>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4109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Just Show Me the Math!</a:t>
            </a:r>
          </a:p>
        </p:txBody>
      </p:sp>
      <p:pic>
        <p:nvPicPr>
          <p:cNvPr id="2050" name="Picture 2">
            <a:extLst>
              <a:ext uri="{FF2B5EF4-FFF2-40B4-BE49-F238E27FC236}">
                <a16:creationId xmlns:a16="http://schemas.microsoft.com/office/drawing/2014/main" id="{792F5C1F-5357-4BEF-B9CB-5AFE4E5FC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86377" y="1435608"/>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9BCF758-6020-4A60-A781-DF09B69BA76C}"/>
              </a:ext>
            </a:extLst>
          </p:cNvPr>
          <p:cNvSpPr/>
          <p:nvPr/>
        </p:nvSpPr>
        <p:spPr>
          <a:xfrm>
            <a:off x="7535008" y="5580888"/>
            <a:ext cx="3946208" cy="523220"/>
          </a:xfrm>
          <a:prstGeom prst="rect">
            <a:avLst/>
          </a:prstGeom>
        </p:spPr>
        <p:txBody>
          <a:bodyPr wrap="none">
            <a:spAutoFit/>
          </a:bodyPr>
          <a:lstStyle/>
          <a:p>
            <a:r>
              <a:rPr lang="en-US" sz="1400" dirty="0">
                <a:hlinkClick r:id="rId3"/>
              </a:rPr>
              <a:t>https://www.desmos.com/calculator/blfcwrlnuw</a:t>
            </a:r>
            <a:endParaRPr lang="en-US" sz="1400" dirty="0"/>
          </a:p>
          <a:p>
            <a:endParaRPr lang="en-US" sz="1400"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dirty="0"/>
                  <a:t>We need to solve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but we cannot use least squares like in linear regression. </a:t>
                </a:r>
              </a:p>
              <a:p>
                <a:pPr marL="285750" indent="-285750">
                  <a:spcAft>
                    <a:spcPts val="2000"/>
                  </a:spcAft>
                  <a:buFont typeface="Arial" panose="020B0604020202020204" pitchFamily="34" charset="0"/>
                  <a:buChar char="•"/>
                </a:pPr>
                <a:r>
                  <a:rPr lang="en-US" dirty="0"/>
                  <a:t>We are trying to maximize probability of the curve predicting correctly, not finding the best fit. </a:t>
                </a:r>
              </a:p>
              <a:p>
                <a:pPr marL="285750" indent="-285750">
                  <a:spcAft>
                    <a:spcPts val="2000"/>
                  </a:spcAft>
                  <a:buFont typeface="Arial" panose="020B0604020202020204" pitchFamily="34" charset="0"/>
                  <a:buChar char="•"/>
                </a:pPr>
                <a:r>
                  <a:rPr lang="en-US" dirty="0"/>
                  <a:t>Using hill climbing, we need to find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produces the maximum likelihood.</a:t>
                </a:r>
              </a:p>
            </p:txBody>
          </p:sp>
        </mc:Choice>
        <mc:Fallback xmlns="">
          <p:sp>
            <p:nvSpPr>
              <p:cNvPr id="6" name="Content Placeholder 2">
                <a:extLst>
                  <a:ext uri="{FF2B5EF4-FFF2-40B4-BE49-F238E27FC236}">
                    <a16:creationId xmlns:a16="http://schemas.microsoft.com/office/drawing/2014/main" id="{B49DCD40-874B-4EDE-8534-63DD04C0793A}"/>
                  </a:ext>
                </a:extLst>
              </p:cNvPr>
              <p:cNvSpPr txBox="1">
                <a:spLocks noRot="1" noChangeAspect="1" noMove="1" noResize="1" noEditPoints="1" noAdjustHandles="1" noChangeArrowheads="1" noChangeShapeType="1" noTextEdit="1"/>
              </p:cNvSpPr>
              <p:nvPr/>
            </p:nvSpPr>
            <p:spPr>
              <a:xfrm>
                <a:off x="691896" y="1588008"/>
                <a:ext cx="6858830" cy="4974336"/>
              </a:xfrm>
              <a:prstGeom prst="rect">
                <a:avLst/>
              </a:prstGeom>
              <a:blipFill>
                <a:blip r:embed="rId4"/>
                <a:stretch>
                  <a:fillRect l="-800"/>
                </a:stretch>
              </a:blipFill>
            </p:spPr>
            <p:txBody>
              <a:bodyPr/>
              <a:lstStyle/>
              <a:p>
                <a:r>
                  <a:rPr lang="en-US">
                    <a:noFill/>
                  </a:rPr>
                  <a:t> </a:t>
                </a:r>
              </a:p>
            </p:txBody>
          </p:sp>
        </mc:Fallback>
      </mc:AlternateContent>
      <p:sp>
        <p:nvSpPr>
          <p:cNvPr id="12" name="Rectangle 3">
            <a:extLst>
              <a:ext uri="{FF2B5EF4-FFF2-40B4-BE49-F238E27FC236}">
                <a16:creationId xmlns:a16="http://schemas.microsoft.com/office/drawing/2014/main" id="{136267FA-0769-4693-9899-35E2EB675AC9}"/>
              </a:ext>
            </a:extLst>
          </p:cNvPr>
          <p:cNvSpPr>
            <a:spLocks noChangeArrowheads="1"/>
          </p:cNvSpPr>
          <p:nvPr/>
        </p:nvSpPr>
        <p:spPr bwMode="auto">
          <a:xfrm>
            <a:off x="3162689" y="1869738"/>
            <a:ext cx="4179139"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predict_probability</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math.exp</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(-(b0 + b1 * x)))</a:t>
            </a:r>
            <a:b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1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1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1451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solidFill>
                      <a:srgbClr val="FF0000"/>
                    </a:solidFill>
                  </a:rPr>
                  <a:t>Maximum likelihood </a:t>
                </a:r>
                <a:r>
                  <a:rPr lang="en-US" dirty="0"/>
                  <a:t>is a technique to estimate parameters that have the highest probability of outputting the observed data.</a:t>
                </a:r>
              </a:p>
              <a:p>
                <a:pPr>
                  <a:spcAft>
                    <a:spcPts val="2000"/>
                  </a:spcAft>
                </a:pPr>
                <a:r>
                  <a:rPr lang="en-US" dirty="0"/>
                  <a:t>In our case, we need to find values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t> that will yield the highest likelihood of outputting the correct true/false values. </a:t>
                </a:r>
              </a:p>
              <a:p>
                <a:pPr>
                  <a:spcAft>
                    <a:spcPts val="2000"/>
                  </a:spcAft>
                </a:pPr>
                <a:r>
                  <a:rPr lang="en-US" dirty="0"/>
                  <a:t>Remember that our logistic function outputs a probability </a:t>
                </a:r>
                <a14:m>
                  <m:oMath xmlns:m="http://schemas.openxmlformats.org/officeDocument/2006/math">
                    <m:r>
                      <a:rPr lang="en-US" i="1" dirty="0" smtClean="0">
                        <a:latin typeface="Cambria Math" panose="02040503050406030204" pitchFamily="18" charset="0"/>
                      </a:rPr>
                      <m:t>𝑦</m:t>
                    </m:r>
                  </m:oMath>
                </a14:m>
                <a:r>
                  <a:rPr lang="en-US" dirty="0"/>
                  <a:t> for a given value </a:t>
                </a:r>
                <a14:m>
                  <m:oMath xmlns:m="http://schemas.openxmlformats.org/officeDocument/2006/math">
                    <m:r>
                      <a:rPr lang="en-US" i="1" dirty="0" smtClean="0">
                        <a:latin typeface="Cambria Math" panose="02040503050406030204" pitchFamily="18" charset="0"/>
                      </a:rPr>
                      <m:t>𝑥</m:t>
                    </m:r>
                  </m:oMath>
                </a14:m>
                <a:r>
                  <a:rPr lang="en-US" dirty="0"/>
                  <a:t>.</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215655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Let’s say during our hill-climbing, we test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0" smtClean="0">
                        <a:latin typeface="Cambria Math" panose="02040503050406030204" pitchFamily="18" charset="0"/>
                      </a:rPr>
                      <m:t>3</m:t>
                    </m:r>
                    <m:r>
                      <a:rPr lang="en-US" b="0" i="0" smtClean="0">
                        <a:latin typeface="Cambria Math" panose="02040503050406030204" pitchFamily="18" charset="0"/>
                      </a:rPr>
                      <m:t>.</m:t>
                    </m:r>
                    <m:r>
                      <a:rPr lang="en-US" b="0" i="0" smtClean="0">
                        <a:latin typeface="Cambria Math" panose="02040503050406030204" pitchFamily="18" charset="0"/>
                      </a:rPr>
                      <m:t>17</m:t>
                    </m:r>
                    <m:r>
                      <a:rPr lang="en-US" b="0" i="0" smtClean="0">
                        <a:latin typeface="Cambria Math" panose="02040503050406030204" pitchFamily="18" charset="0"/>
                      </a:rPr>
                      <m:t> </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69</m:t>
                    </m:r>
                    <m:r>
                      <a:rPr lang="en-US" b="0" i="1" smtClean="0">
                        <a:latin typeface="Cambria Math" panose="02040503050406030204" pitchFamily="18" charset="0"/>
                        <a:ea typeface="Cambria Math" panose="02040503050406030204" pitchFamily="18" charset="0"/>
                      </a:rPr>
                      <m:t> </m:t>
                    </m:r>
                  </m:oMath>
                </a14:m>
                <a:r>
                  <a:rPr lang="en-US" dirty="0"/>
                  <a:t>  </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num>
                        <m:den>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17</m:t>
                              </m:r>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69</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p>
                          </m:sSup>
                        </m:den>
                      </m:f>
                    </m:oMath>
                  </m:oMathPara>
                </a14:m>
                <a:endParaRPr lang="en-US" dirty="0"/>
              </a:p>
              <a:p>
                <a:pPr>
                  <a:spcAft>
                    <a:spcPts val="2000"/>
                  </a:spcAft>
                </a:pPr>
                <a:r>
                  <a:rPr lang="en-US" b="1" dirty="0"/>
                  <a:t>To calculate the total likelihood for these parameters…</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and multiply them together. </a:t>
                </a:r>
              </a:p>
              <a:p>
                <a:pPr marL="342900" indent="-342900">
                  <a:spcAft>
                    <a:spcPts val="2000"/>
                  </a:spcAft>
                  <a:buFont typeface="+mj-lt"/>
                  <a:buAutoNum type="arabicPeriod"/>
                </a:pPr>
                <a:r>
                  <a:rPr lang="en-US" dirty="0"/>
                  <a:t>Multiply the two products above together,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459"/>
                </a:stretch>
              </a:blipFill>
            </p:spPr>
            <p:txBody>
              <a:bodyPr/>
              <a:lstStyle/>
              <a:p>
                <a:r>
                  <a:rPr lang="en-US">
                    <a:noFill/>
                  </a:rPr>
                  <a:t> </a:t>
                </a:r>
              </a:p>
            </p:txBody>
          </p:sp>
        </mc:Fallback>
      </mc:AlternateContent>
    </p:spTree>
    <p:extLst>
      <p:ext uri="{BB962C8B-B14F-4D97-AF65-F5344CB8AC3E}">
        <p14:creationId xmlns:p14="http://schemas.microsoft.com/office/powerpoint/2010/main" val="260335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5422392"/>
          </a:xfrm>
        </p:spPr>
        <p:txBody>
          <a:bodyPr>
            <a:normAutofit/>
          </a:bodyPr>
          <a:lstStyle/>
          <a:p>
            <a:r>
              <a:rPr lang="en-US" b="1" dirty="0"/>
              <a:t>We will not be building state-of-the-art machine learning algorithms especially in regards to performance. </a:t>
            </a:r>
          </a:p>
          <a:p>
            <a:pPr marL="285750" indent="-285750">
              <a:buFont typeface="Arial" panose="020B0604020202020204" pitchFamily="34" charset="0"/>
              <a:buChar char="•"/>
            </a:pPr>
            <a:r>
              <a:rPr lang="en-US" dirty="0"/>
              <a:t>We will primarily be using vanilla Python to build these algorithms, which has a high performance cost. </a:t>
            </a:r>
          </a:p>
          <a:p>
            <a:pPr marL="285750" indent="-285750">
              <a:buFont typeface="Arial" panose="020B0604020202020204" pitchFamily="34" charset="0"/>
              <a:buChar char="•"/>
            </a:pPr>
            <a:r>
              <a:rPr lang="en-US" dirty="0"/>
              <a:t>Linear algebra libraries like NumPy can be used to gain efficiencies, and I will strive to include these alternate implementations in the code files. </a:t>
            </a:r>
          </a:p>
          <a:p>
            <a:r>
              <a:rPr lang="en-US" b="1" dirty="0"/>
              <a:t>We will not be validating and analyzing our machine learning models formally, and instead focus on building the ML algorithms.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3074" name="Picture 2" descr="Graph Preview">
            <a:extLst>
              <a:ext uri="{FF2B5EF4-FFF2-40B4-BE49-F238E27FC236}">
                <a16:creationId xmlns:a16="http://schemas.microsoft.com/office/drawing/2014/main" id="{25C283C8-0FEC-4598-A335-8703284A1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69"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24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925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However, multiplying this many decimals together can cause floating point underflow. </a:t>
                </a:r>
              </a:p>
              <a:p>
                <a:pPr>
                  <a:spcAft>
                    <a:spcPts val="2000"/>
                  </a:spcAft>
                </a:pPr>
                <a:r>
                  <a:rPr lang="en-US" dirty="0"/>
                  <a:t>With a clever mathematical hack, we can remedy this by using logarithmic addition instead of multiplication.</a:t>
                </a:r>
              </a:p>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If you need to learn about logarithms, YouTube is the best place to get crash coursed. </a:t>
                </a:r>
              </a:p>
              <a:p>
                <a:pPr>
                  <a:spcAft>
                    <a:spcPts val="2000"/>
                  </a:spcAft>
                </a:pPr>
                <a:r>
                  <a:rPr lang="en-US" dirty="0" err="1"/>
                  <a:t>PatrickJMT</a:t>
                </a:r>
                <a:r>
                  <a:rPr lang="en-US" dirty="0"/>
                  <a:t>: </a:t>
                </a:r>
                <a:r>
                  <a:rPr lang="en-US" dirty="0">
                    <a:hlinkClick r:id="rId2"/>
                  </a:rPr>
                  <a:t>https://youtu.be/AAW7WRFBKdw</a:t>
                </a:r>
                <a:endParaRPr lang="en-US" dirty="0"/>
              </a:p>
              <a:p>
                <a:pPr>
                  <a:spcAft>
                    <a:spcPts val="2000"/>
                  </a:spcAft>
                </a:pPr>
                <a:r>
                  <a:rPr lang="en-US" dirty="0"/>
                  <a:t>Don’t Memorize: </a:t>
                </a:r>
                <a:r>
                  <a:rPr lang="en-US" dirty="0">
                    <a:hlinkClick r:id="rId3"/>
                  </a:rPr>
                  <a:t>https://youtu.be/4UNkQcBrLaQ</a:t>
                </a:r>
                <a:endParaRPr lang="en-US"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4"/>
                <a:stretch>
                  <a:fillRect l="-344"/>
                </a:stretch>
              </a:blipFill>
            </p:spPr>
            <p:txBody>
              <a:bodyPr/>
              <a:lstStyle/>
              <a:p>
                <a:r>
                  <a:rPr lang="en-US">
                    <a:noFill/>
                  </a:rPr>
                  <a:t> </a:t>
                </a:r>
              </a:p>
            </p:txBody>
          </p:sp>
        </mc:Fallback>
      </mc:AlternateContent>
    </p:spTree>
    <p:extLst>
      <p:ext uri="{BB962C8B-B14F-4D97-AF65-F5344CB8AC3E}">
        <p14:creationId xmlns:p14="http://schemas.microsoft.com/office/powerpoint/2010/main" val="3569800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a:xfrm>
            <a:off x="521207" y="448056"/>
            <a:ext cx="8138699" cy="640080"/>
          </a:xfrm>
        </p:spPr>
        <p:txBody>
          <a:bodyPr>
            <a:normAutofit fontScale="90000"/>
          </a:bodyPr>
          <a:lstStyle/>
          <a:p>
            <a:r>
              <a:rPr lang="en-US" dirty="0"/>
              <a:t>Maximum Likelihood – Avoiding Floating Point Underflow</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m:t>
                          </m:r>
                        </m:num>
                        <m:den>
                          <m:r>
                            <a:rPr lang="en-US" i="1">
                              <a:latin typeface="Cambria Math" panose="02040503050406030204" pitchFamily="18" charset="0"/>
                            </a:rPr>
                            <m:t>1.0+</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−3.17</m:t>
                                  </m:r>
                                  <m:r>
                                    <a:rPr lang="en-US" i="1">
                                      <a:latin typeface="Cambria Math" panose="02040503050406030204" pitchFamily="18" charset="0"/>
                                    </a:rPr>
                                    <m:t>+</m:t>
                                  </m:r>
                                  <m:r>
                                    <a:rPr lang="en-US" b="0" i="1" smtClean="0">
                                      <a:latin typeface="Cambria Math" panose="02040503050406030204" pitchFamily="18" charset="0"/>
                                    </a:rPr>
                                    <m:t>0.69</m:t>
                                  </m:r>
                                  <m:r>
                                    <a:rPr lang="en-US" i="1">
                                      <a:latin typeface="Cambria Math" panose="02040503050406030204" pitchFamily="18" charset="0"/>
                                      <a:ea typeface="Cambria Math" panose="02040503050406030204" pitchFamily="18" charset="0"/>
                                    </a:rPr>
                                    <m:t>𝑥</m:t>
                                  </m:r>
                                </m:e>
                              </m:d>
                            </m:sup>
                          </m:sSup>
                        </m:den>
                      </m:f>
                      <m:r>
                        <a:rPr lang="en-US" b="0" i="1" smtClean="0">
                          <a:latin typeface="Cambria Math" panose="02040503050406030204" pitchFamily="18" charset="0"/>
                          <a:ea typeface="Cambria Math" panose="02040503050406030204" pitchFamily="18" charset="0"/>
                        </a:rPr>
                        <m:t>)</m:t>
                      </m:r>
                    </m:oMath>
                  </m:oMathPara>
                </a14:m>
                <a:endParaRPr lang="en-US" dirty="0"/>
              </a:p>
              <a:p>
                <a:pPr>
                  <a:spcAft>
                    <a:spcPts val="2000"/>
                  </a:spcAft>
                </a:pPr>
                <a:r>
                  <a:rPr lang="en-US" b="1" dirty="0"/>
                  <a:t>To calculate the total likelihood for these parameters, but avoid floating point underflow…</a:t>
                </a:r>
              </a:p>
              <a:p>
                <a:pPr marL="342900" indent="-342900">
                  <a:spcAft>
                    <a:spcPts val="2000"/>
                  </a:spcAft>
                  <a:buFont typeface="+mj-lt"/>
                  <a:buAutoNum type="arabicPeriod"/>
                </a:pPr>
                <a:r>
                  <a:rPr lang="en-US" dirty="0"/>
                  <a:t>Get the true (1) data, calculate the probability </a:t>
                </a:r>
                <a14:m>
                  <m:oMath xmlns:m="http://schemas.openxmlformats.org/officeDocument/2006/math">
                    <m:r>
                      <a:rPr lang="en-US" b="1" i="1" dirty="0" smtClean="0">
                        <a:latin typeface="Cambria Math" panose="02040503050406030204" pitchFamily="18" charset="0"/>
                      </a:rPr>
                      <m:t>𝒚</m:t>
                    </m:r>
                  </m:oMath>
                </a14:m>
                <a:r>
                  <a:rPr lang="en-US" dirty="0"/>
                  <a:t> 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smtClean="0">
                        <a:latin typeface="Cambria Math" panose="02040503050406030204" pitchFamily="18" charset="0"/>
                      </a:rPr>
                      <m:t>𝒍𝒐𝒈</m:t>
                    </m:r>
                    <m:r>
                      <a:rPr lang="en-US" b="1" i="1" dirty="0" smtClean="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Get the false (0) data, calculate the probability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𝒚</m:t>
                    </m:r>
                    <m:r>
                      <a:rPr lang="en-US" b="1" i="1" dirty="0" smtClean="0">
                        <a:latin typeface="Cambria Math" panose="02040503050406030204" pitchFamily="18" charset="0"/>
                      </a:rPr>
                      <m:t>) </m:t>
                    </m:r>
                  </m:oMath>
                </a14:m>
                <a:r>
                  <a:rPr lang="en-US" dirty="0"/>
                  <a:t>for each </a:t>
                </a:r>
                <a14:m>
                  <m:oMath xmlns:m="http://schemas.openxmlformats.org/officeDocument/2006/math">
                    <m:r>
                      <a:rPr lang="en-US" b="1" i="1" dirty="0" smtClean="0">
                        <a:latin typeface="Cambria Math" panose="02040503050406030204" pitchFamily="18" charset="0"/>
                      </a:rPr>
                      <m:t>𝒙</m:t>
                    </m:r>
                  </m:oMath>
                </a14:m>
                <a:r>
                  <a:rPr lang="en-US" dirty="0"/>
                  <a:t> value, pass it to a </a:t>
                </a:r>
                <a14:m>
                  <m:oMath xmlns:m="http://schemas.openxmlformats.org/officeDocument/2006/math">
                    <m:r>
                      <a:rPr lang="en-US" b="1" i="1" dirty="0">
                        <a:latin typeface="Cambria Math" panose="02040503050406030204" pitchFamily="18" charset="0"/>
                      </a:rPr>
                      <m:t>𝒍𝒐𝒈</m:t>
                    </m:r>
                    <m:r>
                      <a:rPr lang="en-US" b="1" i="1" dirty="0">
                        <a:latin typeface="Cambria Math" panose="02040503050406030204" pitchFamily="18" charset="0"/>
                      </a:rPr>
                      <m:t>⁡()</m:t>
                    </m:r>
                  </m:oMath>
                </a14:m>
                <a:r>
                  <a:rPr lang="en-US" dirty="0"/>
                  <a:t> function, then sum the values. </a:t>
                </a:r>
              </a:p>
              <a:p>
                <a:pPr marL="342900" indent="-342900">
                  <a:spcAft>
                    <a:spcPts val="2000"/>
                  </a:spcAft>
                  <a:buFont typeface="+mj-lt"/>
                  <a:buAutoNum type="arabicPeriod"/>
                </a:pPr>
                <a:r>
                  <a:rPr lang="en-US" dirty="0"/>
                  <a:t>Sum the two values above together, pass it to the </a:t>
                </a:r>
                <a14:m>
                  <m:oMath xmlns:m="http://schemas.openxmlformats.org/officeDocument/2006/math">
                    <m:r>
                      <m:rPr>
                        <m:sty m:val="p"/>
                      </m:rPr>
                      <a:rPr lang="en-US" b="1" i="1" dirty="0" smtClean="0">
                        <a:latin typeface="Cambria Math" panose="02040503050406030204" pitchFamily="18" charset="0"/>
                      </a:rPr>
                      <m:t>exp</m:t>
                    </m:r>
                    <m:r>
                      <a:rPr lang="en-US" b="1" i="1" dirty="0" smtClean="0">
                        <a:latin typeface="Cambria Math" panose="02040503050406030204" pitchFamily="18" charset="0"/>
                      </a:rPr>
                      <m:t>⁡() </m:t>
                    </m:r>
                  </m:oMath>
                </a14:m>
                <a:r>
                  <a:rPr lang="en-US" dirty="0"/>
                  <a:t>function to undo the logarithm, and that is your total likelihood.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287" r="-287"/>
                </a:stretch>
              </a:blipFill>
            </p:spPr>
            <p:txBody>
              <a:bodyPr/>
              <a:lstStyle/>
              <a:p>
                <a:r>
                  <a:rPr lang="en-US">
                    <a:noFill/>
                  </a:rPr>
                  <a:t> </a:t>
                </a:r>
              </a:p>
            </p:txBody>
          </p:sp>
        </mc:Fallback>
      </mc:AlternateContent>
    </p:spTree>
    <p:extLst>
      <p:ext uri="{BB962C8B-B14F-4D97-AF65-F5344CB8AC3E}">
        <p14:creationId xmlns:p14="http://schemas.microsoft.com/office/powerpoint/2010/main" val="1042296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Maximum Likelihood</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844295" y="17404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We now know how to calculate the likelihood for a given set of parameters. </a:t>
                </a:r>
              </a:p>
              <a:p>
                <a:pPr>
                  <a:spcAft>
                    <a:spcPts val="2000"/>
                  </a:spcAft>
                </a:pPr>
                <a:r>
                  <a:rPr lang="en-US" b="1" dirty="0"/>
                  <a:t>To calculate the maximum likelihood…</a:t>
                </a:r>
              </a:p>
              <a:p>
                <a:pPr marL="342900" indent="-342900">
                  <a:spcAft>
                    <a:spcPts val="2000"/>
                  </a:spcAft>
                  <a:buFont typeface="+mj-lt"/>
                  <a:buAutoNum type="arabicPeriod"/>
                </a:pPr>
                <a:r>
                  <a:rPr lang="en-US" dirty="0"/>
                  <a:t>Randomly adjust 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values (using hill-climbing, gradient descent, or other optimization)</a:t>
                </a:r>
              </a:p>
              <a:p>
                <a:pPr marL="342900" indent="-342900">
                  <a:spcAft>
                    <a:spcPts val="2000"/>
                  </a:spcAft>
                  <a:buFont typeface="+mj-lt"/>
                  <a:buAutoNum type="arabicPeriod"/>
                </a:pPr>
                <a:r>
                  <a:rPr lang="en-US" dirty="0"/>
                  <a:t>Calculate the likelihood (as shown in the previous slide)</a:t>
                </a:r>
              </a:p>
              <a:p>
                <a:pPr marL="342900" indent="-342900">
                  <a:spcAft>
                    <a:spcPts val="2000"/>
                  </a:spcAft>
                  <a:buFont typeface="+mj-lt"/>
                  <a:buAutoNum type="arabicPeriod"/>
                </a:pPr>
                <a:r>
                  <a:rPr lang="en-US" dirty="0"/>
                  <a:t>If the likelihood improves, keep the changes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 otherwise revert.  </a:t>
                </a:r>
              </a:p>
              <a:p>
                <a:pPr marL="342900" indent="-342900">
                  <a:spcAft>
                    <a:spcPts val="2000"/>
                  </a:spcAft>
                  <a:buFont typeface="+mj-lt"/>
                  <a:buAutoNum type="arabicPeriod"/>
                </a:pPr>
                <a:r>
                  <a:rPr lang="en-US" dirty="0"/>
                  <a:t>Do this for as many iterations as necessary, until the likelihood stops improving. </a:t>
                </a:r>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844295" y="1740408"/>
                <a:ext cx="10617977" cy="4974336"/>
              </a:xfrm>
              <a:prstGeom prst="rect">
                <a:avLst/>
              </a:prstGeom>
              <a:blipFill>
                <a:blip r:embed="rId2"/>
                <a:stretch>
                  <a:fillRect l="-574"/>
                </a:stretch>
              </a:blipFill>
            </p:spPr>
            <p:txBody>
              <a:bodyPr/>
              <a:lstStyle/>
              <a:p>
                <a:r>
                  <a:rPr lang="en-US">
                    <a:noFill/>
                  </a:rPr>
                  <a:t> </a:t>
                </a:r>
              </a:p>
            </p:txBody>
          </p:sp>
        </mc:Fallback>
      </mc:AlternateContent>
    </p:spTree>
    <p:extLst>
      <p:ext uri="{BB962C8B-B14F-4D97-AF65-F5344CB8AC3E}">
        <p14:creationId xmlns:p14="http://schemas.microsoft.com/office/powerpoint/2010/main" val="1453432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2" y="1495696"/>
            <a:ext cx="7855492"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596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can easily extend logistic regression to handle multiple independent variables, simply by adding more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𝑥</m:t>
                        </m:r>
                      </m:sub>
                    </m:sSub>
                  </m:oMath>
                </a14:m>
                <a:r>
                  <a:rPr lang="en-US" dirty="0"/>
                  <a:t> variables for each additional variable.</a:t>
                </a:r>
              </a:p>
              <a:p>
                <a:pPr>
                  <a:spcAft>
                    <a:spcPts val="2000"/>
                  </a:spcAft>
                </a:pPr>
                <a:r>
                  <a:rPr lang="en-US" dirty="0"/>
                  <a:t>We then solve for those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𝑥</m:t>
                        </m:r>
                      </m:sub>
                    </m:sSub>
                  </m:oMath>
                </a14:m>
                <a:r>
                  <a:rPr lang="en-US" dirty="0"/>
                  <a:t> variables the same way as before. </a:t>
                </a:r>
              </a:p>
              <a:p>
                <a:pPr>
                  <a:spcAft>
                    <a:spcPts val="2000"/>
                  </a:spcAft>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num>
                        <m:den>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0</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0</m:t>
                                  </m:r>
                                </m:sub>
                              </m:sSub>
                              <m:r>
                                <a:rPr lang="en-US" sz="2400" b="0" i="1" smtClean="0">
                                  <a:latin typeface="Cambria Math" panose="02040503050406030204" pitchFamily="18" charset="0"/>
                                </a:rPr>
                                <m:t> </m:t>
                              </m:r>
                              <m:r>
                                <a:rPr lang="en-US" sz="2400" i="1">
                                  <a:latin typeface="Cambria Math" panose="02040503050406030204" pitchFamily="18" charset="0"/>
                                </a:rPr>
                                <m:t>+</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ea typeface="Cambria Math" panose="02040503050406030204" pitchFamily="18" charset="0"/>
                                    </a:rPr>
                                    <m:t>1</m:t>
                                  </m:r>
                                </m:sub>
                              </m:sSub>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3</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ea typeface="Cambria Math" panose="02040503050406030204" pitchFamily="18" charset="0"/>
                                    </a:rPr>
                                    <m:t>𝑛</m:t>
                                  </m:r>
                                </m:sub>
                              </m:s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up>
                          </m:sSup>
                        </m:den>
                      </m:f>
                    </m:oMath>
                  </m:oMathPara>
                </a14:m>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2"/>
                <a:stretch>
                  <a:fillRect l="-517"/>
                </a:stretch>
              </a:blipFill>
            </p:spPr>
            <p:txBody>
              <a:bodyPr/>
              <a:lstStyle/>
              <a:p>
                <a:r>
                  <a:rPr lang="en-US">
                    <a:noFill/>
                  </a:rPr>
                  <a:t> </a:t>
                </a:r>
              </a:p>
            </p:txBody>
          </p:sp>
        </mc:Fallback>
      </mc:AlternateContent>
    </p:spTree>
    <p:extLst>
      <p:ext uri="{BB962C8B-B14F-4D97-AF65-F5344CB8AC3E}">
        <p14:creationId xmlns:p14="http://schemas.microsoft.com/office/powerpoint/2010/main" val="287664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Multivariable Logistic Regression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31340" y="1588008"/>
                <a:ext cx="10617977"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have some historical employee data (</a:t>
                </a:r>
                <a:r>
                  <a:rPr lang="en-US" dirty="0">
                    <a:hlinkClick r:id="rId3"/>
                  </a:rPr>
                  <a:t>https://tinyurl.com/y6r7qjrp</a:t>
                </a:r>
                <a:r>
                  <a:rPr lang="en-US" dirty="0"/>
                  <a:t>) and want to use it to predict whether an employee will quit or not. </a:t>
                </a:r>
              </a:p>
              <a:p>
                <a:pPr>
                  <a:spcAft>
                    <a:spcPts val="2000"/>
                  </a:spcAft>
                </a:pPr>
                <a14:m>
                  <m:oMath xmlns:m="http://schemas.openxmlformats.org/officeDocument/2006/math">
                    <m:r>
                      <a:rPr lang="en-US" i="1" dirty="0" smtClean="0">
                        <a:latin typeface="Cambria Math" panose="02040503050406030204" pitchFamily="18" charset="0"/>
                      </a:rPr>
                      <m:t>𝑆𝐸𝑋</m:t>
                    </m:r>
                  </m:oMath>
                </a14:m>
                <a:r>
                  <a:rPr lang="en-US" dirty="0"/>
                  <a:t>, </a:t>
                </a:r>
                <a14:m>
                  <m:oMath xmlns:m="http://schemas.openxmlformats.org/officeDocument/2006/math">
                    <m:r>
                      <a:rPr lang="en-US" i="1" dirty="0" smtClean="0">
                        <a:latin typeface="Cambria Math" panose="02040503050406030204" pitchFamily="18" charset="0"/>
                      </a:rPr>
                      <m:t>𝐴𝐺𝐸</m:t>
                    </m:r>
                  </m:oMath>
                </a14:m>
                <a:r>
                  <a:rPr lang="en-US" dirty="0"/>
                  <a:t>, </a:t>
                </a:r>
                <a14:m>
                  <m:oMath xmlns:m="http://schemas.openxmlformats.org/officeDocument/2006/math">
                    <m:r>
                      <a:rPr lang="en-US" i="1" dirty="0" smtClean="0">
                        <a:latin typeface="Cambria Math" panose="02040503050406030204" pitchFamily="18" charset="0"/>
                      </a:rPr>
                      <m:t>𝑃𝑅𝑂𝑀</m:t>
                    </m:r>
                    <m:r>
                      <a:rPr lang="en-US" b="0" i="1" dirty="0" smtClean="0">
                        <a:latin typeface="Cambria Math" panose="02040503050406030204" pitchFamily="18" charset="0"/>
                      </a:rPr>
                      <m:t>𝑂</m:t>
                    </m:r>
                    <m:r>
                      <a:rPr lang="en-US" i="1" dirty="0" smtClean="0">
                        <a:latin typeface="Cambria Math" panose="02040503050406030204" pitchFamily="18" charset="0"/>
                      </a:rPr>
                      <m:t>𝑇𝐼𝑂𝑁𝑆</m:t>
                    </m:r>
                  </m:oMath>
                </a14:m>
                <a:r>
                  <a:rPr lang="en-US" dirty="0"/>
                  <a:t>, and </a:t>
                </a:r>
                <a14:m>
                  <m:oMath xmlns:m="http://schemas.openxmlformats.org/officeDocument/2006/math">
                    <m:r>
                      <a:rPr lang="en-US" i="1" smtClean="0">
                        <a:latin typeface="Cambria Math" panose="02040503050406030204" pitchFamily="18" charset="0"/>
                      </a:rPr>
                      <m:t>𝑌𝐸𝐴𝑅𝑆</m:t>
                    </m:r>
                  </m:oMath>
                </a14:m>
                <a:r>
                  <a:rPr lang="en-US" i="0" dirty="0">
                    <a:latin typeface="+mj-lt"/>
                  </a:rPr>
                  <a:t>_</a:t>
                </a:r>
                <a14:m>
                  <m:oMath xmlns:m="http://schemas.openxmlformats.org/officeDocument/2006/math">
                    <m:r>
                      <a:rPr lang="en-US" i="1" smtClean="0">
                        <a:latin typeface="Cambria Math" panose="02040503050406030204" pitchFamily="18" charset="0"/>
                      </a:rPr>
                      <m:t>𝐸𝑀𝑃𝐿𝑂𝑌𝐸𝐷</m:t>
                    </m:r>
                  </m:oMath>
                </a14:m>
                <a:r>
                  <a:rPr lang="en-US" dirty="0"/>
                  <a:t> are the predictor variables, and </a:t>
                </a:r>
                <a14:m>
                  <m:oMath xmlns:m="http://schemas.openxmlformats.org/officeDocument/2006/math">
                    <m:r>
                      <a:rPr lang="en-US" i="1" dirty="0" smtClean="0">
                        <a:latin typeface="Cambria Math" panose="02040503050406030204" pitchFamily="18" charset="0"/>
                      </a:rPr>
                      <m:t>𝐷𝐼𝐷</m:t>
                    </m:r>
                    <m:r>
                      <a:rPr lang="en-US" i="1" dirty="0" smtClean="0">
                        <a:latin typeface="Cambria Math" panose="02040503050406030204" pitchFamily="18" charset="0"/>
                      </a:rPr>
                      <m:t>_</m:t>
                    </m:r>
                    <m:r>
                      <a:rPr lang="en-US" i="1" dirty="0" smtClean="0">
                        <a:latin typeface="Cambria Math" panose="02040503050406030204" pitchFamily="18" charset="0"/>
                      </a:rPr>
                      <m:t>𝑄𝑈𝐼𝑇</m:t>
                    </m:r>
                  </m:oMath>
                </a14:m>
                <a:r>
                  <a:rPr lang="en-US" dirty="0"/>
                  <a:t> is the outcome variable where 1 = true and 0 = false. </a:t>
                </a:r>
              </a:p>
              <a:p>
                <a:pPr>
                  <a:spcAft>
                    <a:spcPts val="2000"/>
                  </a:spcAft>
                </a:pPr>
                <a:endParaRPr lang="en-US" sz="2400" dirty="0"/>
              </a:p>
              <a:p>
                <a:pPr>
                  <a:spcAft>
                    <a:spcPts val="2000"/>
                  </a:spcAft>
                </a:pPr>
                <a:endParaRPr lang="en-US" dirty="0"/>
              </a:p>
              <a:p>
                <a:pPr>
                  <a:spcAft>
                    <a:spcPts val="2000"/>
                  </a:spcAft>
                </a:pPr>
                <a:endParaRPr lang="en-US" dirty="0"/>
              </a:p>
              <a:p>
                <a:pPr>
                  <a:spcAft>
                    <a:spcPts val="2000"/>
                  </a:spcAft>
                </a:pPr>
                <a:endParaRPr lang="en-US" dirty="0"/>
              </a:p>
            </p:txBody>
          </p:sp>
        </mc:Choice>
        <mc:Fallback xmlns="">
          <p:sp>
            <p:nvSpPr>
              <p:cNvPr id="8" name="Content Placeholder 2">
                <a:extLst>
                  <a:ext uri="{FF2B5EF4-FFF2-40B4-BE49-F238E27FC236}">
                    <a16:creationId xmlns:a16="http://schemas.microsoft.com/office/drawing/2014/main" id="{DBA27E9E-239C-4E7E-8AE2-E712DC08205E}"/>
                  </a:ext>
                </a:extLst>
              </p:cNvPr>
              <p:cNvSpPr txBox="1">
                <a:spLocks noRot="1" noChangeAspect="1" noMove="1" noResize="1" noEditPoints="1" noAdjustHandles="1" noChangeArrowheads="1" noChangeShapeType="1" noTextEdit="1"/>
              </p:cNvSpPr>
              <p:nvPr/>
            </p:nvSpPr>
            <p:spPr>
              <a:xfrm>
                <a:off x="731340" y="1588008"/>
                <a:ext cx="10617977" cy="4974336"/>
              </a:xfrm>
              <a:prstGeom prst="rect">
                <a:avLst/>
              </a:prstGeom>
              <a:blipFill>
                <a:blip r:embed="rId4"/>
                <a:stretch>
                  <a:fillRect l="-51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BBDA2DDA-2B35-42B7-896F-448603AD3CD8}"/>
              </a:ext>
            </a:extLst>
          </p:cNvPr>
          <p:cNvGraphicFramePr>
            <a:graphicFrameLocks noChangeAspect="1"/>
          </p:cNvGraphicFramePr>
          <p:nvPr>
            <p:extLst>
              <p:ext uri="{D42A27DB-BD31-4B8C-83A1-F6EECF244321}">
                <p14:modId xmlns:p14="http://schemas.microsoft.com/office/powerpoint/2010/main" val="2169463875"/>
              </p:ext>
            </p:extLst>
          </p:nvPr>
        </p:nvGraphicFramePr>
        <p:xfrm>
          <a:off x="3959766" y="4271581"/>
          <a:ext cx="3967163" cy="2290763"/>
        </p:xfrm>
        <a:graphic>
          <a:graphicData uri="http://schemas.openxmlformats.org/presentationml/2006/ole">
            <mc:AlternateContent xmlns:mc="http://schemas.openxmlformats.org/markup-compatibility/2006">
              <mc:Choice xmlns:v="urn:schemas-microsoft-com:vml" Requires="v">
                <p:oleObj spid="_x0000_s2070" name="Worksheet" r:id="rId5" imgW="3967195" imgH="2290704" progId="Excel.Sheet.12">
                  <p:embed/>
                </p:oleObj>
              </mc:Choice>
              <mc:Fallback>
                <p:oleObj name="Worksheet" r:id="rId5" imgW="3967195" imgH="2290704" progId="Excel.Sheet.12">
                  <p:embed/>
                  <p:pic>
                    <p:nvPicPr>
                      <p:cNvPr id="5" name="Object 4">
                        <a:extLst>
                          <a:ext uri="{FF2B5EF4-FFF2-40B4-BE49-F238E27FC236}">
                            <a16:creationId xmlns:a16="http://schemas.microsoft.com/office/drawing/2014/main" id="{BBDA2DDA-2B35-42B7-896F-448603AD3CD8}"/>
                          </a:ext>
                        </a:extLst>
                      </p:cNvPr>
                      <p:cNvPicPr/>
                      <p:nvPr/>
                    </p:nvPicPr>
                    <p:blipFill>
                      <a:blip r:embed="rId6"/>
                      <a:stretch>
                        <a:fillRect/>
                      </a:stretch>
                    </p:blipFill>
                    <p:spPr>
                      <a:xfrm>
                        <a:off x="3959766" y="4271581"/>
                        <a:ext cx="3967163" cy="2290763"/>
                      </a:xfrm>
                      <a:prstGeom prst="rect">
                        <a:avLst/>
                      </a:prstGeom>
                    </p:spPr>
                  </p:pic>
                </p:oleObj>
              </mc:Fallback>
            </mc:AlternateContent>
          </a:graphicData>
        </a:graphic>
      </p:graphicFrame>
    </p:spTree>
    <p:extLst>
      <p:ext uri="{BB962C8B-B14F-4D97-AF65-F5344CB8AC3E}">
        <p14:creationId xmlns:p14="http://schemas.microsoft.com/office/powerpoint/2010/main" val="418441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90F69-D63E-4850-9A00-5BF4CC0B8BDA}"/>
              </a:ext>
            </a:extLst>
          </p:cNvPr>
          <p:cNvSpPr>
            <a:spLocks noGrp="1"/>
          </p:cNvSpPr>
          <p:nvPr>
            <p:ph type="title"/>
          </p:nvPr>
        </p:nvSpPr>
        <p:spPr/>
        <p:txBody>
          <a:bodyPr/>
          <a:lstStyle/>
          <a:p>
            <a:r>
              <a:rPr lang="en-US" dirty="0"/>
              <a:t>Hands-On: Multivariable Logistic Regression</a:t>
            </a:r>
          </a:p>
        </p:txBody>
      </p:sp>
      <p:pic>
        <p:nvPicPr>
          <p:cNvPr id="4" name="Picture 3">
            <a:extLst>
              <a:ext uri="{FF2B5EF4-FFF2-40B4-BE49-F238E27FC236}">
                <a16:creationId xmlns:a16="http://schemas.microsoft.com/office/drawing/2014/main" id="{FE3007D7-D192-4AFF-BDCC-28AC11795F6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8273" y="1495696"/>
            <a:ext cx="7855490" cy="500730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955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Using Logistic Regression for Classification</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10531916"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Logistic regression may seem limited in that it only supports two categories: true (1) or false (0). </a:t>
            </a:r>
          </a:p>
          <a:p>
            <a:pPr>
              <a:spcAft>
                <a:spcPts val="2000"/>
              </a:spcAft>
            </a:pPr>
            <a:r>
              <a:rPr lang="en-US" dirty="0"/>
              <a:t>But you can make it support any number of categories!</a:t>
            </a:r>
          </a:p>
          <a:p>
            <a:pPr>
              <a:spcAft>
                <a:spcPts val="2000"/>
              </a:spcAft>
            </a:pPr>
            <a:r>
              <a:rPr lang="en-US" b="1" dirty="0"/>
              <a:t>To use logistic regression for more than two categories:</a:t>
            </a:r>
          </a:p>
          <a:p>
            <a:pPr marL="342900" indent="-342900">
              <a:spcAft>
                <a:spcPts val="2000"/>
              </a:spcAft>
              <a:buFont typeface="+mj-lt"/>
              <a:buAutoNum type="arabicPeriod"/>
            </a:pPr>
            <a:r>
              <a:rPr lang="en-US" dirty="0"/>
              <a:t>Build a separate logistic regression for each category, where a given item belongs to that category (1) or doesn’t belong to that category (0). </a:t>
            </a:r>
          </a:p>
          <a:p>
            <a:pPr marL="342900" indent="-342900">
              <a:spcAft>
                <a:spcPts val="2000"/>
              </a:spcAft>
              <a:buFont typeface="+mj-lt"/>
              <a:buAutoNum type="arabicPeriod"/>
            </a:pPr>
            <a:r>
              <a:rPr lang="en-US" dirty="0"/>
              <a:t>To predict which category an item belongs to, pass it through each category’s logistic regression, and choose the one with the highest probability.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85084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9BE4-EC19-44DE-9330-4387BC87EABD}"/>
              </a:ext>
            </a:extLst>
          </p:cNvPr>
          <p:cNvSpPr>
            <a:spLocks noGrp="1"/>
          </p:cNvSpPr>
          <p:nvPr>
            <p:ph type="title"/>
          </p:nvPr>
        </p:nvSpPr>
        <p:spPr/>
        <p:txBody>
          <a:bodyPr>
            <a:normAutofit fontScale="90000"/>
          </a:bodyPr>
          <a:lstStyle/>
          <a:p>
            <a:r>
              <a:rPr lang="en-US" dirty="0"/>
              <a:t>Kind Of Similar – Fitting a Probability Distribution</a:t>
            </a:r>
          </a:p>
        </p:txBody>
      </p:sp>
      <p:sp>
        <p:nvSpPr>
          <p:cNvPr id="4" name="Rectangle 1">
            <a:extLst>
              <a:ext uri="{FF2B5EF4-FFF2-40B4-BE49-F238E27FC236}">
                <a16:creationId xmlns:a16="http://schemas.microsoft.com/office/drawing/2014/main" id="{1FE2771B-6448-44EF-A7D6-B1CFE6433899}"/>
              </a:ext>
            </a:extLst>
          </p:cNvPr>
          <p:cNvSpPr>
            <a:spLocks noGrp="1" noChangeArrowheads="1"/>
          </p:cNvSpPr>
          <p:nvPr>
            <p:ph sz="quarter" idx="10"/>
          </p:nvPr>
        </p:nvSpPr>
        <p:spPr bwMode="auto">
          <a:xfrm>
            <a:off x="539496" y="1552943"/>
            <a:ext cx="7613412"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random, math</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observations =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3.0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4.0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5.0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mean = </a:t>
            </a:r>
            <a:r>
              <a:rPr kumimoji="0" lang="en-US" altLang="en-US" sz="900" b="0" i="0" u="none" strike="noStrike" cap="none" normalizeH="0" baseline="0" dirty="0">
                <a:ln>
                  <a:noFill/>
                </a:ln>
                <a:solidFill>
                  <a:srgbClr val="0000FF"/>
                </a:solidFill>
                <a:effectLst/>
                <a:latin typeface="Consolas" panose="020B0609020204030204" pitchFamily="49" charset="0"/>
              </a:rPr>
              <a:t>1.0</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100_000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adj = </a:t>
            </a:r>
            <a:r>
              <a:rPr kumimoji="0" lang="en-US" altLang="en-US" sz="900" b="0" i="0" u="none" strike="noStrike" cap="none" normalizeH="0" baseline="0" dirty="0" err="1">
                <a:ln>
                  <a:noFill/>
                </a:ln>
                <a:solidFill>
                  <a:srgbClr val="000000"/>
                </a:solidFill>
                <a:effectLst/>
                <a:latin typeface="Consolas" panose="020B0609020204030204" pitchFamily="49" charset="0"/>
              </a:rPr>
              <a:t>random.normalvariate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random.randint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likelihood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80"/>
                </a:solidFill>
                <a:effectLst/>
                <a:latin typeface="Consolas" panose="020B0609020204030204" pitchFamily="49" charset="0"/>
              </a:rPr>
              <a:t>sum</a:t>
            </a:r>
            <a:r>
              <a:rPr kumimoji="0" lang="en-US" altLang="en-US" sz="900" b="0" i="0" u="none" strike="noStrike" cap="none" normalizeH="0" baseline="0" dirty="0">
                <a:ln>
                  <a:noFill/>
                </a:ln>
                <a:solidFill>
                  <a:srgbClr val="000000"/>
                </a:solidFill>
                <a:effectLst/>
                <a:latin typeface="Consolas" panose="020B0609020204030204" pitchFamily="49" charset="0"/>
              </a:rPr>
              <a:t>([math.log(</a:t>
            </a:r>
            <a:r>
              <a:rPr kumimoji="0" lang="en-US" altLang="en-US" sz="900" b="0" i="0" u="none" strike="noStrike" cap="none" normalizeH="0" baseline="0" dirty="0">
                <a:ln>
                  <a:noFill/>
                </a:ln>
                <a:solidFill>
                  <a:srgbClr val="0000FF"/>
                </a:solidFill>
                <a:effectLst/>
                <a:latin typeface="Consolas" panose="020B0609020204030204" pitchFamily="49" charset="0"/>
              </a:rPr>
              <a:t>.000000001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00"/>
                </a:solidFill>
                <a:effectLst/>
                <a:latin typeface="Consolas" panose="020B0609020204030204" pitchFamily="49" charset="0"/>
              </a:rPr>
              <a:t>observations]))</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if </a:t>
            </a:r>
            <a:r>
              <a:rPr kumimoji="0" lang="en-US" altLang="en-US" sz="900" b="0" i="0" u="none" strike="noStrike" cap="none" normalizeH="0" baseline="0" dirty="0">
                <a:ln>
                  <a:noFill/>
                </a:ln>
                <a:solidFill>
                  <a:srgbClr val="000000"/>
                </a:solidFill>
                <a:effectLst/>
                <a:latin typeface="Consolas" panose="020B0609020204030204" pitchFamily="49" charset="0"/>
              </a:rPr>
              <a:t>likelihood &gt;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best_likelihood</a:t>
            </a:r>
            <a:r>
              <a:rPr kumimoji="0" lang="en-US" altLang="en-US" sz="900" b="0" i="0" u="none" strike="noStrike" cap="none" normalizeH="0" baseline="0" dirty="0">
                <a:ln>
                  <a:noFill/>
                </a:ln>
                <a:solidFill>
                  <a:srgbClr val="000000"/>
                </a:solidFill>
                <a:effectLst/>
                <a:latin typeface="Consolas" panose="020B0609020204030204" pitchFamily="49" charset="0"/>
              </a:rPr>
              <a:t> = likelihood</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mean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err="1">
                <a:ln>
                  <a:noFill/>
                </a:ln>
                <a:solidFill>
                  <a:srgbClr val="000080"/>
                </a:solidFill>
                <a:effectLst/>
                <a:latin typeface="Consolas" panose="020B0609020204030204" pitchFamily="49" charset="0"/>
              </a:rPr>
              <a:t>elif</a:t>
            </a:r>
            <a:r>
              <a:rPr kumimoji="0" lang="en-US" altLang="en-US" sz="900" b="1" i="0" u="none" strike="noStrike" cap="none" normalizeH="0" baseline="0" dirty="0">
                <a:ln>
                  <a:noFill/>
                </a:ln>
                <a:solidFill>
                  <a:srgbClr val="00008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selected_variable</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adj</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1" i="0" u="none" strike="noStrike" cap="none" normalizeH="0" baseline="0" dirty="0">
                <a:ln>
                  <a:noFill/>
                </a:ln>
                <a:solidFill>
                  <a:srgbClr val="008080"/>
                </a:solidFill>
                <a:effectLst/>
                <a:latin typeface="Consolas" panose="020B0609020204030204" pitchFamily="49" charset="0"/>
              </a:rPr>
              <a:t>"mean={0}, </a:t>
            </a:r>
            <a:r>
              <a:rPr kumimoji="0" lang="en-US" altLang="en-US" sz="900" b="1" i="0" u="none" strike="noStrike" cap="none" normalizeH="0" baseline="0" dirty="0" err="1">
                <a:ln>
                  <a:noFill/>
                </a:ln>
                <a:solidFill>
                  <a:srgbClr val="008080"/>
                </a:solidFill>
                <a:effectLst/>
                <a:latin typeface="Consolas" panose="020B0609020204030204" pitchFamily="49" charset="0"/>
              </a:rPr>
              <a:t>std_dev</a:t>
            </a:r>
            <a:r>
              <a:rPr kumimoji="0" lang="en-US" altLang="en-US" sz="900" b="1" i="0" u="none" strike="noStrike" cap="none" normalizeH="0" baseline="0" dirty="0">
                <a:ln>
                  <a:noFill/>
                </a:ln>
                <a:solidFill>
                  <a:srgbClr val="008080"/>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.format(mean,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descr="Graph Preview">
            <a:extLst>
              <a:ext uri="{FF2B5EF4-FFF2-40B4-BE49-F238E27FC236}">
                <a16:creationId xmlns:a16="http://schemas.microsoft.com/office/drawing/2014/main" id="{FD63C954-7A1B-4137-B9C2-15FE29BE7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9756" y="13706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944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Tree>
    <p:extLst>
      <p:ext uri="{BB962C8B-B14F-4D97-AF65-F5344CB8AC3E}">
        <p14:creationId xmlns:p14="http://schemas.microsoft.com/office/powerpoint/2010/main" val="16595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B6D8-4255-4F62-996A-B3FFC4B4551A}"/>
              </a:ext>
            </a:extLst>
          </p:cNvPr>
          <p:cNvSpPr>
            <a:spLocks noGrp="1"/>
          </p:cNvSpPr>
          <p:nvPr>
            <p:ph type="title"/>
          </p:nvPr>
        </p:nvSpPr>
        <p:spPr/>
        <p:txBody>
          <a:bodyPr/>
          <a:lstStyle/>
          <a:p>
            <a:r>
              <a:rPr lang="en-US" dirty="0"/>
              <a:t>What Not to Expect </a:t>
            </a:r>
          </a:p>
        </p:txBody>
      </p:sp>
      <p:sp>
        <p:nvSpPr>
          <p:cNvPr id="3" name="Content Placeholder 2">
            <a:extLst>
              <a:ext uri="{FF2B5EF4-FFF2-40B4-BE49-F238E27FC236}">
                <a16:creationId xmlns:a16="http://schemas.microsoft.com/office/drawing/2014/main" id="{6F8F6454-7291-4F62-9B61-DCB263E594D7}"/>
              </a:ext>
            </a:extLst>
          </p:cNvPr>
          <p:cNvSpPr>
            <a:spLocks noGrp="1"/>
          </p:cNvSpPr>
          <p:nvPr>
            <p:ph sz="quarter" idx="10"/>
          </p:nvPr>
        </p:nvSpPr>
        <p:spPr>
          <a:xfrm>
            <a:off x="539495" y="1435608"/>
            <a:ext cx="6758119" cy="4780554"/>
          </a:xfrm>
        </p:spPr>
        <p:txBody>
          <a:bodyPr>
            <a:normAutofit/>
          </a:bodyPr>
          <a:lstStyle/>
          <a:p>
            <a:r>
              <a:rPr lang="en-US" b="1" dirty="0"/>
              <a:t>For model fitting we will not be using conventional methods like gradient descent and calculus. </a:t>
            </a:r>
          </a:p>
          <a:p>
            <a:pPr marL="285750" indent="-285750">
              <a:buFont typeface="Arial" panose="020B0604020202020204" pitchFamily="34" charset="0"/>
              <a:buChar char="•"/>
            </a:pPr>
            <a:r>
              <a:rPr lang="en-US" dirty="0"/>
              <a:t>Instead we will use simple hill-climbing algorithms.</a:t>
            </a:r>
          </a:p>
          <a:p>
            <a:pPr marL="285750" indent="-285750">
              <a:buFont typeface="Arial" panose="020B0604020202020204" pitchFamily="34" charset="0"/>
              <a:buChar char="•"/>
            </a:pPr>
            <a:r>
              <a:rPr lang="en-US" dirty="0"/>
              <a:t>Optimization is optimization regardless if it is hill-climbing, simulated annealing, genetic algorithms, or gradient descent. </a:t>
            </a:r>
          </a:p>
          <a:p>
            <a:pPr marL="285750" indent="-285750">
              <a:buFont typeface="Arial" panose="020B0604020202020204" pitchFamily="34" charset="0"/>
              <a:buChar char="•"/>
            </a:pPr>
            <a:r>
              <a:rPr lang="en-US" dirty="0"/>
              <a:t>Hill climbing is the simplest optimization algorithm to implement, and works remarkably well for basic machine learning.</a:t>
            </a:r>
          </a:p>
        </p:txBody>
      </p:sp>
      <p:pic>
        <p:nvPicPr>
          <p:cNvPr id="4100" name="Picture 4" descr="Graph Preview">
            <a:extLst>
              <a:ext uri="{FF2B5EF4-FFF2-40B4-BE49-F238E27FC236}">
                <a16:creationId xmlns:a16="http://schemas.microsoft.com/office/drawing/2014/main" id="{3E40B472-9E31-4E11-A451-8DEA59D1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261" y="1524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442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will only output a probability between 0 and 1 that an event will happen. </a:t>
            </a:r>
          </a:p>
          <a:p>
            <a:pPr marL="342900" indent="-342900">
              <a:buAutoNum type="arabicParenR"/>
            </a:pPr>
            <a:r>
              <a:rPr lang="en-US" dirty="0"/>
              <a:t>True</a:t>
            </a:r>
          </a:p>
          <a:p>
            <a:pPr marL="342900" indent="-342900">
              <a:buAutoNum type="arabicParenR"/>
            </a:pPr>
            <a:r>
              <a:rPr lang="en-US" dirty="0"/>
              <a:t>False</a:t>
            </a:r>
          </a:p>
        </p:txBody>
      </p:sp>
      <p:sp>
        <p:nvSpPr>
          <p:cNvPr id="4" name="Oval 3">
            <a:extLst>
              <a:ext uri="{FF2B5EF4-FFF2-40B4-BE49-F238E27FC236}">
                <a16:creationId xmlns:a16="http://schemas.microsoft.com/office/drawing/2014/main" id="{758F4470-E2B8-437C-A1F0-0CB798B7126A}"/>
              </a:ext>
            </a:extLst>
          </p:cNvPr>
          <p:cNvSpPr/>
          <p:nvPr/>
        </p:nvSpPr>
        <p:spPr>
          <a:xfrm>
            <a:off x="521207" y="2222414"/>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85467A0B-2422-4242-8953-61FF07377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665100" y="2519565"/>
            <a:ext cx="3810000"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7E9338-0D09-4089-95B3-2D3F89F2D17D}"/>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Like any probability model, logistic regression will output a percentage between 0 and 1</a:t>
            </a:r>
          </a:p>
        </p:txBody>
      </p:sp>
    </p:spTree>
    <p:extLst>
      <p:ext uri="{BB962C8B-B14F-4D97-AF65-F5344CB8AC3E}">
        <p14:creationId xmlns:p14="http://schemas.microsoft.com/office/powerpoint/2010/main" val="156667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Tree>
    <p:extLst>
      <p:ext uri="{BB962C8B-B14F-4D97-AF65-F5344CB8AC3E}">
        <p14:creationId xmlns:p14="http://schemas.microsoft.com/office/powerpoint/2010/main" val="1899603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A84B-E766-47E2-9F97-6E014E83BE93}"/>
              </a:ext>
            </a:extLst>
          </p:cNvPr>
          <p:cNvSpPr>
            <a:spLocks noGrp="1"/>
          </p:cNvSpPr>
          <p:nvPr>
            <p:ph type="title"/>
          </p:nvPr>
        </p:nvSpPr>
        <p:spPr/>
        <p:txBody>
          <a:bodyPr/>
          <a:lstStyle/>
          <a:p>
            <a:r>
              <a:rPr lang="en-US" dirty="0"/>
              <a:t>Quiz Time!</a:t>
            </a:r>
          </a:p>
        </p:txBody>
      </p:sp>
      <p:sp>
        <p:nvSpPr>
          <p:cNvPr id="3" name="Content Placeholder 2">
            <a:extLst>
              <a:ext uri="{FF2B5EF4-FFF2-40B4-BE49-F238E27FC236}">
                <a16:creationId xmlns:a16="http://schemas.microsoft.com/office/drawing/2014/main" id="{459192F1-FF9D-4BB0-AE08-5B97C377E22B}"/>
              </a:ext>
            </a:extLst>
          </p:cNvPr>
          <p:cNvSpPr>
            <a:spLocks noGrp="1"/>
          </p:cNvSpPr>
          <p:nvPr>
            <p:ph sz="quarter" idx="10"/>
          </p:nvPr>
        </p:nvSpPr>
        <p:spPr>
          <a:xfrm>
            <a:off x="539496" y="1435608"/>
            <a:ext cx="9959968" cy="3977640"/>
          </a:xfrm>
        </p:spPr>
        <p:txBody>
          <a:bodyPr/>
          <a:lstStyle/>
          <a:p>
            <a:r>
              <a:rPr lang="en-US" dirty="0"/>
              <a:t>Logistic regression cannot be used for more than two categories. </a:t>
            </a:r>
          </a:p>
          <a:p>
            <a:pPr marL="342900" indent="-342900">
              <a:buAutoNum type="alphaUcParenR"/>
            </a:pPr>
            <a:r>
              <a:rPr lang="en-US" dirty="0"/>
              <a:t>True</a:t>
            </a:r>
          </a:p>
          <a:p>
            <a:pPr marL="342900" indent="-342900">
              <a:buAutoNum type="alphaUcParenR"/>
            </a:pPr>
            <a:r>
              <a:rPr lang="en-US" dirty="0"/>
              <a:t>False</a:t>
            </a:r>
          </a:p>
        </p:txBody>
      </p:sp>
      <p:sp>
        <p:nvSpPr>
          <p:cNvPr id="4" name="Oval 3">
            <a:extLst>
              <a:ext uri="{FF2B5EF4-FFF2-40B4-BE49-F238E27FC236}">
                <a16:creationId xmlns:a16="http://schemas.microsoft.com/office/drawing/2014/main" id="{268F8AA7-A57F-4350-9ECC-52A145A76BA2}"/>
              </a:ext>
            </a:extLst>
          </p:cNvPr>
          <p:cNvSpPr/>
          <p:nvPr/>
        </p:nvSpPr>
        <p:spPr>
          <a:xfrm>
            <a:off x="521207" y="2918811"/>
            <a:ext cx="1065368" cy="3633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43938E-0FD1-418B-AC61-C2875C714BF5}"/>
              </a:ext>
            </a:extLst>
          </p:cNvPr>
          <p:cNvSpPr txBox="1"/>
          <p:nvPr/>
        </p:nvSpPr>
        <p:spPr>
          <a:xfrm>
            <a:off x="1940957" y="2222413"/>
            <a:ext cx="5253130" cy="1120293"/>
          </a:xfrm>
          <a:prstGeom prst="rect">
            <a:avLst/>
          </a:prstGeom>
        </p:spPr>
        <p:txBody>
          <a:bodyPr vert="horz" wrap="square" lIns="91440" tIns="45720" rIns="91440" bIns="45720" rtlCol="0">
            <a:normAutofit/>
          </a:bodyPr>
          <a:lstStyle/>
          <a:p>
            <a:pPr algn="l">
              <a:spcAft>
                <a:spcPts val="2000"/>
              </a:spcAft>
            </a:pPr>
            <a:r>
              <a:rPr lang="en-US" sz="1600" dirty="0">
                <a:solidFill>
                  <a:srgbClr val="FF0000"/>
                </a:solidFill>
                <a:latin typeface="Segoe UI" panose="020B0502040204020203" pitchFamily="34" charset="0"/>
                <a:cs typeface="Segoe UI" panose="020B0502040204020203" pitchFamily="34" charset="0"/>
              </a:rPr>
              <a:t>Logistic regression can support more than one category by doing a separate logistic regression for each category, and predicting  the one that yields the highest probability. </a:t>
            </a:r>
          </a:p>
        </p:txBody>
      </p:sp>
    </p:spTree>
    <p:extLst>
      <p:ext uri="{BB962C8B-B14F-4D97-AF65-F5344CB8AC3E}">
        <p14:creationId xmlns:p14="http://schemas.microsoft.com/office/powerpoint/2010/main" val="8120731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IV</a:t>
            </a:r>
            <a:br>
              <a:rPr lang="en-US" sz="4400" dirty="0">
                <a:solidFill>
                  <a:schemeClr val="bg1"/>
                </a:solidFill>
              </a:rPr>
            </a:br>
            <a:r>
              <a:rPr lang="en-US" sz="4400">
                <a:solidFill>
                  <a:schemeClr val="bg1"/>
                </a:solidFill>
              </a:rPr>
              <a:t>Naïve Bayes</a:t>
            </a:r>
            <a:endParaRPr lang="en-US" sz="4400" dirty="0">
              <a:solidFill>
                <a:schemeClr val="bg1"/>
              </a:solidFill>
            </a:endParaRPr>
          </a:p>
        </p:txBody>
      </p:sp>
    </p:spTree>
    <p:extLst>
      <p:ext uri="{BB962C8B-B14F-4D97-AF65-F5344CB8AC3E}">
        <p14:creationId xmlns:p14="http://schemas.microsoft.com/office/powerpoint/2010/main" val="3619610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7CFB-096E-475A-BB26-580369874009}"/>
              </a:ext>
            </a:extLst>
          </p:cNvPr>
          <p:cNvSpPr>
            <a:spLocks noGrp="1"/>
          </p:cNvSpPr>
          <p:nvPr>
            <p:ph type="title"/>
          </p:nvPr>
        </p:nvSpPr>
        <p:spPr/>
        <p:txBody>
          <a:bodyPr/>
          <a:lstStyle/>
          <a:p>
            <a:r>
              <a:rPr lang="en-US" dirty="0"/>
              <a:t>What is Naïve Bayes?</a:t>
            </a:r>
          </a:p>
        </p:txBody>
      </p:sp>
      <p:sp>
        <p:nvSpPr>
          <p:cNvPr id="3" name="Content Placeholder 2">
            <a:extLst>
              <a:ext uri="{FF2B5EF4-FFF2-40B4-BE49-F238E27FC236}">
                <a16:creationId xmlns:a16="http://schemas.microsoft.com/office/drawing/2014/main" id="{508B9EF6-ABCB-4C8D-AB28-BDFACD403FA4}"/>
              </a:ext>
            </a:extLst>
          </p:cNvPr>
          <p:cNvSpPr>
            <a:spLocks noGrp="1"/>
          </p:cNvSpPr>
          <p:nvPr>
            <p:ph sz="quarter" idx="10"/>
          </p:nvPr>
        </p:nvSpPr>
        <p:spPr>
          <a:xfrm>
            <a:off x="539495" y="1435607"/>
            <a:ext cx="7408341" cy="4922803"/>
          </a:xfrm>
        </p:spPr>
        <p:txBody>
          <a:bodyPr>
            <a:normAutofit fontScale="92500" lnSpcReduction="20000"/>
          </a:bodyPr>
          <a:lstStyle/>
          <a:p>
            <a:r>
              <a:rPr lang="en-US" b="1" dirty="0">
                <a:solidFill>
                  <a:srgbClr val="FF0000"/>
                </a:solidFill>
              </a:rPr>
              <a:t>Naïve Bayes </a:t>
            </a:r>
            <a:r>
              <a:rPr lang="en-US" dirty="0"/>
              <a:t>is a machine learning application of Bayes Theorem that merges probabilities of multiple features to predict a given category.</a:t>
            </a:r>
          </a:p>
          <a:p>
            <a:r>
              <a:rPr lang="en-US" dirty="0"/>
              <a:t>It is often used to classify text (e.g. email spam/not spam), which is the exercise the we will be doing today. </a:t>
            </a:r>
          </a:p>
          <a:p>
            <a:pPr marL="285750" indent="-285750">
              <a:buFont typeface="Arial" panose="020B0604020202020204" pitchFamily="34" charset="0"/>
              <a:buChar char="•"/>
            </a:pPr>
            <a:r>
              <a:rPr lang="en-US" dirty="0"/>
              <a:t>Naïve Bayes is effective because it learns quickly, even with little data. </a:t>
            </a:r>
          </a:p>
          <a:p>
            <a:pPr marL="285750" indent="-285750">
              <a:buFont typeface="Arial" panose="020B0604020202020204" pitchFamily="34" charset="0"/>
              <a:buChar char="•"/>
            </a:pPr>
            <a:r>
              <a:rPr lang="en-US" dirty="0"/>
              <a:t>Naive Bayes works by mapping probabilities of each individual feature occurring/not occurring for a given category (e.g. a word occurring in spam/not spam).</a:t>
            </a:r>
          </a:p>
          <a:p>
            <a:pPr marL="285750" indent="-285750">
              <a:buFont typeface="Arial" panose="020B0604020202020204" pitchFamily="34" charset="0"/>
              <a:buChar char="•"/>
            </a:pPr>
            <a:r>
              <a:rPr lang="en-US" dirty="0"/>
              <a:t>While commonly used for discrete variables like words, it can also be used with continuous variables using statistical distributions (we will not cover this today).</a:t>
            </a:r>
          </a:p>
        </p:txBody>
      </p:sp>
      <p:pic>
        <p:nvPicPr>
          <p:cNvPr id="6" name="Picture 5" descr="A person posing for the camera&#10;&#10;Description automatically generated">
            <a:extLst>
              <a:ext uri="{FF2B5EF4-FFF2-40B4-BE49-F238E27FC236}">
                <a16:creationId xmlns:a16="http://schemas.microsoft.com/office/drawing/2014/main" id="{A80D3021-54D0-428F-9823-AAC20A63759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672623" y="1562765"/>
            <a:ext cx="2895600" cy="3105150"/>
          </a:xfrm>
          <a:prstGeom prst="rect">
            <a:avLst/>
          </a:prstGeom>
        </p:spPr>
      </p:pic>
      <p:sp>
        <p:nvSpPr>
          <p:cNvPr id="7" name="TextBox 6">
            <a:extLst>
              <a:ext uri="{FF2B5EF4-FFF2-40B4-BE49-F238E27FC236}">
                <a16:creationId xmlns:a16="http://schemas.microsoft.com/office/drawing/2014/main" id="{82DA673F-0B40-4CD6-A503-CDD38F05B03C}"/>
              </a:ext>
            </a:extLst>
          </p:cNvPr>
          <p:cNvSpPr txBox="1"/>
          <p:nvPr/>
        </p:nvSpPr>
        <p:spPr>
          <a:xfrm>
            <a:off x="8672623" y="4667915"/>
            <a:ext cx="2895600" cy="230832"/>
          </a:xfrm>
          <a:prstGeom prst="rect">
            <a:avLst/>
          </a:prstGeom>
        </p:spPr>
        <p:txBody>
          <a:bodyPr vert="horz" wrap="square" lIns="91440" tIns="45720" rIns="91440" bIns="45720" rtlCol="0">
            <a:spAutoFit/>
          </a:bodyPr>
          <a:lstStyle/>
          <a:p>
            <a:r>
              <a:rPr lang="en-US" sz="900" dirty="0"/>
              <a:t>Thomas Bayes, the inventor of Bayes Theorem</a:t>
            </a:r>
          </a:p>
        </p:txBody>
      </p:sp>
    </p:spTree>
    <p:extLst>
      <p:ext uri="{BB962C8B-B14F-4D97-AF65-F5344CB8AC3E}">
        <p14:creationId xmlns:p14="http://schemas.microsoft.com/office/powerpoint/2010/main" val="1531731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401C2-8A48-43FA-B5BE-83E9F4E45739}"/>
              </a:ext>
            </a:extLst>
          </p:cNvPr>
          <p:cNvSpPr>
            <a:spLocks noGrp="1"/>
          </p:cNvSpPr>
          <p:nvPr>
            <p:ph type="title"/>
          </p:nvPr>
        </p:nvSpPr>
        <p:spPr/>
        <p:txBody>
          <a:bodyPr/>
          <a:lstStyle/>
          <a:p>
            <a:r>
              <a:rPr lang="en-US" dirty="0"/>
              <a:t>Demo: Categorizing Bank Transactions</a:t>
            </a:r>
          </a:p>
        </p:txBody>
      </p:sp>
      <p:pic>
        <p:nvPicPr>
          <p:cNvPr id="4" name="Picture 3">
            <a:extLst>
              <a:ext uri="{FF2B5EF4-FFF2-40B4-BE49-F238E27FC236}">
                <a16:creationId xmlns:a16="http://schemas.microsoft.com/office/drawing/2014/main" id="{F46D2610-349A-4A4B-BF62-415808A0FD9C}"/>
              </a:ext>
            </a:extLst>
          </p:cNvPr>
          <p:cNvPicPr>
            <a:picLocks noChangeAspect="1"/>
          </p:cNvPicPr>
          <p:nvPr/>
        </p:nvPicPr>
        <p:blipFill>
          <a:blip r:embed="rId2"/>
          <a:stretch>
            <a:fillRect/>
          </a:stretch>
        </p:blipFill>
        <p:spPr>
          <a:xfrm>
            <a:off x="1663995" y="1904616"/>
            <a:ext cx="8566298" cy="333198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959730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fontScale="92500"/>
              </a:bodyPr>
              <a:lstStyle/>
              <a:p>
                <a:r>
                  <a:rPr lang="en-US" dirty="0"/>
                  <a:t>To predict a category for a new set of features: </a:t>
                </a:r>
              </a:p>
              <a:p>
                <a:pPr marL="342900" indent="-342900">
                  <a:buFont typeface="+mj-lt"/>
                  <a:buAutoNum type="arabicParenR"/>
                </a:pPr>
                <a:r>
                  <a:rPr lang="en-US" dirty="0"/>
                  <a:t>For a given category (like </a:t>
                </a:r>
                <a:r>
                  <a:rPr lang="en-US" b="1" i="1" dirty="0"/>
                  <a:t>spam, grocery, </a:t>
                </a:r>
                <a:r>
                  <a:rPr lang="en-US" dirty="0" err="1"/>
                  <a:t>etc</a:t>
                </a:r>
                <a:r>
                  <a:rPr lang="en-US" dirty="0"/>
                  <a:t>), combine the probabilities of each feature </a:t>
                </a:r>
                <a:r>
                  <a:rPr lang="en-US" b="1" i="1" dirty="0"/>
                  <a:t>occurring</a:t>
                </a:r>
                <a:r>
                  <a:rPr lang="en-US" dirty="0"/>
                  <a:t> and </a:t>
                </a:r>
                <a:r>
                  <a:rPr lang="en-US" b="1" i="1" dirty="0"/>
                  <a:t>not occurring</a:t>
                </a:r>
                <a:r>
                  <a:rPr lang="en-US" dirty="0"/>
                  <a:t> by multiplying them. </a:t>
                </a:r>
              </a:p>
              <a:p>
                <a:pPr lvl="1" indent="0">
                  <a:buNone/>
                </a:pPr>
                <a14:m>
                  <m:oMath xmlns:m="http://schemas.openxmlformats.org/officeDocument/2006/math">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oMath>
                  </m:oMathPara>
                </a14:m>
                <a:endParaRPr lang="en-US" dirty="0"/>
              </a:p>
              <a:p>
                <a:pPr marL="342900" indent="-342900">
                  <a:buFont typeface="+mj-lt"/>
                  <a:buAutoNum type="arabicParenR"/>
                </a:pPr>
                <a:r>
                  <a:rPr lang="en-US" dirty="0"/>
                  <a:t>Combine the probabilities above with this division operation: </a:t>
                </a:r>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marL="342900" indent="-342900">
                  <a:buFont typeface="+mj-lt"/>
                  <a:buAutoNum type="arabicParenR"/>
                </a:pPr>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6" y="1435608"/>
                <a:ext cx="7573146" cy="4974336"/>
              </a:xfrm>
              <a:blipFill>
                <a:blip r:embed="rId2"/>
                <a:stretch>
                  <a:fillRect l="-725"/>
                </a:stretch>
              </a:blipFill>
            </p:spPr>
            <p:txBody>
              <a:bodyPr/>
              <a:lstStyle/>
              <a:p>
                <a:r>
                  <a:rPr lang="en-US">
                    <a:noFill/>
                  </a:rPr>
                  <a:t> </a:t>
                </a:r>
              </a:p>
            </p:txBody>
          </p:sp>
        </mc:Fallback>
      </mc:AlternateContent>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3574811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How to Build a Naïve Bayes Text Classifier</a:t>
            </a:r>
          </a:p>
        </p:txBody>
      </p:sp>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6" y="1435608"/>
            <a:ext cx="7573146" cy="4974336"/>
          </a:xfrm>
        </p:spPr>
        <p:txBody>
          <a:bodyPr>
            <a:normAutofit/>
          </a:bodyPr>
          <a:lstStyle/>
          <a:p>
            <a:r>
              <a:rPr lang="en-US" dirty="0"/>
              <a:t>3) Calculate the combined probability for every category, and the one that is the highest is the category you predict.</a:t>
            </a:r>
          </a:p>
          <a:p>
            <a:r>
              <a:rPr lang="en-US" dirty="0"/>
              <a:t>Easy right? But there is one complication…</a:t>
            </a:r>
          </a:p>
          <a:p>
            <a:endParaRPr lang="en-US" dirty="0"/>
          </a:p>
          <a:p>
            <a:pPr marL="342900" indent="-342900">
              <a:buFont typeface="+mj-lt"/>
              <a:buAutoNum type="arabicParenR"/>
            </a:pPr>
            <a:endParaRPr lang="en-US" dirty="0"/>
          </a:p>
        </p:txBody>
      </p:sp>
      <p:pic>
        <p:nvPicPr>
          <p:cNvPr id="7" name="Picture 6" descr="A sign on the side of a building&#10;&#10;Description automatically generated">
            <a:extLst>
              <a:ext uri="{FF2B5EF4-FFF2-40B4-BE49-F238E27FC236}">
                <a16:creationId xmlns:a16="http://schemas.microsoft.com/office/drawing/2014/main" id="{BCD63333-ED26-4860-864D-8472004F810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77447" y="1435608"/>
            <a:ext cx="3593025" cy="2303653"/>
          </a:xfrm>
          <a:prstGeom prst="rect">
            <a:avLst/>
          </a:prstGeom>
        </p:spPr>
      </p:pic>
    </p:spTree>
    <p:extLst>
      <p:ext uri="{BB962C8B-B14F-4D97-AF65-F5344CB8AC3E}">
        <p14:creationId xmlns:p14="http://schemas.microsoft.com/office/powerpoint/2010/main" val="1110688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6" y="1435608"/>
                <a:ext cx="6669378" cy="4811020"/>
              </a:xfrm>
            </p:spPr>
            <p:txBody>
              <a:bodyPr/>
              <a:lstStyle/>
              <a:p>
                <a:r>
                  <a:rPr lang="en-US" dirty="0"/>
                  <a:t>Remember in logistic regression where we had floating point underflow issues, where multiplying small decimals gets so small the computer cannot handle them? </a:t>
                </a:r>
              </a:p>
              <a:p>
                <a:pPr marL="285750" indent="-285750">
                  <a:buFont typeface="Arial" panose="020B0604020202020204" pitchFamily="34" charset="0"/>
                  <a:buChar char="•"/>
                </a:pPr>
                <a:r>
                  <a:rPr lang="en-US" dirty="0"/>
                  <a:t>We can remedy the issue here too by using logarithmic addition rather than multiplication. </a:t>
                </a:r>
              </a:p>
              <a:p>
                <a:pPr marL="285750" indent="-285750">
                  <a:buFont typeface="Arial" panose="020B0604020202020204" pitchFamily="34" charset="0"/>
                  <a:buChar char="•"/>
                </a:pPr>
                <a:r>
                  <a:rPr lang="en-US" dirty="0"/>
                  <a:t>Transform each probability with a </a:t>
                </a:r>
                <a14:m>
                  <m:oMath xmlns:m="http://schemas.openxmlformats.org/officeDocument/2006/math">
                    <m:r>
                      <m:rPr>
                        <m:sty m:val="p"/>
                      </m:rPr>
                      <a:rPr lang="en-US" i="1" dirty="0" smtClean="0">
                        <a:latin typeface="Cambria Math" panose="02040503050406030204" pitchFamily="18" charset="0"/>
                      </a:rPr>
                      <m:t>log</m:t>
                    </m:r>
                    <m:r>
                      <a:rPr lang="en-US" i="1" dirty="0" smtClean="0">
                        <a:latin typeface="Cambria Math" panose="02040503050406030204" pitchFamily="18" charset="0"/>
                      </a:rPr>
                      <m:t>⁡() </m:t>
                    </m:r>
                  </m:oMath>
                </a14:m>
                <a:r>
                  <a:rPr lang="en-US" dirty="0"/>
                  <a:t>or </a:t>
                </a:r>
                <a14:m>
                  <m:oMath xmlns:m="http://schemas.openxmlformats.org/officeDocument/2006/math">
                    <m:r>
                      <m:rPr>
                        <m:sty m:val="p"/>
                      </m:rPr>
                      <a:rPr lang="en-US" i="1" dirty="0" smtClean="0">
                        <a:latin typeface="Cambria Math" panose="02040503050406030204" pitchFamily="18" charset="0"/>
                      </a:rPr>
                      <m:t>ln</m:t>
                    </m:r>
                    <m:r>
                      <a:rPr lang="en-US" i="1" dirty="0" smtClean="0">
                        <a:latin typeface="Cambria Math" panose="02040503050406030204" pitchFamily="18" charset="0"/>
                      </a:rPr>
                      <m:t>⁡() </m:t>
                    </m:r>
                  </m:oMath>
                </a14:m>
                <a:r>
                  <a:rPr lang="en-US" dirty="0"/>
                  <a:t>function and then sum them, then call </a:t>
                </a:r>
                <a14:m>
                  <m:oMath xmlns:m="http://schemas.openxmlformats.org/officeDocument/2006/math">
                    <m:r>
                      <m:rPr>
                        <m:sty m:val="p"/>
                      </m:rPr>
                      <a:rPr lang="en-US" i="1" dirty="0" smtClean="0">
                        <a:latin typeface="Cambria Math" panose="02040503050406030204" pitchFamily="18" charset="0"/>
                      </a:rPr>
                      <m:t>exp</m:t>
                    </m:r>
                    <m:r>
                      <a:rPr lang="en-US" i="1" dirty="0" smtClean="0">
                        <a:latin typeface="Cambria Math" panose="02040503050406030204" pitchFamily="18" charset="0"/>
                      </a:rPr>
                      <m:t>⁡()</m:t>
                    </m:r>
                  </m:oMath>
                </a14:m>
                <a:r>
                  <a:rPr lang="en-US" dirty="0"/>
                  <a:t> to convert the result back!</a:t>
                </a:r>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6" y="1435608"/>
                <a:ext cx="6669378" cy="4811020"/>
              </a:xfrm>
              <a:blipFill>
                <a:blip r:embed="rId2"/>
                <a:stretch>
                  <a:fillRect l="-823" r="-16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16280E-83D7-4BA3-896F-024A0AE35346}"/>
              </a:ext>
            </a:extLst>
          </p:cNvPr>
          <p:cNvPicPr>
            <a:picLocks noChangeAspect="1"/>
          </p:cNvPicPr>
          <p:nvPr/>
        </p:nvPicPr>
        <p:blipFill>
          <a:blip r:embed="rId3"/>
          <a:stretch>
            <a:fillRect/>
          </a:stretch>
        </p:blipFill>
        <p:spPr>
          <a:xfrm>
            <a:off x="7490637" y="1658910"/>
            <a:ext cx="4029135" cy="184241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21388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Dealing with Floating Point Underflow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m:oMathPara>
                </a14:m>
                <a:endParaRPr lang="en-US" i="1" dirty="0">
                  <a:latin typeface="Cambria Math" panose="02040503050406030204" pitchFamily="18" charset="0"/>
                </a:endParaRP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04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A8294FA-42EA-4E9D-A670-603148E505EF}"/>
              </a:ext>
            </a:extLst>
          </p:cNvPr>
          <p:cNvSpPr/>
          <p:nvPr/>
        </p:nvSpPr>
        <p:spPr>
          <a:xfrm>
            <a:off x="1211483" y="1406323"/>
            <a:ext cx="9722734" cy="540537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DB5671-88ED-4977-BBA4-E6382AAFF1E9}"/>
              </a:ext>
            </a:extLst>
          </p:cNvPr>
          <p:cNvSpPr>
            <a:spLocks noGrp="1"/>
          </p:cNvSpPr>
          <p:nvPr>
            <p:ph type="title"/>
          </p:nvPr>
        </p:nvSpPr>
        <p:spPr>
          <a:xfrm>
            <a:off x="521207" y="448056"/>
            <a:ext cx="6877119" cy="640080"/>
          </a:xfrm>
        </p:spPr>
        <p:txBody>
          <a:bodyPr/>
          <a:lstStyle/>
          <a:p>
            <a:r>
              <a:rPr lang="en-US" dirty="0"/>
              <a:t>Machine Learning vs Optimization vs AI</a:t>
            </a:r>
          </a:p>
        </p:txBody>
      </p:sp>
      <p:sp>
        <p:nvSpPr>
          <p:cNvPr id="4" name="Oval 3">
            <a:extLst>
              <a:ext uri="{FF2B5EF4-FFF2-40B4-BE49-F238E27FC236}">
                <a16:creationId xmlns:a16="http://schemas.microsoft.com/office/drawing/2014/main" id="{D9E4EA72-8BE6-4F94-B6EC-C88AFA0DE251}"/>
              </a:ext>
            </a:extLst>
          </p:cNvPr>
          <p:cNvSpPr/>
          <p:nvPr/>
        </p:nvSpPr>
        <p:spPr>
          <a:xfrm>
            <a:off x="2848358" y="1864792"/>
            <a:ext cx="4223657" cy="4223657"/>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1BC0723-E4D3-49FF-B16B-529E32A392CF}"/>
              </a:ext>
            </a:extLst>
          </p:cNvPr>
          <p:cNvSpPr/>
          <p:nvPr/>
        </p:nvSpPr>
        <p:spPr>
          <a:xfrm>
            <a:off x="5259314" y="1864792"/>
            <a:ext cx="4223657" cy="4223657"/>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A63AFF-0B35-4BAC-88B0-C4A744CDBCC5}"/>
              </a:ext>
            </a:extLst>
          </p:cNvPr>
          <p:cNvSpPr txBox="1"/>
          <p:nvPr/>
        </p:nvSpPr>
        <p:spPr>
          <a:xfrm>
            <a:off x="3161109"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Machine Learning</a:t>
            </a:r>
          </a:p>
        </p:txBody>
      </p:sp>
      <p:sp>
        <p:nvSpPr>
          <p:cNvPr id="8" name="TextBox 7">
            <a:extLst>
              <a:ext uri="{FF2B5EF4-FFF2-40B4-BE49-F238E27FC236}">
                <a16:creationId xmlns:a16="http://schemas.microsoft.com/office/drawing/2014/main" id="{935C5474-EFAE-4AD2-86D2-B951CF64CAB0}"/>
              </a:ext>
            </a:extLst>
          </p:cNvPr>
          <p:cNvSpPr txBox="1"/>
          <p:nvPr/>
        </p:nvSpPr>
        <p:spPr>
          <a:xfrm>
            <a:off x="7118548" y="3838057"/>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Optimization</a:t>
            </a:r>
          </a:p>
        </p:txBody>
      </p:sp>
      <p:sp>
        <p:nvSpPr>
          <p:cNvPr id="10" name="TextBox 9">
            <a:extLst>
              <a:ext uri="{FF2B5EF4-FFF2-40B4-BE49-F238E27FC236}">
                <a16:creationId xmlns:a16="http://schemas.microsoft.com/office/drawing/2014/main" id="{8FCE6B37-9FD0-461F-A2A0-809461615AA2}"/>
              </a:ext>
            </a:extLst>
          </p:cNvPr>
          <p:cNvSpPr txBox="1"/>
          <p:nvPr/>
        </p:nvSpPr>
        <p:spPr>
          <a:xfrm>
            <a:off x="5181600" y="6179909"/>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Artificial Intelligence</a:t>
            </a:r>
          </a:p>
        </p:txBody>
      </p:sp>
      <p:sp>
        <p:nvSpPr>
          <p:cNvPr id="11" name="TextBox 10">
            <a:extLst>
              <a:ext uri="{FF2B5EF4-FFF2-40B4-BE49-F238E27FC236}">
                <a16:creationId xmlns:a16="http://schemas.microsoft.com/office/drawing/2014/main" id="{310787CD-4D8C-4278-9CE8-D883761E2094}"/>
              </a:ext>
            </a:extLst>
          </p:cNvPr>
          <p:cNvSpPr txBox="1"/>
          <p:nvPr/>
        </p:nvSpPr>
        <p:spPr>
          <a:xfrm rot="19118803">
            <a:off x="5471310" y="4026126"/>
            <a:ext cx="914400" cy="914400"/>
          </a:xfrm>
          <a:prstGeom prst="rect">
            <a:avLst/>
          </a:prstGeom>
        </p:spPr>
        <p:txBody>
          <a:bodyPr vert="horz" wrap="none" lIns="91440" tIns="45720" rIns="91440" bIns="45720" rtlCol="0">
            <a:normAutofit/>
          </a:bodyPr>
          <a:lstStyle/>
          <a:p>
            <a:pPr algn="l">
              <a:spcAft>
                <a:spcPts val="2000"/>
              </a:spcAft>
            </a:pPr>
            <a:r>
              <a:rPr lang="en-US" dirty="0">
                <a:solidFill>
                  <a:schemeClr val="bg1"/>
                </a:solidFill>
                <a:latin typeface="Segoe UI" panose="020B0502040204020203" pitchFamily="34" charset="0"/>
                <a:cs typeface="Segoe UI" panose="020B0502040204020203" pitchFamily="34" charset="0"/>
              </a:rPr>
              <a:t>Loss Minimization</a:t>
            </a:r>
          </a:p>
        </p:txBody>
      </p:sp>
    </p:spTree>
    <p:extLst>
      <p:ext uri="{BB962C8B-B14F-4D97-AF65-F5344CB8AC3E}">
        <p14:creationId xmlns:p14="http://schemas.microsoft.com/office/powerpoint/2010/main" val="977031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0EB7D-093E-456F-8EA8-9B1290DD95BD}"/>
              </a:ext>
            </a:extLst>
          </p:cNvPr>
          <p:cNvSpPr>
            <a:spLocks noGrp="1"/>
          </p:cNvSpPr>
          <p:nvPr>
            <p:ph type="title"/>
          </p:nvPr>
        </p:nvSpPr>
        <p:spPr/>
        <p:txBody>
          <a:bodyPr/>
          <a:lstStyle/>
          <a:p>
            <a:r>
              <a:rPr lang="en-US" dirty="0"/>
              <a:t>One More Thing…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B60B2-8EFC-471D-8DBD-2F939901673A}"/>
                  </a:ext>
                </a:extLst>
              </p:cNvPr>
              <p:cNvSpPr>
                <a:spLocks noGrp="1"/>
              </p:cNvSpPr>
              <p:nvPr>
                <p:ph sz="quarter" idx="10"/>
              </p:nvPr>
            </p:nvSpPr>
            <p:spPr>
              <a:xfrm>
                <a:off x="539495" y="1435608"/>
                <a:ext cx="8620453" cy="4974336"/>
              </a:xfrm>
            </p:spPr>
            <p:txBody>
              <a:bodyPr>
                <a:normAutofit/>
              </a:bodyPr>
              <a:lstStyle/>
              <a:p>
                <a:r>
                  <a:rPr lang="en-US" dirty="0"/>
                  <a:t>Never let a feature have a zero probability, so add some small constants to the numerator and denominator like 0.1 and 0.2 to make a default probability. </a:t>
                </a:r>
              </a:p>
              <a:p>
                <a:r>
                  <a:rPr lang="en-US" dirty="0"/>
                  <a:t>“Fudging” the numbers in machine learning can be acceptable since machine learning deals with estimates anyway. </a:t>
                </a:r>
              </a:p>
              <a:p>
                <a:r>
                  <a:rPr lang="en-US" dirty="0"/>
                  <a:t>You can make these numbers smaller if you like. </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𝐹𝑒𝑎𝑡𝑢𝑟𝑒</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0.1+(</m:t>
                          </m:r>
                          <m:r>
                            <a:rPr lang="en-US" i="1">
                              <a:latin typeface="Cambria Math" panose="02040503050406030204" pitchFamily="18" charset="0"/>
                            </a:rPr>
                            <m:t>𝑂𝑐𝑐𝑢𝑟</m:t>
                          </m:r>
                          <m:r>
                            <a:rPr lang="en-US" i="1">
                              <a:latin typeface="Cambria Math" panose="02040503050406030204" pitchFamily="18" charset="0"/>
                            </a:rPr>
                            <m:t> </m:t>
                          </m:r>
                          <m:r>
                            <a:rPr lang="en-US" b="0" i="1" smtClean="0">
                              <a:latin typeface="Cambria Math" panose="02040503050406030204" pitchFamily="18" charset="0"/>
                            </a:rPr>
                            <m:t>𝑃𝑟𝑜𝑏𝑎𝑏𝑖𝑙𝑖𝑡𝑦</m:t>
                          </m:r>
                          <m:r>
                            <a:rPr lang="en-US" i="1">
                              <a:latin typeface="Cambria Math" panose="02040503050406030204" pitchFamily="18" charset="0"/>
                            </a:rPr>
                            <m:t>)</m:t>
                          </m:r>
                        </m:num>
                        <m:den>
                          <m:r>
                            <a:rPr lang="en-US" b="0" i="1" smtClean="0">
                              <a:latin typeface="Cambria Math" panose="02040503050406030204" pitchFamily="18" charset="0"/>
                            </a:rPr>
                            <m:t>0.2+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b="0" i="1" smtClean="0">
                              <a:latin typeface="Cambria Math" panose="02040503050406030204" pitchFamily="18" charset="0"/>
                            </a:rPr>
                            <m:t> </m:t>
                          </m:r>
                          <m:r>
                            <a:rPr lang="en-US" i="1">
                              <a:latin typeface="Cambria Math" panose="02040503050406030204" pitchFamily="18" charset="0"/>
                            </a:rPr>
                            <m:t>𝑃𝑟𝑜𝑏𝑎𝑏𝑖𝑙𝑖𝑡𝑦</m:t>
                          </m:r>
                          <m:r>
                            <a:rPr lang="en-US" i="1">
                              <a:latin typeface="Cambria Math" panose="02040503050406030204" pitchFamily="18" charset="0"/>
                            </a:rPr>
                            <m:t>)</m:t>
                          </m:r>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FB60B2-8EFC-471D-8DBD-2F939901673A}"/>
                  </a:ext>
                </a:extLst>
              </p:cNvPr>
              <p:cNvSpPr>
                <a:spLocks noGrp="1" noRot="1" noChangeAspect="1" noMove="1" noResize="1" noEditPoints="1" noAdjustHandles="1" noChangeArrowheads="1" noChangeShapeType="1" noTextEdit="1"/>
              </p:cNvSpPr>
              <p:nvPr>
                <p:ph sz="quarter" idx="10"/>
              </p:nvPr>
            </p:nvSpPr>
            <p:spPr>
              <a:xfrm>
                <a:off x="539495" y="1435608"/>
                <a:ext cx="8620453" cy="4974336"/>
              </a:xfrm>
              <a:blipFill>
                <a:blip r:embed="rId2"/>
                <a:stretch>
                  <a:fillRect l="-565"/>
                </a:stretch>
              </a:blipFill>
            </p:spPr>
            <p:txBody>
              <a:bodyPr/>
              <a:lstStyle/>
              <a:p>
                <a:r>
                  <a:rPr lang="en-US">
                    <a:noFill/>
                  </a:rPr>
                  <a:t> </a:t>
                </a:r>
              </a:p>
            </p:txBody>
          </p:sp>
        </mc:Fallback>
      </mc:AlternateContent>
    </p:spTree>
    <p:extLst>
      <p:ext uri="{BB962C8B-B14F-4D97-AF65-F5344CB8AC3E}">
        <p14:creationId xmlns:p14="http://schemas.microsoft.com/office/powerpoint/2010/main" val="1178516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EE97-A561-412B-AF10-4FDC4C1069FC}"/>
              </a:ext>
            </a:extLst>
          </p:cNvPr>
          <p:cNvSpPr>
            <a:spLocks noGrp="1"/>
          </p:cNvSpPr>
          <p:nvPr>
            <p:ph type="title"/>
          </p:nvPr>
        </p:nvSpPr>
        <p:spPr/>
        <p:txBody>
          <a:bodyPr>
            <a:normAutofit/>
          </a:bodyPr>
          <a:lstStyle/>
          <a:p>
            <a:r>
              <a:rPr lang="en-US" dirty="0"/>
              <a:t>Final Naïve Bayes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3C7DA8-CA4D-4B46-8784-1D0CC0BC861D}"/>
                  </a:ext>
                </a:extLst>
              </p:cNvPr>
              <p:cNvSpPr>
                <a:spLocks noGrp="1"/>
              </p:cNvSpPr>
              <p:nvPr>
                <p:ph sz="quarter" idx="10"/>
              </p:nvPr>
            </p:nvSpPr>
            <p:spPr>
              <a:xfrm>
                <a:off x="539495" y="1435608"/>
                <a:ext cx="9981421" cy="4811020"/>
              </a:xfrm>
            </p:spPr>
            <p:txBody>
              <a:bodyPr/>
              <a:lstStyle/>
              <a:p>
                <a:pPr lvl="1"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𝑓𝑥</m:t>
                        </m:r>
                      </m:sub>
                    </m:sSub>
                    <m:r>
                      <a:rPr lang="en-US" b="0" i="1" smtClean="0">
                        <a:latin typeface="Cambria Math" panose="02040503050406030204" pitchFamily="18" charset="0"/>
                      </a:rPr>
                      <m:t>=</m:t>
                    </m:r>
                    <m:r>
                      <a:rPr lang="en-US" b="0" i="1" smtClean="0">
                        <a:latin typeface="Cambria Math" panose="02040503050406030204" pitchFamily="18" charset="0"/>
                      </a:rPr>
                      <m:t>𝑃𝑟𝑜𝑏𝑎𝑏𝑖𝑙𝑖𝑡𝑦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𝑓𝑒𝑎𝑡𝑢𝑟𝑒</m:t>
                    </m:r>
                    <m:r>
                      <a:rPr lang="en-US" b="0" i="1" smtClean="0">
                        <a:latin typeface="Cambria Math" panose="02040503050406030204" pitchFamily="18" charset="0"/>
                      </a:rPr>
                      <m:t> </m:t>
                    </m:r>
                    <m:r>
                      <m:rPr>
                        <m:nor/>
                      </m:rPr>
                      <a:rPr lang="en-US" b="0" i="0" smtClean="0">
                        <a:latin typeface="Cambria Math" panose="02040503050406030204" pitchFamily="18" charset="0"/>
                      </a:rPr>
                      <m:t>x</m:t>
                    </m:r>
                  </m:oMath>
                </a14:m>
                <a:r>
                  <a:rPr lang="en-US" i="1" dirty="0">
                    <a:latin typeface="Cambria Math" panose="02040503050406030204" pitchFamily="18" charset="0"/>
                  </a:rPr>
                  <a:t>,  with a fudged constant in numerator and denominator</a:t>
                </a:r>
              </a:p>
              <a:p>
                <a:pPr lvl="1" indent="0">
                  <a:buNone/>
                </a:pPr>
                <a14:m>
                  <m:oMath xmlns:m="http://schemas.openxmlformats.org/officeDocument/2006/math">
                    <m:r>
                      <a:rPr lang="en-US" i="1" smtClean="0">
                        <a:latin typeface="Cambria Math" panose="02040503050406030204" pitchFamily="18" charset="0"/>
                      </a:rPr>
                      <m:t>𝑂𝑐𝑐𝑢𝑟</m:t>
                    </m:r>
                    <m:r>
                      <a:rPr lang="en-US" i="1" smtClean="0">
                        <a:latin typeface="Cambria Math" panose="02040503050406030204" pitchFamily="18" charset="0"/>
                      </a:rPr>
                      <m:t> </m:t>
                    </m:r>
                    <m:r>
                      <a:rPr lang="en-US" i="1" smtClean="0">
                        <a:latin typeface="Cambria Math" panose="02040503050406030204" pitchFamily="18" charset="0"/>
                      </a:rPr>
                      <m:t>𝑃𝑟𝑜𝑑𝑢𝑐𝑡</m:t>
                    </m:r>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𝑒𝑥𝑝</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b="0" i="1" smtClean="0">
                        <a:latin typeface="Cambria Math" panose="02040503050406030204" pitchFamily="18" charset="0"/>
                      </a:rPr>
                      <m:t>)</m:t>
                    </m:r>
                    <m:r>
                      <a:rPr lang="en-US" b="0" i="0" smtClean="0">
                        <a:latin typeface="Cambria Math" panose="02040503050406030204" pitchFamily="18" charset="0"/>
                      </a:rPr>
                      <m:t>+</m:t>
                    </m:r>
                  </m:oMath>
                </a14:m>
                <a:r>
                  <a:rPr lang="en-US" dirty="0"/>
                  <a:t> </a:t>
                </a:r>
                <a:r>
                  <a:rPr lang="en-US" i="1" dirty="0"/>
                  <a:t>log</a:t>
                </a:r>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𝑙𝑜𝑔</m:t>
                        </m:r>
                        <m:r>
                          <a:rPr lang="en-US" b="0" i="1" smtClean="0">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𝑓𝑛</m:t>
                        </m:r>
                      </m:sub>
                    </m:sSub>
                    <m:r>
                      <a:rPr lang="en-US" b="0" i="1" smtClean="0">
                        <a:latin typeface="Cambria Math" panose="02040503050406030204" pitchFamily="18" charset="0"/>
                      </a:rPr>
                      <m:t>))</m:t>
                    </m:r>
                  </m:oMath>
                </a14:m>
                <a:endParaRPr lang="en-US" dirty="0"/>
              </a:p>
              <a:p>
                <a:pPr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exp</m:t>
                          </m:r>
                          <m:r>
                            <a:rPr lang="en-US" b="0" i="0"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smtClean="0">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m:t>
                          </m:r>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𝑙𝑜𝑔</m:t>
                          </m:r>
                          <m:r>
                            <a:rPr lang="en-US" i="1">
                              <a:latin typeface="Cambria Math" panose="02040503050406030204" pitchFamily="18" charset="0"/>
                            </a:rPr>
                            <m:t>(1 −</m:t>
                          </m:r>
                          <m:r>
                            <a:rPr lang="en-US" i="1">
                              <a:latin typeface="Cambria Math" panose="02040503050406030204" pitchFamily="18" charset="0"/>
                            </a:rPr>
                            <m:t>𝑃</m:t>
                          </m:r>
                        </m:e>
                        <m:sub>
                          <m:r>
                            <a:rPr lang="en-US" i="1">
                              <a:latin typeface="Cambria Math" panose="02040503050406030204" pitchFamily="18" charset="0"/>
                            </a:rPr>
                            <m:t>𝑓𝑛</m:t>
                          </m:r>
                        </m:sub>
                      </m:sSub>
                      <m:r>
                        <a:rPr lang="en-US" i="1">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indent="0">
                  <a:buNone/>
                </a:pPr>
                <a:endParaRPr lang="en-US" dirty="0"/>
              </a:p>
              <a:p>
                <a:pPr lvl="1" inden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𝐶𝑜𝑚𝑏𝑖𝑛𝑒𝑑</m:t>
                      </m:r>
                      <m:r>
                        <a:rPr lang="en-US" i="1" dirty="0">
                          <a:latin typeface="Cambria Math" panose="02040503050406030204" pitchFamily="18" charset="0"/>
                        </a:rPr>
                        <m:t> </m:t>
                      </m:r>
                      <m:r>
                        <a:rPr lang="en-US" i="1" dirty="0">
                          <a:latin typeface="Cambria Math" panose="02040503050406030204" pitchFamily="18" charset="0"/>
                        </a:rPr>
                        <m:t>𝑃𝑟𝑜𝑏𝑎𝑏𝑖𝑙𝑖𝑡𝑦</m:t>
                      </m:r>
                      <m:r>
                        <a:rPr lang="en-US" i="1" dirty="0">
                          <a:latin typeface="Cambria Math" panose="02040503050406030204" pitchFamily="18" charset="0"/>
                        </a:rPr>
                        <m:t> = </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num>
                        <m:den>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e>
                          </m:d>
                          <m:r>
                            <a:rPr lang="en-US" i="1">
                              <a:latin typeface="Cambria Math" panose="02040503050406030204" pitchFamily="18" charset="0"/>
                            </a:rPr>
                            <m:t>+(</m:t>
                          </m:r>
                          <m:r>
                            <a:rPr lang="en-US" i="1">
                              <a:latin typeface="Cambria Math" panose="02040503050406030204" pitchFamily="18" charset="0"/>
                            </a:rPr>
                            <m:t>𝑁𝑜𝑡</m:t>
                          </m:r>
                          <m:r>
                            <a:rPr lang="en-US" i="1">
                              <a:latin typeface="Cambria Math" panose="02040503050406030204" pitchFamily="18" charset="0"/>
                            </a:rPr>
                            <m:t> </m:t>
                          </m:r>
                          <m:r>
                            <a:rPr lang="en-US" i="1">
                              <a:latin typeface="Cambria Math" panose="02040503050406030204" pitchFamily="18" charset="0"/>
                            </a:rPr>
                            <m:t>𝑂𝑐𝑐𝑢𝑟</m:t>
                          </m:r>
                          <m:r>
                            <a:rPr lang="en-US" i="1">
                              <a:latin typeface="Cambria Math" panose="02040503050406030204" pitchFamily="18" charset="0"/>
                            </a:rPr>
                            <m:t> </m:t>
                          </m:r>
                          <m:r>
                            <a:rPr lang="en-US" i="1">
                              <a:latin typeface="Cambria Math" panose="02040503050406030204" pitchFamily="18" charset="0"/>
                            </a:rPr>
                            <m:t>𝑃𝑟𝑜𝑑𝑢𝑐𝑡</m:t>
                          </m:r>
                          <m:r>
                            <a:rPr lang="en-US" i="1">
                              <a:latin typeface="Cambria Math" panose="02040503050406030204" pitchFamily="18" charset="0"/>
                            </a:rPr>
                            <m:t>)</m:t>
                          </m:r>
                        </m:den>
                      </m:f>
                    </m:oMath>
                  </m:oMathPara>
                </a14:m>
                <a:endParaRPr lang="en-US" dirty="0"/>
              </a:p>
              <a:p>
                <a:pPr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AE3C7DA8-CA4D-4B46-8784-1D0CC0BC861D}"/>
                  </a:ext>
                </a:extLst>
              </p:cNvPr>
              <p:cNvSpPr>
                <a:spLocks noGrp="1" noRot="1" noChangeAspect="1" noMove="1" noResize="1" noEditPoints="1" noAdjustHandles="1" noChangeArrowheads="1" noChangeShapeType="1" noTextEdit="1"/>
              </p:cNvSpPr>
              <p:nvPr>
                <p:ph sz="quarter" idx="10"/>
              </p:nvPr>
            </p:nvSpPr>
            <p:spPr>
              <a:xfrm>
                <a:off x="539495" y="1435608"/>
                <a:ext cx="9981421" cy="481102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28496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8F6-5969-42F8-8912-91FF3ACBB9DA}"/>
              </a:ext>
            </a:extLst>
          </p:cNvPr>
          <p:cNvSpPr>
            <a:spLocks noGrp="1"/>
          </p:cNvSpPr>
          <p:nvPr>
            <p:ph type="title"/>
          </p:nvPr>
        </p:nvSpPr>
        <p:spPr/>
        <p:txBody>
          <a:bodyPr/>
          <a:lstStyle/>
          <a:p>
            <a:r>
              <a:rPr lang="en-US" dirty="0"/>
              <a:t>Learn More about Bayesian Modeling</a:t>
            </a:r>
          </a:p>
        </p:txBody>
      </p:sp>
      <p:sp>
        <p:nvSpPr>
          <p:cNvPr id="4" name="object 3">
            <a:extLst>
              <a:ext uri="{FF2B5EF4-FFF2-40B4-BE49-F238E27FC236}">
                <a16:creationId xmlns:a16="http://schemas.microsoft.com/office/drawing/2014/main" id="{572770F6-5579-45FB-8FA5-1F30925AB88F}"/>
              </a:ext>
            </a:extLst>
          </p:cNvPr>
          <p:cNvSpPr/>
          <p:nvPr/>
        </p:nvSpPr>
        <p:spPr>
          <a:xfrm>
            <a:off x="5329104" y="2436926"/>
            <a:ext cx="1882139" cy="2470150"/>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AC41720B-784D-4CFC-8E18-9E19B333C15C}"/>
              </a:ext>
            </a:extLst>
          </p:cNvPr>
          <p:cNvSpPr/>
          <p:nvPr/>
        </p:nvSpPr>
        <p:spPr>
          <a:xfrm>
            <a:off x="7723054" y="2420415"/>
            <a:ext cx="1882140" cy="2470150"/>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037D814-CC94-422A-94DD-A8973D30E6EB}"/>
              </a:ext>
            </a:extLst>
          </p:cNvPr>
          <p:cNvSpPr txBox="1"/>
          <p:nvPr/>
        </p:nvSpPr>
        <p:spPr>
          <a:xfrm>
            <a:off x="1534345" y="2001315"/>
            <a:ext cx="3228340" cy="322580"/>
          </a:xfrm>
          <a:prstGeom prst="rect">
            <a:avLst/>
          </a:prstGeom>
        </p:spPr>
        <p:txBody>
          <a:bodyPr vert="horz" wrap="square" lIns="0" tIns="12700" rIns="0" bIns="0" rtlCol="0">
            <a:spAutoFit/>
          </a:bodyPr>
          <a:lstStyle/>
          <a:p>
            <a:pPr marL="12700">
              <a:lnSpc>
                <a:spcPct val="100000"/>
              </a:lnSpc>
              <a:spcBef>
                <a:spcPts val="100"/>
              </a:spcBef>
            </a:pPr>
            <a:r>
              <a:rPr sz="1950" spc="145" dirty="0">
                <a:latin typeface="Tahoma"/>
                <a:cs typeface="Tahoma"/>
              </a:rPr>
              <a:t>Brandon </a:t>
            </a:r>
            <a:r>
              <a:rPr sz="1950" spc="105" dirty="0">
                <a:latin typeface="Tahoma"/>
                <a:cs typeface="Tahoma"/>
              </a:rPr>
              <a:t>Rohrer </a:t>
            </a:r>
            <a:r>
              <a:rPr sz="1950" spc="-5" dirty="0">
                <a:latin typeface="Tahoma"/>
                <a:cs typeface="Tahoma"/>
              </a:rPr>
              <a:t>-</a:t>
            </a:r>
            <a:r>
              <a:rPr sz="1950" spc="-260" dirty="0">
                <a:latin typeface="Tahoma"/>
                <a:cs typeface="Tahoma"/>
              </a:rPr>
              <a:t> </a:t>
            </a:r>
            <a:r>
              <a:rPr sz="1950" spc="45" dirty="0">
                <a:latin typeface="Tahoma"/>
                <a:cs typeface="Tahoma"/>
              </a:rPr>
              <a:t>YouTube</a:t>
            </a:r>
            <a:endParaRPr sz="1950">
              <a:latin typeface="Tahoma"/>
              <a:cs typeface="Tahoma"/>
            </a:endParaRPr>
          </a:p>
        </p:txBody>
      </p:sp>
      <p:sp>
        <p:nvSpPr>
          <p:cNvPr id="7" name="object 6">
            <a:extLst>
              <a:ext uri="{FF2B5EF4-FFF2-40B4-BE49-F238E27FC236}">
                <a16:creationId xmlns:a16="http://schemas.microsoft.com/office/drawing/2014/main" id="{F55278DC-9DA3-48C1-9513-E617EE69FD16}"/>
              </a:ext>
            </a:extLst>
          </p:cNvPr>
          <p:cNvSpPr/>
          <p:nvPr/>
        </p:nvSpPr>
        <p:spPr>
          <a:xfrm>
            <a:off x="1552125" y="2436926"/>
            <a:ext cx="3291840" cy="246887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93857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400" dirty="0">
                <a:solidFill>
                  <a:schemeClr val="bg1"/>
                </a:solidFill>
              </a:rPr>
              <a:t>Section V</a:t>
            </a:r>
            <a:br>
              <a:rPr lang="en-US" sz="4400" dirty="0">
                <a:solidFill>
                  <a:schemeClr val="bg1"/>
                </a:solidFill>
              </a:rPr>
            </a:br>
            <a:r>
              <a:rPr lang="en-US" sz="4400" dirty="0">
                <a:solidFill>
                  <a:schemeClr val="bg1"/>
                </a:solidFill>
              </a:rPr>
              <a:t>Decision Trees and Random Forests</a:t>
            </a:r>
          </a:p>
        </p:txBody>
      </p:sp>
    </p:spTree>
    <p:extLst>
      <p:ext uri="{BB962C8B-B14F-4D97-AF65-F5344CB8AC3E}">
        <p14:creationId xmlns:p14="http://schemas.microsoft.com/office/powerpoint/2010/main" val="15079582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C2CC-D906-4702-9344-EA6C9A64F41E}"/>
              </a:ext>
            </a:extLst>
          </p:cNvPr>
          <p:cNvSpPr>
            <a:spLocks noGrp="1"/>
          </p:cNvSpPr>
          <p:nvPr>
            <p:ph type="title"/>
          </p:nvPr>
        </p:nvSpPr>
        <p:spPr/>
        <p:txBody>
          <a:bodyPr/>
          <a:lstStyle/>
          <a:p>
            <a:r>
              <a:rPr lang="en-US" dirty="0"/>
              <a:t>What Are Decision Trees?</a:t>
            </a:r>
          </a:p>
        </p:txBody>
      </p:sp>
      <p:sp>
        <p:nvSpPr>
          <p:cNvPr id="6" name="Content Placeholder 2">
            <a:extLst>
              <a:ext uri="{FF2B5EF4-FFF2-40B4-BE49-F238E27FC236}">
                <a16:creationId xmlns:a16="http://schemas.microsoft.com/office/drawing/2014/main" id="{B49DCD40-874B-4EDE-8534-63DD04C0793A}"/>
              </a:ext>
            </a:extLst>
          </p:cNvPr>
          <p:cNvSpPr txBox="1">
            <a:spLocks/>
          </p:cNvSpPr>
          <p:nvPr/>
        </p:nvSpPr>
        <p:spPr>
          <a:xfrm>
            <a:off x="691896" y="1588008"/>
            <a:ext cx="6858830"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endParaRPr lang="en-US" dirty="0"/>
          </a:p>
        </p:txBody>
      </p:sp>
      <p:sp>
        <p:nvSpPr>
          <p:cNvPr id="8" name="Content Placeholder 2">
            <a:extLst>
              <a:ext uri="{FF2B5EF4-FFF2-40B4-BE49-F238E27FC236}">
                <a16:creationId xmlns:a16="http://schemas.microsoft.com/office/drawing/2014/main" id="{DBA27E9E-239C-4E7E-8AE2-E712DC08205E}"/>
              </a:ext>
            </a:extLst>
          </p:cNvPr>
          <p:cNvSpPr txBox="1">
            <a:spLocks/>
          </p:cNvSpPr>
          <p:nvPr/>
        </p:nvSpPr>
        <p:spPr>
          <a:xfrm>
            <a:off x="768993" y="1498361"/>
            <a:ext cx="6384842" cy="4974336"/>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dirty="0"/>
              <a:t>Decision trees are a powerful machine learning tool and work well for a lot of machine learning problems.</a:t>
            </a:r>
          </a:p>
          <a:p>
            <a:pPr>
              <a:spcAft>
                <a:spcPts val="2000"/>
              </a:spcAft>
            </a:pPr>
            <a:r>
              <a:rPr lang="en-US" b="1" dirty="0"/>
              <a:t>As a matter of fact, decisions trees work so well they are notorious for overfitting. </a:t>
            </a:r>
          </a:p>
          <a:p>
            <a:pPr marL="285750" indent="-285750">
              <a:spcAft>
                <a:spcPts val="2000"/>
              </a:spcAft>
              <a:buFont typeface="Arial" panose="020B0604020202020204" pitchFamily="34" charset="0"/>
              <a:buChar char="•"/>
            </a:pPr>
            <a:r>
              <a:rPr lang="en-US" dirty="0"/>
              <a:t>This can be remedied with random forests which generates hundreds of decision trees with randomly sampled data. </a:t>
            </a:r>
          </a:p>
          <a:p>
            <a:pPr marL="285750" indent="-285750">
              <a:spcAft>
                <a:spcPts val="2000"/>
              </a:spcAft>
              <a:buFont typeface="Arial" panose="020B0604020202020204" pitchFamily="34" charset="0"/>
              <a:buChar char="•"/>
            </a:pPr>
            <a:r>
              <a:rPr lang="en-US" dirty="0"/>
              <a:t>Decision trees can also be improved with gradient boosting and other techniques. </a:t>
            </a:r>
          </a:p>
          <a:p>
            <a:pPr marL="285750" indent="-285750">
              <a:spcAft>
                <a:spcPts val="2000"/>
              </a:spcAft>
              <a:buFont typeface="Arial" panose="020B0604020202020204" pitchFamily="34" charset="0"/>
              <a:buChar char="•"/>
            </a:pPr>
            <a:r>
              <a:rPr lang="en-US" dirty="0"/>
              <a:t>Other flavors of decision trees exist, like regression trees.</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pic>
        <p:nvPicPr>
          <p:cNvPr id="4" name="Picture 3" descr="A tree in a forest&#10;&#10;Description automatically generated">
            <a:extLst>
              <a:ext uri="{FF2B5EF4-FFF2-40B4-BE49-F238E27FC236}">
                <a16:creationId xmlns:a16="http://schemas.microsoft.com/office/drawing/2014/main" id="{E01AD53A-A8F9-4C48-8D8D-3D282C21E0E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58909" y="1390426"/>
            <a:ext cx="4052577" cy="4472492"/>
          </a:xfrm>
          <a:prstGeom prst="rect">
            <a:avLst/>
          </a:prstGeom>
        </p:spPr>
      </p:pic>
    </p:spTree>
    <p:extLst>
      <p:ext uri="{BB962C8B-B14F-4D97-AF65-F5344CB8AC3E}">
        <p14:creationId xmlns:p14="http://schemas.microsoft.com/office/powerpoint/2010/main" val="1377429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3977640"/>
          </a:xfrm>
        </p:spPr>
        <p:txBody>
          <a:bodyPr/>
          <a:lstStyle/>
          <a:p>
            <a:r>
              <a:rPr lang="en-US" dirty="0"/>
              <a:t>We have some weather data and labeled each record as being “1” (good weather) or “0” (bad weather). </a:t>
            </a:r>
          </a:p>
          <a:p>
            <a:r>
              <a:rPr lang="en-US" dirty="0"/>
              <a:t>We could solve this using a logistic regression but let us try using decision trees instead.</a:t>
            </a:r>
          </a:p>
          <a:p>
            <a:endParaRPr lang="en-US" dirty="0"/>
          </a:p>
        </p:txBody>
      </p:sp>
      <p:graphicFrame>
        <p:nvGraphicFramePr>
          <p:cNvPr id="4" name="Object 3">
            <a:extLst>
              <a:ext uri="{FF2B5EF4-FFF2-40B4-BE49-F238E27FC236}">
                <a16:creationId xmlns:a16="http://schemas.microsoft.com/office/drawing/2014/main" id="{F4030694-31E0-4542-9A1D-CAC522754BC8}"/>
              </a:ext>
            </a:extLst>
          </p:cNvPr>
          <p:cNvGraphicFramePr>
            <a:graphicFrameLocks noChangeAspect="1"/>
          </p:cNvGraphicFramePr>
          <p:nvPr>
            <p:extLst>
              <p:ext uri="{D42A27DB-BD31-4B8C-83A1-F6EECF244321}">
                <p14:modId xmlns:p14="http://schemas.microsoft.com/office/powerpoint/2010/main" val="3211382213"/>
              </p:ext>
            </p:extLst>
          </p:nvPr>
        </p:nvGraphicFramePr>
        <p:xfrm>
          <a:off x="1376456" y="3898583"/>
          <a:ext cx="5833303" cy="2227364"/>
        </p:xfrm>
        <a:graphic>
          <a:graphicData uri="http://schemas.openxmlformats.org/presentationml/2006/ole">
            <mc:AlternateContent xmlns:mc="http://schemas.openxmlformats.org/markup-compatibility/2006">
              <mc:Choice xmlns:v="urn:schemas-microsoft-com:vml" Requires="v">
                <p:oleObj spid="_x0000_s3094" name="Worksheet" r:id="rId3" imgW="4876803" imgH="1861888" progId="Excel.Sheet.12">
                  <p:embed/>
                </p:oleObj>
              </mc:Choice>
              <mc:Fallback>
                <p:oleObj name="Worksheet" r:id="rId3" imgW="4876803" imgH="1861888" progId="Excel.Sheet.12">
                  <p:embed/>
                  <p:pic>
                    <p:nvPicPr>
                      <p:cNvPr id="4" name="Object 3">
                        <a:extLst>
                          <a:ext uri="{FF2B5EF4-FFF2-40B4-BE49-F238E27FC236}">
                            <a16:creationId xmlns:a16="http://schemas.microsoft.com/office/drawing/2014/main" id="{F4030694-31E0-4542-9A1D-CAC522754BC8}"/>
                          </a:ext>
                        </a:extLst>
                      </p:cNvPr>
                      <p:cNvPicPr/>
                      <p:nvPr/>
                    </p:nvPicPr>
                    <p:blipFill>
                      <a:blip r:embed="rId4"/>
                      <a:stretch>
                        <a:fillRect/>
                      </a:stretch>
                    </p:blipFill>
                    <p:spPr>
                      <a:xfrm>
                        <a:off x="1376456" y="3898583"/>
                        <a:ext cx="5833303" cy="2227364"/>
                      </a:xfrm>
                      <a:prstGeom prst="rect">
                        <a:avLst/>
                      </a:prstGeom>
                    </p:spPr>
                  </p:pic>
                </p:oleObj>
              </mc:Fallback>
            </mc:AlternateContent>
          </a:graphicData>
        </a:graphic>
      </p:graphicFrame>
      <p:pic>
        <p:nvPicPr>
          <p:cNvPr id="10" name="Picture 9" descr="A group of clouds in the dark&#10;&#10;Description automatically generated">
            <a:extLst>
              <a:ext uri="{FF2B5EF4-FFF2-40B4-BE49-F238E27FC236}">
                <a16:creationId xmlns:a16="http://schemas.microsoft.com/office/drawing/2014/main" id="{C25D15F2-430B-4CD4-82A8-D517076A0BE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xmlns="" r:id="rId6"/>
              </a:ext>
            </a:extLst>
          </a:blip>
          <a:stretch>
            <a:fillRect/>
          </a:stretch>
        </p:blipFill>
        <p:spPr>
          <a:xfrm>
            <a:off x="8434684" y="1549100"/>
            <a:ext cx="3340250" cy="2226833"/>
          </a:xfrm>
          <a:prstGeom prst="rect">
            <a:avLst/>
          </a:prstGeom>
        </p:spPr>
      </p:pic>
    </p:spTree>
    <p:extLst>
      <p:ext uri="{BB962C8B-B14F-4D97-AF65-F5344CB8AC3E}">
        <p14:creationId xmlns:p14="http://schemas.microsoft.com/office/powerpoint/2010/main" val="9405334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sp>
        <p:nvSpPr>
          <p:cNvPr id="3" name="Content Placeholder 2">
            <a:extLst>
              <a:ext uri="{FF2B5EF4-FFF2-40B4-BE49-F238E27FC236}">
                <a16:creationId xmlns:a16="http://schemas.microsoft.com/office/drawing/2014/main" id="{6ADFB016-2CAE-4CD2-9F3D-8C8E4ECA3B49}"/>
              </a:ext>
            </a:extLst>
          </p:cNvPr>
          <p:cNvSpPr>
            <a:spLocks noGrp="1"/>
          </p:cNvSpPr>
          <p:nvPr>
            <p:ph sz="quarter" idx="10"/>
          </p:nvPr>
        </p:nvSpPr>
        <p:spPr>
          <a:xfrm>
            <a:off x="539496" y="1435608"/>
            <a:ext cx="7507224" cy="5110420"/>
          </a:xfrm>
        </p:spPr>
        <p:txBody>
          <a:bodyPr>
            <a:normAutofit/>
          </a:bodyPr>
          <a:lstStyle/>
          <a:p>
            <a:r>
              <a:rPr lang="en-US" dirty="0"/>
              <a:t>Start with the variable that is most likely to separate good weather and bad weather as best as possible.</a:t>
            </a:r>
          </a:p>
          <a:p>
            <a:r>
              <a:rPr lang="en-US" dirty="0"/>
              <a:t>For reasons we will discuss later, you determine </a:t>
            </a:r>
            <a:r>
              <a:rPr lang="en-US" b="1" i="1" dirty="0"/>
              <a:t>RAIN</a:t>
            </a:r>
            <a:r>
              <a:rPr lang="en-US" dirty="0"/>
              <a:t> is good at separating good weather and bad weather, so you bucket records like this:</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C25D15F2-430B-4CD4-82A8-D517076A0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20253" y="1549100"/>
            <a:ext cx="2969111" cy="2226833"/>
          </a:xfrm>
          <a:prstGeom prst="rect">
            <a:avLst/>
          </a:prstGeom>
        </p:spPr>
      </p:pic>
      <p:graphicFrame>
        <p:nvGraphicFramePr>
          <p:cNvPr id="8" name="Object 7">
            <a:extLst>
              <a:ext uri="{FF2B5EF4-FFF2-40B4-BE49-F238E27FC236}">
                <a16:creationId xmlns:a16="http://schemas.microsoft.com/office/drawing/2014/main" id="{0B4C82F6-4749-4E43-91F9-079C2FD21C45}"/>
              </a:ext>
            </a:extLst>
          </p:cNvPr>
          <p:cNvGraphicFramePr>
            <a:graphicFrameLocks noChangeAspect="1"/>
          </p:cNvGraphicFramePr>
          <p:nvPr>
            <p:extLst>
              <p:ext uri="{D42A27DB-BD31-4B8C-83A1-F6EECF244321}">
                <p14:modId xmlns:p14="http://schemas.microsoft.com/office/powerpoint/2010/main" val="1261715270"/>
              </p:ext>
            </p:extLst>
          </p:nvPr>
        </p:nvGraphicFramePr>
        <p:xfrm>
          <a:off x="944307" y="4221227"/>
          <a:ext cx="6697602" cy="904687"/>
        </p:xfrm>
        <a:graphic>
          <a:graphicData uri="http://schemas.openxmlformats.org/presentationml/2006/ole">
            <mc:AlternateContent xmlns:mc="http://schemas.openxmlformats.org/markup-compatibility/2006">
              <mc:Choice xmlns:v="urn:schemas-microsoft-com:vml" Requires="v">
                <p:oleObj spid="_x0000_s4118" name="Worksheet" r:id="rId4" imgW="4371994" imgH="590584" progId="Excel.Sheet.12">
                  <p:embed/>
                </p:oleObj>
              </mc:Choice>
              <mc:Fallback>
                <p:oleObj name="Worksheet" r:id="rId4" imgW="4371994" imgH="590584" progId="Excel.Sheet.12">
                  <p:embed/>
                  <p:pic>
                    <p:nvPicPr>
                      <p:cNvPr id="8" name="Object 7">
                        <a:extLst>
                          <a:ext uri="{FF2B5EF4-FFF2-40B4-BE49-F238E27FC236}">
                            <a16:creationId xmlns:a16="http://schemas.microsoft.com/office/drawing/2014/main" id="{0B4C82F6-4749-4E43-91F9-079C2FD21C45}"/>
                          </a:ext>
                        </a:extLst>
                      </p:cNvPr>
                      <p:cNvPicPr/>
                      <p:nvPr/>
                    </p:nvPicPr>
                    <p:blipFill>
                      <a:blip r:embed="rId5"/>
                      <a:stretch>
                        <a:fillRect/>
                      </a:stretch>
                    </p:blipFill>
                    <p:spPr>
                      <a:xfrm>
                        <a:off x="944307" y="4221227"/>
                        <a:ext cx="6697602" cy="904687"/>
                      </a:xfrm>
                      <a:prstGeom prst="rect">
                        <a:avLst/>
                      </a:prstGeom>
                    </p:spPr>
                  </p:pic>
                </p:oleObj>
              </mc:Fallback>
            </mc:AlternateContent>
          </a:graphicData>
        </a:graphic>
      </p:graphicFrame>
    </p:spTree>
    <p:extLst>
      <p:ext uri="{BB962C8B-B14F-4D97-AF65-F5344CB8AC3E}">
        <p14:creationId xmlns:p14="http://schemas.microsoft.com/office/powerpoint/2010/main" val="707501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stretch>
            <a:fillRect/>
          </a:stretch>
        </p:blipFill>
        <p:spPr>
          <a:xfrm>
            <a:off x="6096000" y="1465750"/>
            <a:ext cx="5419725" cy="4524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Since all records where </a:t>
            </a:r>
            <a:r>
              <a:rPr lang="en-US" b="1" i="1" dirty="0"/>
              <a:t>RAIN </a:t>
            </a:r>
            <a:r>
              <a:rPr lang="en-US" dirty="0"/>
              <a:t>was</a:t>
            </a:r>
            <a:r>
              <a:rPr lang="en-US" i="1" dirty="0"/>
              <a:t> </a:t>
            </a:r>
            <a:r>
              <a:rPr lang="en-US" dirty="0"/>
              <a:t>present always yielded </a:t>
            </a:r>
            <a:r>
              <a:rPr lang="en-US" dirty="0">
                <a:solidFill>
                  <a:srgbClr val="FF0000"/>
                </a:solidFill>
              </a:rPr>
              <a:t>bad weather</a:t>
            </a:r>
            <a:r>
              <a:rPr lang="en-US" dirty="0"/>
              <a:t>, we will simply predict any new record with </a:t>
            </a:r>
            <a:r>
              <a:rPr lang="en-US" b="1" i="1" dirty="0"/>
              <a:t>RAIN</a:t>
            </a:r>
            <a:r>
              <a:rPr lang="en-US" dirty="0"/>
              <a:t> as </a:t>
            </a:r>
            <a:r>
              <a:rPr lang="en-US" dirty="0">
                <a:solidFill>
                  <a:srgbClr val="FF0000"/>
                </a:solidFill>
              </a:rPr>
              <a:t>bad weather</a:t>
            </a:r>
            <a:r>
              <a:rPr lang="en-US" dirty="0"/>
              <a:t>. </a:t>
            </a:r>
          </a:p>
          <a:p>
            <a:pPr>
              <a:spcAft>
                <a:spcPts val="2000"/>
              </a:spcAft>
            </a:pPr>
            <a:r>
              <a:rPr lang="en-US" dirty="0"/>
              <a:t>However, records that did not have </a:t>
            </a:r>
            <a:r>
              <a:rPr lang="en-US" b="1" i="1" dirty="0"/>
              <a:t>RAIN</a:t>
            </a:r>
            <a:r>
              <a:rPr lang="en-US" dirty="0"/>
              <a:t> are mixed, where some are </a:t>
            </a:r>
            <a:r>
              <a:rPr lang="en-US" dirty="0">
                <a:solidFill>
                  <a:srgbClr val="0070C0"/>
                </a:solidFill>
              </a:rPr>
              <a:t>good weather</a:t>
            </a:r>
            <a:r>
              <a:rPr lang="en-US" dirty="0"/>
              <a:t>,</a:t>
            </a:r>
            <a:r>
              <a:rPr lang="en-US" dirty="0">
                <a:solidFill>
                  <a:srgbClr val="0070C0"/>
                </a:solidFill>
              </a:rPr>
              <a:t> </a:t>
            </a:r>
            <a:r>
              <a:rPr lang="en-US" dirty="0"/>
              <a:t>and others are </a:t>
            </a:r>
            <a:r>
              <a:rPr lang="en-US" dirty="0">
                <a:solidFill>
                  <a:srgbClr val="FF0000"/>
                </a:solidFill>
              </a:rPr>
              <a:t>bad weather</a:t>
            </a:r>
            <a:r>
              <a:rPr lang="en-US" dirty="0"/>
              <a:t>. These will need to be split again. </a:t>
            </a:r>
          </a:p>
          <a:p>
            <a:pPr>
              <a:spcAft>
                <a:spcPts val="2000"/>
              </a:spcAft>
            </a:pPr>
            <a:endParaRPr lang="en-US" dirty="0"/>
          </a:p>
        </p:txBody>
      </p:sp>
    </p:spTree>
    <p:extLst>
      <p:ext uri="{BB962C8B-B14F-4D97-AF65-F5344CB8AC3E}">
        <p14:creationId xmlns:p14="http://schemas.microsoft.com/office/powerpoint/2010/main" val="1951051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5"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records that did not have </a:t>
            </a:r>
            <a:r>
              <a:rPr lang="en-US" b="1" i="1" dirty="0"/>
              <a:t>RAIN</a:t>
            </a:r>
            <a:r>
              <a:rPr lang="en-US" dirty="0"/>
              <a:t> and now split them on </a:t>
            </a:r>
            <a:r>
              <a:rPr lang="en-US" b="1" i="1" dirty="0"/>
              <a:t>TEMPERATURE</a:t>
            </a:r>
            <a:r>
              <a:rPr lang="en-US" dirty="0"/>
              <a:t>. </a:t>
            </a:r>
          </a:p>
          <a:p>
            <a:pPr>
              <a:spcAft>
                <a:spcPts val="2000"/>
              </a:spcAft>
            </a:pPr>
            <a:r>
              <a:rPr lang="en-US" dirty="0"/>
              <a:t>Since </a:t>
            </a:r>
            <a:r>
              <a:rPr lang="en-US" b="1" i="1" dirty="0"/>
              <a:t>TEMPERATURE</a:t>
            </a:r>
            <a:r>
              <a:rPr lang="en-US" dirty="0"/>
              <a:t> is continuous and not a simple </a:t>
            </a:r>
            <a:r>
              <a:rPr lang="en-US" i="1" dirty="0"/>
              <a:t>yes</a:t>
            </a:r>
            <a:r>
              <a:rPr lang="en-US" dirty="0"/>
              <a:t>/</a:t>
            </a:r>
            <a:r>
              <a:rPr lang="en-US" i="1" dirty="0"/>
              <a:t>no</a:t>
            </a:r>
            <a:r>
              <a:rPr lang="en-US" dirty="0"/>
              <a:t> binary, we split on a value 78.5 that optimizes the split (more on this later). </a:t>
            </a:r>
          </a:p>
          <a:p>
            <a:pPr>
              <a:spcAft>
                <a:spcPts val="2000"/>
              </a:spcAft>
            </a:pPr>
            <a:endParaRPr lang="en-US" dirty="0"/>
          </a:p>
        </p:txBody>
      </p:sp>
    </p:spTree>
    <p:extLst>
      <p:ext uri="{BB962C8B-B14F-4D97-AF65-F5344CB8AC3E}">
        <p14:creationId xmlns:p14="http://schemas.microsoft.com/office/powerpoint/2010/main" val="3456019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Notice how all records with </a:t>
            </a:r>
            <a:r>
              <a:rPr lang="en-US" b="1" i="1" dirty="0"/>
              <a:t>TEMPERATURE</a:t>
            </a:r>
            <a:r>
              <a:rPr lang="en-US" dirty="0"/>
              <a:t> greater than/equal to 78.5 are </a:t>
            </a:r>
            <a:r>
              <a:rPr lang="en-US" dirty="0">
                <a:solidFill>
                  <a:srgbClr val="FF0000"/>
                </a:solidFill>
              </a:rPr>
              <a:t>bad weather</a:t>
            </a:r>
            <a:r>
              <a:rPr lang="en-US" dirty="0"/>
              <a:t>, so we will predict any records with a </a:t>
            </a:r>
            <a:r>
              <a:rPr lang="en-US" b="1" i="1" dirty="0"/>
              <a:t>TEMPERATURE</a:t>
            </a:r>
            <a:r>
              <a:rPr lang="en-US" dirty="0"/>
              <a:t> at least 78.5 as </a:t>
            </a:r>
            <a:r>
              <a:rPr lang="en-US" dirty="0">
                <a:solidFill>
                  <a:srgbClr val="FF0000"/>
                </a:solidFill>
              </a:rPr>
              <a:t>bad weather</a:t>
            </a:r>
            <a:r>
              <a:rPr lang="en-US" dirty="0"/>
              <a:t>. </a:t>
            </a:r>
          </a:p>
          <a:p>
            <a:pPr>
              <a:spcAft>
                <a:spcPts val="2000"/>
              </a:spcAft>
            </a:pPr>
            <a:r>
              <a:rPr lang="en-US" dirty="0"/>
              <a:t>But records with a </a:t>
            </a:r>
            <a:r>
              <a:rPr lang="en-US" b="1" i="1" dirty="0"/>
              <a:t>TEMPERATURE</a:t>
            </a:r>
            <a:r>
              <a:rPr lang="en-US" dirty="0"/>
              <a:t> less than 78.5 have a mix of </a:t>
            </a:r>
            <a:r>
              <a:rPr lang="en-US" dirty="0">
                <a:solidFill>
                  <a:srgbClr val="0070C0"/>
                </a:solidFill>
              </a:rPr>
              <a:t>good weather </a:t>
            </a:r>
            <a:r>
              <a:rPr lang="en-US" dirty="0"/>
              <a:t>and </a:t>
            </a:r>
            <a:r>
              <a:rPr lang="en-US" dirty="0">
                <a:solidFill>
                  <a:srgbClr val="FF0000"/>
                </a:solidFill>
              </a:rPr>
              <a:t>bad weather</a:t>
            </a:r>
            <a:r>
              <a:rPr lang="en-US" dirty="0"/>
              <a:t>. So we need to split those again. </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1026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We will build some exciting from-scratch models in Python. </a:t>
            </a:r>
          </a:p>
          <a:p>
            <a:r>
              <a:rPr lang="en-US" sz="1600" dirty="0"/>
              <a:t>Python is a great, easy-to-learn language, but it is </a:t>
            </a:r>
            <a:r>
              <a:rPr lang="en-US" sz="1600" b="1" i="1" dirty="0"/>
              <a:t>really</a:t>
            </a:r>
            <a:r>
              <a:rPr lang="en-US" sz="1600" dirty="0"/>
              <a:t> slow because it is dynamically typed and interpreted.</a:t>
            </a:r>
          </a:p>
          <a:p>
            <a:pPr marL="285750" indent="-285750">
              <a:buFont typeface="Arial" panose="020B0604020202020204" pitchFamily="34" charset="0"/>
              <a:buChar char="•"/>
            </a:pPr>
            <a:r>
              <a:rPr lang="en-US" sz="1600" dirty="0"/>
              <a:t>Pure Python models will struggle to scale, even with modestly sized data sets of thousands of records. </a:t>
            </a:r>
          </a:p>
          <a:p>
            <a:pPr marL="285750" indent="-285750">
              <a:buFont typeface="Arial" panose="020B0604020202020204" pitchFamily="34" charset="0"/>
              <a:buChar char="•"/>
            </a:pPr>
            <a:r>
              <a:rPr lang="en-US" sz="1600" dirty="0"/>
              <a:t>This is going to be the cost of learning machine learning without libraries like NumPy.</a:t>
            </a:r>
          </a:p>
          <a:p>
            <a:pPr marL="285750" indent="-285750">
              <a:buFont typeface="Arial" panose="020B0604020202020204" pitchFamily="34" charset="0"/>
              <a:buChar char="•"/>
            </a:pPr>
            <a:r>
              <a:rPr lang="en-US" sz="1600" dirty="0"/>
              <a:t>NumPy is necessary to scale Python because it is efficiently written in C, but it is also esoteric and distracting for first-time learners.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3210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4"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572063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2857084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We take those records with </a:t>
            </a:r>
            <a:r>
              <a:rPr lang="en-US" b="1" i="1" dirty="0"/>
              <a:t>TEMPERATURE</a:t>
            </a:r>
            <a:r>
              <a:rPr lang="en-US" dirty="0"/>
              <a:t> less than 78.5 and now split them on whether </a:t>
            </a:r>
            <a:r>
              <a:rPr lang="en-US" b="1" i="1" dirty="0"/>
              <a:t>LIGHTNING</a:t>
            </a:r>
            <a:r>
              <a:rPr lang="en-US" dirty="0"/>
              <a:t> was present. </a:t>
            </a:r>
          </a:p>
          <a:p>
            <a:pPr>
              <a:spcAft>
                <a:spcPts val="2000"/>
              </a:spcAft>
            </a:pPr>
            <a:r>
              <a:rPr lang="en-US" dirty="0"/>
              <a:t>Notice how all records with </a:t>
            </a:r>
            <a:r>
              <a:rPr lang="en-US" b="1" i="1" dirty="0"/>
              <a:t>LIGHTNING</a:t>
            </a:r>
            <a:r>
              <a:rPr lang="en-US" dirty="0"/>
              <a:t> are labelled as </a:t>
            </a:r>
            <a:r>
              <a:rPr lang="en-US" dirty="0">
                <a:solidFill>
                  <a:srgbClr val="FF0000"/>
                </a:solidFill>
              </a:rPr>
              <a:t>bad weather</a:t>
            </a:r>
            <a:r>
              <a:rPr lang="en-US" dirty="0"/>
              <a:t>, so we can predict any new record with </a:t>
            </a:r>
            <a:r>
              <a:rPr lang="en-US" b="1" i="1" dirty="0"/>
              <a:t>LIGHTNING</a:t>
            </a:r>
            <a:r>
              <a:rPr lang="en-US" dirty="0"/>
              <a:t> as bad weather.</a:t>
            </a:r>
          </a:p>
          <a:p>
            <a:pPr>
              <a:spcAft>
                <a:spcPts val="2000"/>
              </a:spcAft>
            </a:pPr>
            <a:r>
              <a:rPr lang="en-US" dirty="0">
                <a:solidFill>
                  <a:srgbClr val="00B050"/>
                </a:solidFill>
              </a:rPr>
              <a:t>Notice how close we are to a perfect clean split now!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
        <p:nvSpPr>
          <p:cNvPr id="3" name="Oval 2">
            <a:extLst>
              <a:ext uri="{FF2B5EF4-FFF2-40B4-BE49-F238E27FC236}">
                <a16:creationId xmlns:a16="http://schemas.microsoft.com/office/drawing/2014/main" id="{14A90B64-01AF-47EF-8AE0-DC3AD40AB6FE}"/>
              </a:ext>
            </a:extLst>
          </p:cNvPr>
          <p:cNvSpPr/>
          <p:nvPr/>
        </p:nvSpPr>
        <p:spPr>
          <a:xfrm>
            <a:off x="7069014" y="3991708"/>
            <a:ext cx="1503485" cy="254977"/>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088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endParaRPr lang="en-US" dirty="0"/>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523578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3"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b="1" i="1" dirty="0"/>
              <a:t>LIGHTNING </a:t>
            </a:r>
            <a:r>
              <a:rPr lang="en-US" dirty="0"/>
              <a:t>almost gave us a perfect split, where lightning being present would predict bad weather and no lightning </a:t>
            </a:r>
            <a:r>
              <a:rPr lang="en-US" i="1" dirty="0"/>
              <a:t>almost</a:t>
            </a:r>
            <a:r>
              <a:rPr lang="en-US" dirty="0"/>
              <a:t> always meant good weather.  </a:t>
            </a:r>
          </a:p>
          <a:p>
            <a:pPr>
              <a:spcAft>
                <a:spcPts val="2000"/>
              </a:spcAft>
            </a:pPr>
            <a:r>
              <a:rPr lang="en-US" dirty="0"/>
              <a:t>We could probably stop here, but let’s split these remaining records with no lightning. Finally we split on whether it was </a:t>
            </a:r>
            <a:r>
              <a:rPr lang="en-US" b="1" i="1" dirty="0"/>
              <a:t>CLOUDY</a:t>
            </a:r>
            <a:r>
              <a:rPr lang="en-US" dirty="0"/>
              <a:t> or not. </a:t>
            </a:r>
          </a:p>
          <a:p>
            <a:pPr>
              <a:spcAft>
                <a:spcPts val="2000"/>
              </a:spcAft>
            </a:pPr>
            <a:endParaRPr lang="en-US" dirty="0"/>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3748668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lstStyle/>
          <a:p>
            <a:r>
              <a:rPr lang="en-US" dirty="0"/>
              <a:t>Decision Tree Intuition</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At this point, we establish we cannot separate productively anymore and </a:t>
            </a:r>
            <a:r>
              <a:rPr lang="en-US" b="1" i="1" dirty="0"/>
              <a:t>CLOUDY</a:t>
            </a:r>
            <a:r>
              <a:rPr lang="en-US" dirty="0"/>
              <a:t> does not have any impact to our prediction. </a:t>
            </a:r>
          </a:p>
          <a:p>
            <a:pPr>
              <a:spcAft>
                <a:spcPts val="2000"/>
              </a:spcAft>
            </a:pPr>
            <a:r>
              <a:rPr lang="en-US" dirty="0"/>
              <a:t>It will always be </a:t>
            </a:r>
            <a:r>
              <a:rPr lang="en-US" dirty="0">
                <a:solidFill>
                  <a:srgbClr val="0070C0"/>
                </a:solidFill>
              </a:rPr>
              <a:t>good weather</a:t>
            </a:r>
            <a:r>
              <a:rPr lang="en-US" dirty="0"/>
              <a:t>, given we already established there was no </a:t>
            </a:r>
            <a:r>
              <a:rPr lang="en-US" b="1" i="1" dirty="0"/>
              <a:t>LIGHTNING</a:t>
            </a:r>
            <a:r>
              <a:rPr lang="en-US" dirty="0"/>
              <a:t>, the </a:t>
            </a:r>
            <a:r>
              <a:rPr lang="en-US" b="1" i="1" dirty="0"/>
              <a:t>TEMPERATURE</a:t>
            </a:r>
            <a:r>
              <a:rPr lang="en-US" dirty="0"/>
              <a:t> is less than 78.5, and there is no </a:t>
            </a:r>
            <a:r>
              <a:rPr lang="en-US" b="1" i="1" dirty="0"/>
              <a:t>RAIN</a:t>
            </a:r>
            <a:r>
              <a:rPr lang="en-US" dirty="0"/>
              <a:t>. </a:t>
            </a:r>
          </a:p>
          <a:p>
            <a:pPr>
              <a:spcAft>
                <a:spcPts val="2000"/>
              </a:spcAft>
            </a:pPr>
            <a:r>
              <a:rPr lang="en-US" dirty="0"/>
              <a:t>Congratulations! We just built our first decision tree. But you might have a few questions…</a:t>
            </a:r>
          </a:p>
          <a:p>
            <a:pPr>
              <a:spcAft>
                <a:spcPts val="2000"/>
              </a:spcAft>
            </a:pPr>
            <a:endParaRPr lang="en-US" dirty="0"/>
          </a:p>
          <a:p>
            <a:pPr>
              <a:spcAft>
                <a:spcPts val="2000"/>
              </a:spcAft>
            </a:pPr>
            <a:endParaRPr lang="en-US" dirty="0"/>
          </a:p>
        </p:txBody>
      </p:sp>
    </p:spTree>
    <p:extLst>
      <p:ext uri="{BB962C8B-B14F-4D97-AF65-F5344CB8AC3E}">
        <p14:creationId xmlns:p14="http://schemas.microsoft.com/office/powerpoint/2010/main" val="16438139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DEE5-C098-47AA-B9B3-2C479CD6A8C0}"/>
              </a:ext>
            </a:extLst>
          </p:cNvPr>
          <p:cNvSpPr>
            <a:spLocks noGrp="1"/>
          </p:cNvSpPr>
          <p:nvPr>
            <p:ph type="title"/>
          </p:nvPr>
        </p:nvSpPr>
        <p:spPr/>
        <p:txBody>
          <a:bodyPr>
            <a:normAutofit fontScale="90000"/>
          </a:bodyPr>
          <a:lstStyle/>
          <a:p>
            <a:r>
              <a:rPr lang="en-US" dirty="0"/>
              <a:t>Decision Trees – Getting to the “Decision” Part</a:t>
            </a:r>
          </a:p>
        </p:txBody>
      </p:sp>
      <p:pic>
        <p:nvPicPr>
          <p:cNvPr id="48" name="Picture 47">
            <a:extLst>
              <a:ext uri="{FF2B5EF4-FFF2-40B4-BE49-F238E27FC236}">
                <a16:creationId xmlns:a16="http://schemas.microsoft.com/office/drawing/2014/main" id="{516D5DAC-8B54-49B1-9CAD-A3AB0B086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465750"/>
            <a:ext cx="5419722" cy="45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Content Placeholder 2">
            <a:extLst>
              <a:ext uri="{FF2B5EF4-FFF2-40B4-BE49-F238E27FC236}">
                <a16:creationId xmlns:a16="http://schemas.microsoft.com/office/drawing/2014/main" id="{8028944B-681C-4F10-AFBB-613D6678E82E}"/>
              </a:ext>
            </a:extLst>
          </p:cNvPr>
          <p:cNvSpPr>
            <a:spLocks noGrp="1"/>
          </p:cNvSpPr>
          <p:nvPr>
            <p:ph sz="quarter" idx="10"/>
          </p:nvPr>
        </p:nvSpPr>
        <p:spPr>
          <a:xfrm>
            <a:off x="539496" y="1435608"/>
            <a:ext cx="5087581" cy="5110420"/>
          </a:xfrm>
        </p:spPr>
        <p:txBody>
          <a:bodyPr>
            <a:normAutofit/>
          </a:bodyPr>
          <a:lstStyle/>
          <a:p>
            <a:endParaRPr lang="en-US" dirty="0"/>
          </a:p>
          <a:p>
            <a:endParaRPr lang="en-US" dirty="0"/>
          </a:p>
          <a:p>
            <a:endParaRPr lang="en-US" dirty="0"/>
          </a:p>
          <a:p>
            <a:endParaRPr lang="en-US" dirty="0"/>
          </a:p>
          <a:p>
            <a:endParaRPr lang="en-US" dirty="0"/>
          </a:p>
        </p:txBody>
      </p:sp>
      <p:sp>
        <p:nvSpPr>
          <p:cNvPr id="50" name="Content Placeholder 2">
            <a:extLst>
              <a:ext uri="{FF2B5EF4-FFF2-40B4-BE49-F238E27FC236}">
                <a16:creationId xmlns:a16="http://schemas.microsoft.com/office/drawing/2014/main" id="{58E478C4-8E5A-46DD-8643-7ECFEC49AB55}"/>
              </a:ext>
            </a:extLst>
          </p:cNvPr>
          <p:cNvSpPr txBox="1">
            <a:spLocks/>
          </p:cNvSpPr>
          <p:nvPr/>
        </p:nvSpPr>
        <p:spPr>
          <a:xfrm>
            <a:off x="768993" y="1498361"/>
            <a:ext cx="4963592" cy="4974336"/>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spcAft>
                <a:spcPts val="2000"/>
              </a:spcAft>
            </a:pPr>
            <a:r>
              <a:rPr lang="en-US" dirty="0"/>
              <a:t>Hopefully by now, you have a strong intuition on what decision trees are trying to accomplish.</a:t>
            </a:r>
          </a:p>
          <a:p>
            <a:pPr>
              <a:spcAft>
                <a:spcPts val="2000"/>
              </a:spcAft>
            </a:pPr>
            <a:r>
              <a:rPr lang="en-US" dirty="0"/>
              <a:t>However, you may have some lingering questions on </a:t>
            </a:r>
            <a:r>
              <a:rPr lang="en-US" b="1" i="1" dirty="0"/>
              <a:t>HOW</a:t>
            </a:r>
            <a:r>
              <a:rPr lang="en-US" dirty="0"/>
              <a:t> to build a decision tree.</a:t>
            </a:r>
          </a:p>
          <a:p>
            <a:pPr marL="285750" indent="-285750">
              <a:spcAft>
                <a:spcPts val="2000"/>
              </a:spcAft>
              <a:buFont typeface="Arial" panose="020B0604020202020204" pitchFamily="34" charset="0"/>
              <a:buChar char="•"/>
            </a:pPr>
            <a:r>
              <a:rPr lang="en-US" dirty="0"/>
              <a:t>At a given step, how do I determine which property is the best to split on?</a:t>
            </a:r>
          </a:p>
          <a:p>
            <a:pPr marL="285750" indent="-285750">
              <a:spcAft>
                <a:spcPts val="2000"/>
              </a:spcAft>
              <a:buFont typeface="Arial" panose="020B0604020202020204" pitchFamily="34" charset="0"/>
              <a:buChar char="•"/>
            </a:pPr>
            <a:r>
              <a:rPr lang="en-US" dirty="0"/>
              <a:t>Where do I split continuous variables like </a:t>
            </a:r>
            <a:r>
              <a:rPr lang="en-US" b="1" i="1" dirty="0"/>
              <a:t>TEMPERATURE</a:t>
            </a:r>
            <a:r>
              <a:rPr lang="en-US" dirty="0"/>
              <a:t>? </a:t>
            </a:r>
          </a:p>
          <a:p>
            <a:pPr marL="285750" indent="-285750">
              <a:spcAft>
                <a:spcPts val="2000"/>
              </a:spcAft>
              <a:buFont typeface="Arial" panose="020B0604020202020204" pitchFamily="34" charset="0"/>
              <a:buChar char="•"/>
            </a:pPr>
            <a:r>
              <a:rPr lang="en-US" dirty="0"/>
              <a:t>When do I stop splitting and end my decision tree? </a:t>
            </a:r>
          </a:p>
          <a:p>
            <a:pPr>
              <a:spcAft>
                <a:spcPts val="2000"/>
              </a:spcAft>
            </a:pPr>
            <a:endParaRPr lang="en-US" dirty="0"/>
          </a:p>
        </p:txBody>
      </p:sp>
    </p:spTree>
    <p:extLst>
      <p:ext uri="{BB962C8B-B14F-4D97-AF65-F5344CB8AC3E}">
        <p14:creationId xmlns:p14="http://schemas.microsoft.com/office/powerpoint/2010/main" val="40117165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0F3D-AEF9-4C00-8C5E-D269F574CBC3}"/>
              </a:ext>
            </a:extLst>
          </p:cNvPr>
          <p:cNvSpPr>
            <a:spLocks noGrp="1"/>
          </p:cNvSpPr>
          <p:nvPr>
            <p:ph type="title"/>
          </p:nvPr>
        </p:nvSpPr>
        <p:spPr/>
        <p:txBody>
          <a:bodyPr/>
          <a:lstStyle/>
          <a:p>
            <a:r>
              <a:rPr lang="en-US" dirty="0"/>
              <a:t>Gini Impurity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44CD9-C999-4E79-95BB-A9DCF7137EC0}"/>
                  </a:ext>
                </a:extLst>
              </p:cNvPr>
              <p:cNvSpPr>
                <a:spLocks noGrp="1"/>
              </p:cNvSpPr>
              <p:nvPr>
                <p:ph sz="quarter" idx="10"/>
              </p:nvPr>
            </p:nvSpPr>
            <p:spPr>
              <a:xfrm>
                <a:off x="539496" y="1435608"/>
                <a:ext cx="10996012" cy="5954896"/>
              </a:xfrm>
            </p:spPr>
            <p:txBody>
              <a:bodyPr>
                <a:normAutofit/>
              </a:bodyPr>
              <a:lstStyle/>
              <a:p>
                <a:r>
                  <a:rPr lang="en-US" dirty="0"/>
                  <a:t>To build a decision tree, we must discuss the concept of </a:t>
                </a:r>
                <a:r>
                  <a:rPr lang="en-US" b="1" dirty="0">
                    <a:solidFill>
                      <a:srgbClr val="FF0000"/>
                    </a:solidFill>
                  </a:rPr>
                  <a:t>impurity </a:t>
                </a:r>
                <a:r>
                  <a:rPr lang="en-US" dirty="0"/>
                  <a:t>which describes how mixed something is. </a:t>
                </a:r>
              </a:p>
              <a:p>
                <a:r>
                  <a:rPr lang="en-US" i="1" dirty="0"/>
                  <a:t>         EXAMPLE: If we have 6 dogs and 3 cats in a kennel, we do not purely have dogs or cats. </a:t>
                </a:r>
              </a:p>
              <a:p>
                <a:endParaRPr lang="en-US" sz="1600" dirty="0"/>
              </a:p>
              <a:p>
                <a:r>
                  <a:rPr lang="en-US" b="1" dirty="0">
                    <a:solidFill>
                      <a:srgbClr val="FF0000"/>
                    </a:solidFill>
                  </a:rPr>
                  <a:t>Gini Impurity </a:t>
                </a:r>
                <a:r>
                  <a:rPr lang="en-US" dirty="0"/>
                  <a:t>is a common way to measure impurity using this function (for events </a:t>
                </a:r>
                <a:r>
                  <a:rPr lang="en-US" i="1" dirty="0"/>
                  <a:t>A</a:t>
                </a:r>
                <a:r>
                  <a:rPr lang="en-US" dirty="0"/>
                  <a:t> and </a:t>
                </a:r>
                <a:r>
                  <a:rPr lang="en-US" i="1" dirty="0"/>
                  <a:t>B</a:t>
                </a:r>
                <a:r>
                  <a:rPr lang="en-US" dirty="0"/>
                  <a:t>):</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𝐴</m:t>
                              </m:r>
                            </m:e>
                          </m:d>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𝑃𝑟𝑜𝑏𝑎𝑏𝑖𝑙𝑖𝑡𝑦</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𝐵</m:t>
                              </m:r>
                            </m:e>
                          </m:d>
                        </m:e>
                        <m:sup>
                          <m:r>
                            <a:rPr lang="en-US" i="1">
                              <a:latin typeface="Cambria Math" panose="02040503050406030204" pitchFamily="18" charset="0"/>
                            </a:rPr>
                            <m:t>2</m:t>
                          </m:r>
                        </m:sup>
                      </m:sSup>
                    </m:oMath>
                  </m:oMathPara>
                </a14:m>
                <a:endParaRPr lang="en-US" dirty="0"/>
              </a:p>
              <a:p>
                <a:r>
                  <a:rPr lang="en-US" dirty="0"/>
                  <a:t>So the Gini impurity of dogs versus cats in the kennel: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r>
                                    <a:rPr lang="en-US" b="0" i="1" smtClean="0">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3</m:t>
                                  </m:r>
                                </m:den>
                              </m:f>
                            </m:e>
                          </m:d>
                        </m:e>
                        <m:sup>
                          <m:r>
                            <a:rPr lang="en-US" i="1">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44444</m:t>
                      </m:r>
                    </m:oMath>
                  </m:oMathPara>
                </a14:m>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2444CD9-C999-4E79-95BB-A9DCF7137EC0}"/>
                  </a:ext>
                </a:extLst>
              </p:cNvPr>
              <p:cNvSpPr>
                <a:spLocks noGrp="1" noRot="1" noChangeAspect="1" noMove="1" noResize="1" noEditPoints="1" noAdjustHandles="1" noChangeArrowheads="1" noChangeShapeType="1" noTextEdit="1"/>
              </p:cNvSpPr>
              <p:nvPr>
                <p:ph sz="quarter" idx="10"/>
              </p:nvPr>
            </p:nvSpPr>
            <p:spPr>
              <a:xfrm>
                <a:off x="539496" y="1435608"/>
                <a:ext cx="10996012" cy="5954896"/>
              </a:xfrm>
              <a:blipFill>
                <a:blip r:embed="rId2"/>
                <a:stretch>
                  <a:fillRect l="-499" r="-666"/>
                </a:stretch>
              </a:blipFill>
            </p:spPr>
            <p:txBody>
              <a:bodyPr/>
              <a:lstStyle/>
              <a:p>
                <a:r>
                  <a:rPr lang="en-US">
                    <a:noFill/>
                  </a:rPr>
                  <a:t> </a:t>
                </a:r>
              </a:p>
            </p:txBody>
          </p:sp>
        </mc:Fallback>
      </mc:AlternateContent>
    </p:spTree>
    <p:extLst>
      <p:ext uri="{BB962C8B-B14F-4D97-AF65-F5344CB8AC3E}">
        <p14:creationId xmlns:p14="http://schemas.microsoft.com/office/powerpoint/2010/main" val="5139620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93313826"/>
              </p:ext>
            </p:extLst>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5142"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4701630"/>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a:t>
                </a:r>
                <a:r>
                  <a:rPr lang="en-US" dirty="0">
                    <a:solidFill>
                      <a:schemeClr val="accent5"/>
                    </a:solidFill>
                  </a:rPr>
                  <a:t>good</a:t>
                </a:r>
                <a:r>
                  <a:rPr lang="en-US" dirty="0"/>
                  <a:t>/</a:t>
                </a:r>
                <a:r>
                  <a:rPr lang="en-US" dirty="0">
                    <a:solidFill>
                      <a:srgbClr val="FF0000"/>
                    </a:solidFill>
                  </a:rPr>
                  <a:t>bad</a:t>
                </a:r>
                <a:r>
                  <a:rPr lang="en-US" dirty="0"/>
                  <a:t>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4701630"/>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099125" y="3028278"/>
            <a:ext cx="1220993" cy="8283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3326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Gini Impurity</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nvPr>
        </p:nvGraphicFramePr>
        <p:xfrm>
          <a:off x="6275388" y="1592263"/>
          <a:ext cx="5203825" cy="1304925"/>
        </p:xfrm>
        <a:graphic>
          <a:graphicData uri="http://schemas.openxmlformats.org/presentationml/2006/ole">
            <mc:AlternateContent xmlns:mc="http://schemas.openxmlformats.org/markup-compatibility/2006">
              <mc:Choice xmlns:v="urn:schemas-microsoft-com:vml" Requires="v">
                <p:oleObj spid="_x0000_s6166"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275388" y="1592263"/>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6" y="1435608"/>
                <a:ext cx="5662288" cy="5040496"/>
              </a:xfrm>
              <a:prstGeom prst="rect">
                <a:avLst/>
              </a:prstGeom>
            </p:spPr>
            <p:txBody>
              <a:bodyPr vert="horz" lIns="91440" tIns="45720" rIns="91440" bIns="45720" rtlCol="0">
                <a:normAutofit lnSpcReduction="10000"/>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Going back to the weather example, here’s how we look at Gini impurity for </a:t>
                </a:r>
                <a:r>
                  <a:rPr lang="en-US" b="1" i="1" dirty="0"/>
                  <a:t>RAIN</a:t>
                </a:r>
                <a:r>
                  <a:rPr lang="en-US" dirty="0"/>
                  <a:t>.</a:t>
                </a:r>
              </a:p>
              <a:p>
                <a:r>
                  <a:rPr lang="en-US" dirty="0"/>
                  <a:t>Notice how the impurity for “good/bad weather” on the YES side is 0% meaning it is pure.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16</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16</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0</m:t>
                      </m:r>
                    </m:oMath>
                  </m:oMathPara>
                </a14:m>
                <a:endParaRPr lang="en-US" dirty="0"/>
              </a:p>
              <a:p>
                <a:r>
                  <a:rPr lang="en-US" dirty="0"/>
                  <a:t>On the NO side we got an impurity of 48.4429%</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14</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20</m:t>
                                  </m:r>
                                </m:den>
                              </m:f>
                            </m:e>
                          </m:d>
                        </m:e>
                        <m:sup>
                          <m:r>
                            <a:rPr lang="en-US" i="1">
                              <a:latin typeface="Cambria Math" panose="02040503050406030204" pitchFamily="18" charset="0"/>
                            </a:rPr>
                            <m:t>2</m:t>
                          </m:r>
                        </m:sup>
                      </m:sSup>
                      <m:r>
                        <a:rPr lang="en-US" i="1">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484429</m:t>
                      </m:r>
                    </m:oMath>
                  </m:oMathPara>
                </a14:m>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6" y="1435608"/>
                <a:ext cx="5662288" cy="5040496"/>
              </a:xfrm>
              <a:prstGeom prst="rect">
                <a:avLst/>
              </a:prstGeom>
              <a:blipFill>
                <a:blip r:embed="rId5"/>
                <a:stretch>
                  <a:fillRect l="-970"/>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06464E1-45C4-4D6E-8AE0-7468C9A20A30}"/>
              </a:ext>
            </a:extLst>
          </p:cNvPr>
          <p:cNvCxnSpPr>
            <a:cxnSpLocks/>
          </p:cNvCxnSpPr>
          <p:nvPr/>
        </p:nvCxnSpPr>
        <p:spPr>
          <a:xfrm flipV="1">
            <a:off x="5593976" y="3014831"/>
            <a:ext cx="3786692" cy="19175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87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0E1A-F129-4621-8683-EBC2E511D2A1}"/>
              </a:ext>
            </a:extLst>
          </p:cNvPr>
          <p:cNvSpPr>
            <a:spLocks noGrp="1"/>
          </p:cNvSpPr>
          <p:nvPr>
            <p:ph type="title"/>
          </p:nvPr>
        </p:nvSpPr>
        <p:spPr/>
        <p:txBody>
          <a:bodyPr/>
          <a:lstStyle/>
          <a:p>
            <a:r>
              <a:rPr lang="en-US" dirty="0"/>
              <a:t>Programming Languages and Performance</a:t>
            </a:r>
          </a:p>
        </p:txBody>
      </p:sp>
      <p:sp>
        <p:nvSpPr>
          <p:cNvPr id="3" name="Content Placeholder 2">
            <a:extLst>
              <a:ext uri="{FF2B5EF4-FFF2-40B4-BE49-F238E27FC236}">
                <a16:creationId xmlns:a16="http://schemas.microsoft.com/office/drawing/2014/main" id="{EF32D758-D7BA-4B2D-878C-A86A3F056615}"/>
              </a:ext>
            </a:extLst>
          </p:cNvPr>
          <p:cNvSpPr>
            <a:spLocks noGrp="1"/>
          </p:cNvSpPr>
          <p:nvPr>
            <p:ph sz="quarter" idx="10"/>
          </p:nvPr>
        </p:nvSpPr>
        <p:spPr>
          <a:xfrm>
            <a:off x="539495" y="1435607"/>
            <a:ext cx="6298131" cy="5105869"/>
          </a:xfrm>
        </p:spPr>
        <p:txBody>
          <a:bodyPr>
            <a:normAutofit/>
          </a:bodyPr>
          <a:lstStyle/>
          <a:p>
            <a:r>
              <a:rPr lang="en-US" sz="1600" dirty="0"/>
              <a:t>Java, Kotlin, Scala, Swift, C, C++, C#, Go, and other statically typed/compiled languages will perform much faster than Python.</a:t>
            </a:r>
          </a:p>
          <a:p>
            <a:pPr marL="285750" indent="-285750">
              <a:buFont typeface="Arial" panose="020B0604020202020204" pitchFamily="34" charset="0"/>
              <a:buChar char="•"/>
            </a:pPr>
            <a:r>
              <a:rPr lang="en-US" sz="1600" dirty="0"/>
              <a:t>You will have more success scaling machine learning algorithms built from scratch with these platforms. </a:t>
            </a:r>
          </a:p>
          <a:p>
            <a:pPr marL="285750" indent="-285750">
              <a:buFont typeface="Arial" panose="020B0604020202020204" pitchFamily="34" charset="0"/>
              <a:buChar char="•"/>
            </a:pPr>
            <a:r>
              <a:rPr lang="en-US" sz="1600" dirty="0"/>
              <a:t>If you truly enjoy building machine learning algorithms from scratch, please learn one of these platforms!</a:t>
            </a:r>
          </a:p>
          <a:p>
            <a:r>
              <a:rPr lang="en-US" sz="1600" dirty="0"/>
              <a:t>At this level with our toy examples, Python is going to work just fine.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endParaRPr lang="en-US" sz="1600" dirty="0"/>
          </a:p>
          <a:p>
            <a:endParaRPr lang="en-US" sz="1600" dirty="0"/>
          </a:p>
        </p:txBody>
      </p:sp>
      <p:pic>
        <p:nvPicPr>
          <p:cNvPr id="17" name="Picture 16" descr="A bird flying in the sky&#10;&#10;Description automatically generated">
            <a:extLst>
              <a:ext uri="{FF2B5EF4-FFF2-40B4-BE49-F238E27FC236}">
                <a16:creationId xmlns:a16="http://schemas.microsoft.com/office/drawing/2014/main" id="{D1569D0C-0CDD-4C72-A798-7DE84D4678D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rcRect l="23549" t="-644" r="3239"/>
          <a:stretch/>
        </p:blipFill>
        <p:spPr>
          <a:xfrm>
            <a:off x="9573088" y="2961952"/>
            <a:ext cx="2167339" cy="1991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squirrel standing on a dirt road&#10;&#10;Description automatically generated">
            <a:extLst>
              <a:ext uri="{FF2B5EF4-FFF2-40B4-BE49-F238E27FC236}">
                <a16:creationId xmlns:a16="http://schemas.microsoft.com/office/drawing/2014/main" id="{12EB5081-1C75-4218-95D3-17350089B67C}"/>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7952308" y="4189205"/>
            <a:ext cx="1907495" cy="1815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B778A664-785E-480B-BD9B-AAE7ABA3EE35}"/>
              </a:ext>
            </a:extLst>
          </p:cNvPr>
          <p:cNvPicPr>
            <a:picLocks noChangeAspect="1"/>
          </p:cNvPicPr>
          <p:nvPr/>
        </p:nvPicPr>
        <p:blipFill>
          <a:blip r:embed="rId6"/>
          <a:stretch>
            <a:fillRect/>
          </a:stretch>
        </p:blipFill>
        <p:spPr>
          <a:xfrm>
            <a:off x="6837626" y="2312103"/>
            <a:ext cx="2167339" cy="2069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A close up of a snake&#10;&#10;Description automatically generated">
            <a:extLst>
              <a:ext uri="{FF2B5EF4-FFF2-40B4-BE49-F238E27FC236}">
                <a16:creationId xmlns:a16="http://schemas.microsoft.com/office/drawing/2014/main" id="{942ABA22-BFF5-46DA-BE7D-4F17491E67D7}"/>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xmlns="" r:id="rId8"/>
              </a:ext>
            </a:extLst>
          </a:blip>
          <a:stretch>
            <a:fillRect/>
          </a:stretch>
        </p:blipFill>
        <p:spPr>
          <a:xfrm>
            <a:off x="8714561" y="1619581"/>
            <a:ext cx="2315137" cy="1447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6076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4A9B-9E98-4947-9E00-0AE74336C4B6}"/>
              </a:ext>
            </a:extLst>
          </p:cNvPr>
          <p:cNvSpPr>
            <a:spLocks noGrp="1"/>
          </p:cNvSpPr>
          <p:nvPr>
            <p:ph type="title"/>
          </p:nvPr>
        </p:nvSpPr>
        <p:spPr/>
        <p:txBody>
          <a:bodyPr/>
          <a:lstStyle/>
          <a:p>
            <a:r>
              <a:rPr lang="en-US" dirty="0"/>
              <a:t>Weighing Gini Impurities</a:t>
            </a:r>
          </a:p>
        </p:txBody>
      </p:sp>
      <p:graphicFrame>
        <p:nvGraphicFramePr>
          <p:cNvPr id="5" name="Content Placeholder 4">
            <a:extLst>
              <a:ext uri="{FF2B5EF4-FFF2-40B4-BE49-F238E27FC236}">
                <a16:creationId xmlns:a16="http://schemas.microsoft.com/office/drawing/2014/main" id="{D19DB690-0AC0-4E63-AA3D-C459E1E4A7C7}"/>
              </a:ext>
            </a:extLst>
          </p:cNvPr>
          <p:cNvGraphicFramePr>
            <a:graphicFrameLocks noGrp="1" noChangeAspect="1"/>
          </p:cNvGraphicFramePr>
          <p:nvPr>
            <p:ph sz="quarter" idx="10"/>
            <p:extLst>
              <p:ext uri="{D42A27DB-BD31-4B8C-83A1-F6EECF244321}">
                <p14:modId xmlns:p14="http://schemas.microsoft.com/office/powerpoint/2010/main" val="1258800202"/>
              </p:ext>
            </p:extLst>
          </p:nvPr>
        </p:nvGraphicFramePr>
        <p:xfrm>
          <a:off x="6448679" y="1435608"/>
          <a:ext cx="5203825" cy="1304925"/>
        </p:xfrm>
        <a:graphic>
          <a:graphicData uri="http://schemas.openxmlformats.org/presentationml/2006/ole">
            <mc:AlternateContent xmlns:mc="http://schemas.openxmlformats.org/markup-compatibility/2006">
              <mc:Choice xmlns:v="urn:schemas-microsoft-com:vml" Requires="v">
                <p:oleObj spid="_x0000_s7190" name="Worksheet" r:id="rId3" imgW="4424254" imgH="1109701" progId="Excel.Sheet.12">
                  <p:embed/>
                </p:oleObj>
              </mc:Choice>
              <mc:Fallback>
                <p:oleObj name="Worksheet" r:id="rId3" imgW="4424254" imgH="1109701" progId="Excel.Sheet.12">
                  <p:embed/>
                  <p:pic>
                    <p:nvPicPr>
                      <p:cNvPr id="5" name="Content Placeholder 4">
                        <a:extLst>
                          <a:ext uri="{FF2B5EF4-FFF2-40B4-BE49-F238E27FC236}">
                            <a16:creationId xmlns:a16="http://schemas.microsoft.com/office/drawing/2014/main" id="{D19DB690-0AC0-4E63-AA3D-C459E1E4A7C7}"/>
                          </a:ext>
                        </a:extLst>
                      </p:cNvPr>
                      <p:cNvPicPr/>
                      <p:nvPr/>
                    </p:nvPicPr>
                    <p:blipFill>
                      <a:blip r:embed="rId4"/>
                      <a:stretch>
                        <a:fillRect/>
                      </a:stretch>
                    </p:blipFill>
                    <p:spPr>
                      <a:xfrm>
                        <a:off x="6448679" y="1435608"/>
                        <a:ext cx="5203825" cy="130492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498F9DE-7DC3-4C9E-9EC8-FEC6010B8031}"/>
                  </a:ext>
                </a:extLst>
              </p:cNvPr>
              <p:cNvSpPr txBox="1">
                <a:spLocks/>
              </p:cNvSpPr>
              <p:nvPr/>
            </p:nvSpPr>
            <p:spPr>
              <a:xfrm>
                <a:off x="539495" y="1435608"/>
                <a:ext cx="5866683" cy="504049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To calculate the entire impurity of using the </a:t>
                </a:r>
                <a:r>
                  <a:rPr lang="en-US" b="1" i="1" dirty="0"/>
                  <a:t>RAIN</a:t>
                </a:r>
                <a:r>
                  <a:rPr lang="en-US" dirty="0"/>
                  <a:t> property for a split, we weight these two impurities together. </a:t>
                </a:r>
              </a:p>
              <a:p>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16</m:t>
                        </m:r>
                        <m:r>
                          <a:rPr lang="en-US" b="0" i="1" smtClean="0">
                            <a:latin typeface="Cambria Math" panose="02040503050406030204" pitchFamily="18" charset="0"/>
                          </a:rPr>
                          <m:t>+</m:t>
                        </m:r>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484429</m:t>
                    </m:r>
                    <m:f>
                      <m:fPr>
                        <m:ctrlPr>
                          <a:rPr lang="en-US" i="1">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m:t>
                        </m:r>
                        <m:r>
                          <a:rPr lang="en-US" b="0" i="1" smtClean="0">
                            <a:latin typeface="Cambria Math" panose="02040503050406030204" pitchFamily="18" charset="0"/>
                          </a:rPr>
                          <m:t>20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i="1">
                            <a:latin typeface="Cambria Math" panose="02040503050406030204" pitchFamily="18" charset="0"/>
                          </a:rPr>
                          <m:t>16</m:t>
                        </m:r>
                        <m:r>
                          <a:rPr lang="en-US" i="1">
                            <a:latin typeface="Cambria Math" panose="02040503050406030204" pitchFamily="18" charset="0"/>
                          </a:rPr>
                          <m:t>+</m:t>
                        </m:r>
                        <m:r>
                          <a:rPr lang="en-US" i="1">
                            <a:latin typeface="Cambria Math" panose="02040503050406030204" pitchFamily="18" charset="0"/>
                          </a:rPr>
                          <m:t>14</m:t>
                        </m:r>
                        <m:r>
                          <a:rPr lang="en-US" i="1">
                            <a:latin typeface="Cambria Math" panose="02040503050406030204" pitchFamily="18" charset="0"/>
                          </a:rPr>
                          <m:t>+</m:t>
                        </m:r>
                        <m:r>
                          <a:rPr lang="en-US" i="1">
                            <a:latin typeface="Cambria Math" panose="02040503050406030204" pitchFamily="18" charset="0"/>
                          </a:rPr>
                          <m:t>20</m:t>
                        </m:r>
                      </m:den>
                    </m:f>
                    <m:r>
                      <a:rPr lang="en-US" b="0" i="1" smtClean="0">
                        <a:latin typeface="Cambria Math" panose="02040503050406030204" pitchFamily="18" charset="0"/>
                      </a:rPr>
                      <m:t>= .</m:t>
                    </m:r>
                    <m:r>
                      <a:rPr lang="en-US" b="0" i="1" smtClean="0">
                        <a:latin typeface="Cambria Math" panose="02040503050406030204" pitchFamily="18" charset="0"/>
                      </a:rPr>
                      <m:t>32941172</m:t>
                    </m:r>
                  </m:oMath>
                </a14:m>
                <a:r>
                  <a:rPr lang="en-US" dirty="0"/>
                  <a:t> </a:t>
                </a:r>
              </a:p>
              <a:p>
                <a:r>
                  <a:rPr lang="en-US" dirty="0"/>
                  <a:t>This is known as the </a:t>
                </a:r>
                <a:r>
                  <a:rPr lang="en-US" b="1" dirty="0">
                    <a:solidFill>
                      <a:srgbClr val="FF0000"/>
                    </a:solidFill>
                  </a:rPr>
                  <a:t>weighted average Gini impurity</a:t>
                </a:r>
                <a:r>
                  <a:rPr lang="en-US" dirty="0"/>
                  <a:t>, and it can be used as a measure of quality for splitting with that property. </a:t>
                </a:r>
                <a:r>
                  <a:rPr lang="en-US" i="1" dirty="0"/>
                  <a:t>Lowest impurity is best!</a:t>
                </a:r>
              </a:p>
              <a:p>
                <a:r>
                  <a:rPr lang="en-US" dirty="0"/>
                  <a:t>At every step we choose the property that provides the least weighted average Gini impurity.</a:t>
                </a:r>
              </a:p>
              <a:p>
                <a:endParaRPr lang="en-US" dirty="0"/>
              </a:p>
              <a:p>
                <a:endParaRPr lang="ar-AE" dirty="0"/>
              </a:p>
              <a:p>
                <a:endParaRPr lang="ar-AE" dirty="0"/>
              </a:p>
              <a:p>
                <a:endParaRPr lang="ar-AE" dirty="0"/>
              </a:p>
            </p:txBody>
          </p:sp>
        </mc:Choice>
        <mc:Fallback xmlns="">
          <p:sp>
            <p:nvSpPr>
              <p:cNvPr id="6" name="Content Placeholder 2">
                <a:extLst>
                  <a:ext uri="{FF2B5EF4-FFF2-40B4-BE49-F238E27FC236}">
                    <a16:creationId xmlns:a16="http://schemas.microsoft.com/office/drawing/2014/main" id="{D498F9DE-7DC3-4C9E-9EC8-FEC6010B8031}"/>
                  </a:ext>
                </a:extLst>
              </p:cNvPr>
              <p:cNvSpPr txBox="1">
                <a:spLocks noRot="1" noChangeAspect="1" noMove="1" noResize="1" noEditPoints="1" noAdjustHandles="1" noChangeArrowheads="1" noChangeShapeType="1" noTextEdit="1"/>
              </p:cNvSpPr>
              <p:nvPr/>
            </p:nvSpPr>
            <p:spPr>
              <a:xfrm>
                <a:off x="539495" y="1435608"/>
                <a:ext cx="5866683" cy="5040496"/>
              </a:xfrm>
              <a:prstGeom prst="rect">
                <a:avLst/>
              </a:prstGeom>
              <a:blipFill>
                <a:blip r:embed="rId5"/>
                <a:stretch>
                  <a:fillRect l="-831"/>
                </a:stretch>
              </a:blipFill>
            </p:spPr>
            <p:txBody>
              <a:bodyPr/>
              <a:lstStyle/>
              <a:p>
                <a:r>
                  <a:rPr lang="en-US">
                    <a:noFill/>
                  </a:rPr>
                  <a:t> </a:t>
                </a:r>
              </a:p>
            </p:txBody>
          </p:sp>
        </mc:Fallback>
      </mc:AlternateContent>
    </p:spTree>
    <p:extLst>
      <p:ext uri="{BB962C8B-B14F-4D97-AF65-F5344CB8AC3E}">
        <p14:creationId xmlns:p14="http://schemas.microsoft.com/office/powerpoint/2010/main" val="1154999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A0D3A-2F71-4AB6-938E-56DA75F34990}"/>
              </a:ext>
            </a:extLst>
          </p:cNvPr>
          <p:cNvSpPr>
            <a:spLocks noGrp="1"/>
          </p:cNvSpPr>
          <p:nvPr>
            <p:ph type="title"/>
          </p:nvPr>
        </p:nvSpPr>
        <p:spPr/>
        <p:txBody>
          <a:bodyPr/>
          <a:lstStyle/>
          <a:p>
            <a:r>
              <a:rPr lang="en-US" dirty="0"/>
              <a:t>Building a Decision Tree with GINI </a:t>
            </a:r>
          </a:p>
        </p:txBody>
      </p:sp>
      <p:sp>
        <p:nvSpPr>
          <p:cNvPr id="17" name="Content Placeholder 16">
            <a:extLst>
              <a:ext uri="{FF2B5EF4-FFF2-40B4-BE49-F238E27FC236}">
                <a16:creationId xmlns:a16="http://schemas.microsoft.com/office/drawing/2014/main" id="{5B0C5B63-8738-48C1-8605-26AEB33A1D54}"/>
              </a:ext>
            </a:extLst>
          </p:cNvPr>
          <p:cNvSpPr>
            <a:spLocks noGrp="1"/>
          </p:cNvSpPr>
          <p:nvPr>
            <p:ph sz="quarter" idx="10"/>
          </p:nvPr>
        </p:nvSpPr>
        <p:spPr>
          <a:xfrm>
            <a:off x="539496" y="1435608"/>
            <a:ext cx="4173181" cy="4859253"/>
          </a:xfrm>
        </p:spPr>
        <p:txBody>
          <a:bodyPr>
            <a:normAutofit/>
          </a:bodyPr>
          <a:lstStyle/>
          <a:p>
            <a:r>
              <a:rPr lang="en-US" dirty="0"/>
              <a:t>At each decision, we choose the next property with the best GINI impurity and split on it</a:t>
            </a:r>
          </a:p>
          <a:p>
            <a:r>
              <a:rPr lang="en-US" dirty="0"/>
              <a:t>EXAMPLE: After </a:t>
            </a:r>
            <a:r>
              <a:rPr lang="en-US" b="1" i="1" dirty="0"/>
              <a:t>RAIN, </a:t>
            </a:r>
            <a:r>
              <a:rPr lang="en-US" dirty="0"/>
              <a:t>the property </a:t>
            </a:r>
            <a:r>
              <a:rPr lang="en-US" b="1" i="1" dirty="0"/>
              <a:t>TEMPERATURE</a:t>
            </a:r>
            <a:r>
              <a:rPr lang="en-US" dirty="0"/>
              <a:t> has the next best GINI for those 34 items on the “NO” side. </a:t>
            </a:r>
          </a:p>
          <a:p>
            <a:r>
              <a:rPr lang="en-US" b="1" dirty="0"/>
              <a:t>When the next property’s weighted GINI is inferior to the previous GINI, we stop the branch there. </a:t>
            </a:r>
          </a:p>
          <a:p>
            <a:endParaRPr lang="en-US" dirty="0"/>
          </a:p>
        </p:txBody>
      </p:sp>
      <p:pic>
        <p:nvPicPr>
          <p:cNvPr id="30" name="Picture 29">
            <a:extLst>
              <a:ext uri="{FF2B5EF4-FFF2-40B4-BE49-F238E27FC236}">
                <a16:creationId xmlns:a16="http://schemas.microsoft.com/office/drawing/2014/main" id="{0B2B2349-066C-4B13-8488-231611BED2B6}"/>
              </a:ext>
            </a:extLst>
          </p:cNvPr>
          <p:cNvPicPr>
            <a:picLocks noChangeAspect="1"/>
          </p:cNvPicPr>
          <p:nvPr/>
        </p:nvPicPr>
        <p:blipFill>
          <a:blip r:embed="rId2"/>
          <a:stretch>
            <a:fillRect/>
          </a:stretch>
        </p:blipFill>
        <p:spPr>
          <a:xfrm>
            <a:off x="4956048" y="1488362"/>
            <a:ext cx="6877119" cy="4806499"/>
          </a:xfrm>
          <a:prstGeom prst="rect">
            <a:avLst/>
          </a:prstGeom>
        </p:spPr>
      </p:pic>
    </p:spTree>
    <p:extLst>
      <p:ext uri="{BB962C8B-B14F-4D97-AF65-F5344CB8AC3E}">
        <p14:creationId xmlns:p14="http://schemas.microsoft.com/office/powerpoint/2010/main" val="19701977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7583778" cy="4885448"/>
          </a:xfrm>
        </p:spPr>
        <p:txBody>
          <a:bodyPr>
            <a:normAutofit/>
          </a:bodyPr>
          <a:lstStyle/>
          <a:p>
            <a:r>
              <a:rPr lang="en-US" dirty="0"/>
              <a:t>Once you got the GINI and weighted GINI down, implementing a decision tree becomes relatively simple.</a:t>
            </a:r>
          </a:p>
          <a:p>
            <a:r>
              <a:rPr lang="en-US" dirty="0"/>
              <a:t>The goal always is to do a split that reduces the GINI impurity until it cannot be reduced anymore. </a:t>
            </a:r>
          </a:p>
          <a:p>
            <a:r>
              <a:rPr lang="en-US" dirty="0"/>
              <a:t>The only remaining question is how to split on continuous variables, which is not as straightforward as binary (true/false) or discrete (dog/cat/bird) variables. </a:t>
            </a:r>
          </a:p>
          <a:p>
            <a:r>
              <a:rPr lang="en-US" dirty="0"/>
              <a:t>Observe the following temperatures on the right. Any guesses on what is the best way to find the optimal split? </a:t>
            </a:r>
          </a:p>
          <a:p>
            <a:endParaRPr lang="en-US" dirty="0"/>
          </a:p>
          <a:p>
            <a:endParaRPr lang="en-US" dirty="0"/>
          </a:p>
        </p:txBody>
      </p:sp>
      <p:graphicFrame>
        <p:nvGraphicFramePr>
          <p:cNvPr id="5" name="Object 4">
            <a:extLst>
              <a:ext uri="{FF2B5EF4-FFF2-40B4-BE49-F238E27FC236}">
                <a16:creationId xmlns:a16="http://schemas.microsoft.com/office/drawing/2014/main" id="{FD112AF0-D859-4899-8C2E-D1BE18E15963}"/>
              </a:ext>
            </a:extLst>
          </p:cNvPr>
          <p:cNvGraphicFramePr>
            <a:graphicFrameLocks noChangeAspect="1"/>
          </p:cNvGraphicFramePr>
          <p:nvPr>
            <p:extLst>
              <p:ext uri="{D42A27DB-BD31-4B8C-83A1-F6EECF244321}">
                <p14:modId xmlns:p14="http://schemas.microsoft.com/office/powerpoint/2010/main" val="1649805039"/>
              </p:ext>
            </p:extLst>
          </p:nvPr>
        </p:nvGraphicFramePr>
        <p:xfrm>
          <a:off x="9630144" y="1616665"/>
          <a:ext cx="1239838" cy="2125663"/>
        </p:xfrm>
        <a:graphic>
          <a:graphicData uri="http://schemas.openxmlformats.org/presentationml/2006/ole">
            <mc:AlternateContent xmlns:mc="http://schemas.openxmlformats.org/markup-compatibility/2006">
              <mc:Choice xmlns:v="urn:schemas-microsoft-com:vml" Requires="v">
                <p:oleObj spid="_x0000_s8214" name="Worksheet" r:id="rId3" imgW="895439" imgH="1533559" progId="Excel.Sheet.12">
                  <p:embed/>
                </p:oleObj>
              </mc:Choice>
              <mc:Fallback>
                <p:oleObj name="Worksheet" r:id="rId3" imgW="895439" imgH="1533559" progId="Excel.Sheet.12">
                  <p:embed/>
                  <p:pic>
                    <p:nvPicPr>
                      <p:cNvPr id="5" name="Object 4">
                        <a:extLst>
                          <a:ext uri="{FF2B5EF4-FFF2-40B4-BE49-F238E27FC236}">
                            <a16:creationId xmlns:a16="http://schemas.microsoft.com/office/drawing/2014/main" id="{FD112AF0-D859-4899-8C2E-D1BE18E15963}"/>
                          </a:ext>
                        </a:extLst>
                      </p:cNvPr>
                      <p:cNvPicPr/>
                      <p:nvPr/>
                    </p:nvPicPr>
                    <p:blipFill>
                      <a:blip r:embed="rId4"/>
                      <a:stretch>
                        <a:fillRect/>
                      </a:stretch>
                    </p:blipFill>
                    <p:spPr>
                      <a:xfrm>
                        <a:off x="9630144" y="1616665"/>
                        <a:ext cx="1239838" cy="212566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3B37CBE-28B8-4E0E-B2A1-3A12118AF7DC}"/>
              </a:ext>
            </a:extLst>
          </p:cNvPr>
          <p:cNvPicPr>
            <a:picLocks noChangeAspect="1"/>
          </p:cNvPicPr>
          <p:nvPr/>
        </p:nvPicPr>
        <p:blipFill>
          <a:blip r:embed="rId5"/>
          <a:stretch>
            <a:fillRect/>
          </a:stretch>
        </p:blipFill>
        <p:spPr>
          <a:xfrm>
            <a:off x="8838922" y="4199861"/>
            <a:ext cx="2913747" cy="854407"/>
          </a:xfrm>
          <a:prstGeom prst="rect">
            <a:avLst/>
          </a:prstGeom>
        </p:spPr>
      </p:pic>
    </p:spTree>
    <p:extLst>
      <p:ext uri="{BB962C8B-B14F-4D97-AF65-F5344CB8AC3E}">
        <p14:creationId xmlns:p14="http://schemas.microsoft.com/office/powerpoint/2010/main" val="42539881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C4EE-52FC-4008-B436-74BF947311DC}"/>
              </a:ext>
            </a:extLst>
          </p:cNvPr>
          <p:cNvSpPr>
            <a:spLocks noGrp="1"/>
          </p:cNvSpPr>
          <p:nvPr>
            <p:ph type="title"/>
          </p:nvPr>
        </p:nvSpPr>
        <p:spPr/>
        <p:txBody>
          <a:bodyPr/>
          <a:lstStyle/>
          <a:p>
            <a:r>
              <a:rPr lang="en-US" dirty="0"/>
              <a:t>How to Split Continuous Variables? </a:t>
            </a:r>
          </a:p>
        </p:txBody>
      </p:sp>
      <p:sp>
        <p:nvSpPr>
          <p:cNvPr id="3" name="Content Placeholder 2">
            <a:extLst>
              <a:ext uri="{FF2B5EF4-FFF2-40B4-BE49-F238E27FC236}">
                <a16:creationId xmlns:a16="http://schemas.microsoft.com/office/drawing/2014/main" id="{B3DC21A4-3A35-484F-8B9A-03192DBD47FD}"/>
              </a:ext>
            </a:extLst>
          </p:cNvPr>
          <p:cNvSpPr>
            <a:spLocks noGrp="1"/>
          </p:cNvSpPr>
          <p:nvPr>
            <p:ph sz="quarter" idx="10"/>
          </p:nvPr>
        </p:nvSpPr>
        <p:spPr>
          <a:xfrm>
            <a:off x="539496" y="1435608"/>
            <a:ext cx="5871937" cy="4885448"/>
          </a:xfrm>
        </p:spPr>
        <p:txBody>
          <a:bodyPr>
            <a:normAutofit/>
          </a:bodyPr>
          <a:lstStyle/>
          <a:p>
            <a:r>
              <a:rPr lang="en-US" dirty="0"/>
              <a:t>Continuous variables extend the GINI concept further. </a:t>
            </a:r>
          </a:p>
          <a:p>
            <a:r>
              <a:rPr lang="en-US" dirty="0"/>
              <a:t>When you evaluate a continuous variable for its GINI, first sort the data for that variable then produce the rolling 2-value averages, each of which is a candidate for the split value. </a:t>
            </a:r>
          </a:p>
          <a:p>
            <a:r>
              <a:rPr lang="en-US" dirty="0"/>
              <a:t>Then choose the 2-value average that produces the best GINI impurity that splits on that value, which for the Temperature node we saw previously was 78.5. </a:t>
            </a:r>
          </a:p>
          <a:p>
            <a:endParaRPr lang="en-US" dirty="0"/>
          </a:p>
        </p:txBody>
      </p:sp>
      <p:graphicFrame>
        <p:nvGraphicFramePr>
          <p:cNvPr id="5" name="Object 4">
            <a:extLst>
              <a:ext uri="{FF2B5EF4-FFF2-40B4-BE49-F238E27FC236}">
                <a16:creationId xmlns:a16="http://schemas.microsoft.com/office/drawing/2014/main" id="{16CA9789-D6D6-46AA-8A4E-54B5809811A4}"/>
              </a:ext>
            </a:extLst>
          </p:cNvPr>
          <p:cNvGraphicFramePr>
            <a:graphicFrameLocks noChangeAspect="1"/>
          </p:cNvGraphicFramePr>
          <p:nvPr>
            <p:extLst>
              <p:ext uri="{D42A27DB-BD31-4B8C-83A1-F6EECF244321}">
                <p14:modId xmlns:p14="http://schemas.microsoft.com/office/powerpoint/2010/main" val="1111889240"/>
              </p:ext>
            </p:extLst>
          </p:nvPr>
        </p:nvGraphicFramePr>
        <p:xfrm>
          <a:off x="7516813" y="1333500"/>
          <a:ext cx="3398837" cy="2012950"/>
        </p:xfrm>
        <a:graphic>
          <a:graphicData uri="http://schemas.openxmlformats.org/presentationml/2006/ole">
            <mc:AlternateContent xmlns:mc="http://schemas.openxmlformats.org/markup-compatibility/2006">
              <mc:Choice xmlns:v="urn:schemas-microsoft-com:vml" Requires="v">
                <p:oleObj spid="_x0000_s9238" name="Worksheet" r:id="rId3" imgW="2452685" imgH="1452654" progId="Excel.Sheet.12">
                  <p:embed/>
                </p:oleObj>
              </mc:Choice>
              <mc:Fallback>
                <p:oleObj name="Worksheet" r:id="rId3" imgW="2452685" imgH="1452654" progId="Excel.Sheet.12">
                  <p:embed/>
                  <p:pic>
                    <p:nvPicPr>
                      <p:cNvPr id="5" name="Object 4">
                        <a:extLst>
                          <a:ext uri="{FF2B5EF4-FFF2-40B4-BE49-F238E27FC236}">
                            <a16:creationId xmlns:a16="http://schemas.microsoft.com/office/drawing/2014/main" id="{16CA9789-D6D6-46AA-8A4E-54B5809811A4}"/>
                          </a:ext>
                        </a:extLst>
                      </p:cNvPr>
                      <p:cNvPicPr/>
                      <p:nvPr/>
                    </p:nvPicPr>
                    <p:blipFill>
                      <a:blip r:embed="rId4"/>
                      <a:stretch>
                        <a:fillRect/>
                      </a:stretch>
                    </p:blipFill>
                    <p:spPr>
                      <a:xfrm>
                        <a:off x="7516813" y="1333500"/>
                        <a:ext cx="3398837" cy="20129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E771419-7564-4952-9B49-7C48E485412B}"/>
              </a:ext>
            </a:extLst>
          </p:cNvPr>
          <p:cNvPicPr>
            <a:picLocks noChangeAspect="1"/>
          </p:cNvPicPr>
          <p:nvPr/>
        </p:nvPicPr>
        <p:blipFill>
          <a:blip r:embed="rId5"/>
          <a:stretch>
            <a:fillRect/>
          </a:stretch>
        </p:blipFill>
        <p:spPr>
          <a:xfrm>
            <a:off x="7516814" y="4024424"/>
            <a:ext cx="3181350" cy="932877"/>
          </a:xfrm>
          <a:prstGeom prst="rect">
            <a:avLst/>
          </a:prstGeom>
        </p:spPr>
      </p:pic>
    </p:spTree>
    <p:extLst>
      <p:ext uri="{BB962C8B-B14F-4D97-AF65-F5344CB8AC3E}">
        <p14:creationId xmlns:p14="http://schemas.microsoft.com/office/powerpoint/2010/main" val="26585518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B785-6DC6-476B-AC69-C123194FE167}"/>
              </a:ext>
            </a:extLst>
          </p:cNvPr>
          <p:cNvSpPr>
            <a:spLocks noGrp="1"/>
          </p:cNvSpPr>
          <p:nvPr>
            <p:ph type="title"/>
          </p:nvPr>
        </p:nvSpPr>
        <p:spPr/>
        <p:txBody>
          <a:bodyPr/>
          <a:lstStyle/>
          <a:p>
            <a:r>
              <a:rPr lang="en-US" dirty="0"/>
              <a:t>Hands On: Decision Trees</a:t>
            </a:r>
          </a:p>
        </p:txBody>
      </p:sp>
      <p:pic>
        <p:nvPicPr>
          <p:cNvPr id="5" name="Picture 4">
            <a:extLst>
              <a:ext uri="{FF2B5EF4-FFF2-40B4-BE49-F238E27FC236}">
                <a16:creationId xmlns:a16="http://schemas.microsoft.com/office/drawing/2014/main" id="{B9FAF3F0-5F31-47D9-8CBC-6BC86B2E9A9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611316" y="1958365"/>
            <a:ext cx="7171591" cy="38846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95557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D268-E0E9-4338-8589-F333B2EDCD0E}"/>
              </a:ext>
            </a:extLst>
          </p:cNvPr>
          <p:cNvSpPr>
            <a:spLocks noGrp="1"/>
          </p:cNvSpPr>
          <p:nvPr>
            <p:ph type="title"/>
          </p:nvPr>
        </p:nvSpPr>
        <p:spPr/>
        <p:txBody>
          <a:bodyPr/>
          <a:lstStyle/>
          <a:p>
            <a:r>
              <a:rPr lang="en-US" dirty="0"/>
              <a:t>Decision Trees and Overfitting</a:t>
            </a:r>
          </a:p>
        </p:txBody>
      </p:sp>
      <p:sp>
        <p:nvSpPr>
          <p:cNvPr id="3" name="Content Placeholder 2">
            <a:extLst>
              <a:ext uri="{FF2B5EF4-FFF2-40B4-BE49-F238E27FC236}">
                <a16:creationId xmlns:a16="http://schemas.microsoft.com/office/drawing/2014/main" id="{43C975E1-BED7-438C-B0A1-902B1B5A8014}"/>
              </a:ext>
            </a:extLst>
          </p:cNvPr>
          <p:cNvSpPr>
            <a:spLocks noGrp="1"/>
          </p:cNvSpPr>
          <p:nvPr>
            <p:ph sz="quarter" idx="10"/>
          </p:nvPr>
        </p:nvSpPr>
        <p:spPr>
          <a:xfrm>
            <a:off x="539495" y="1435608"/>
            <a:ext cx="6877119" cy="4974336"/>
          </a:xfrm>
        </p:spPr>
        <p:txBody>
          <a:bodyPr>
            <a:normAutofit/>
          </a:bodyPr>
          <a:lstStyle/>
          <a:p>
            <a:r>
              <a:rPr lang="en-US" dirty="0"/>
              <a:t>Decision trees work well, so much they are notorious for overfitting. </a:t>
            </a:r>
          </a:p>
          <a:p>
            <a:r>
              <a:rPr lang="en-US" b="1" dirty="0">
                <a:solidFill>
                  <a:srgbClr val="FF0000"/>
                </a:solidFill>
              </a:rPr>
              <a:t>Overfitting</a:t>
            </a:r>
            <a:r>
              <a:rPr lang="en-US" dirty="0"/>
              <a:t> again means the model fits to the training data too exactly, and therefore becomes unreliable for predicting new data. </a:t>
            </a:r>
          </a:p>
          <a:p>
            <a:r>
              <a:rPr lang="en-US" dirty="0"/>
              <a:t>One way to adapt decision trees to not overfit is to utilize random forests, which generates hundreds of decision trees with randomly sampled data and features. </a:t>
            </a:r>
          </a:p>
          <a:p>
            <a:r>
              <a:rPr lang="en-US" dirty="0"/>
              <a:t>This forces the model to use different subsets of data and properties, and therefore not overfit to the data set. </a:t>
            </a:r>
          </a:p>
          <a:p>
            <a:endParaRPr lang="en-US" dirty="0"/>
          </a:p>
          <a:p>
            <a:endParaRPr lang="en-US" dirty="0"/>
          </a:p>
        </p:txBody>
      </p:sp>
      <p:pic>
        <p:nvPicPr>
          <p:cNvPr id="7" name="Picture 6">
            <a:extLst>
              <a:ext uri="{FF2B5EF4-FFF2-40B4-BE49-F238E27FC236}">
                <a16:creationId xmlns:a16="http://schemas.microsoft.com/office/drawing/2014/main" id="{4971D6B9-0618-45B0-B7AC-3988ADE70C73}"/>
              </a:ext>
            </a:extLst>
          </p:cNvPr>
          <p:cNvPicPr>
            <a:picLocks noChangeAspect="1"/>
          </p:cNvPicPr>
          <p:nvPr/>
        </p:nvPicPr>
        <p:blipFill>
          <a:blip r:embed="rId2"/>
          <a:stretch>
            <a:fillRect/>
          </a:stretch>
        </p:blipFill>
        <p:spPr>
          <a:xfrm>
            <a:off x="7601846" y="1435608"/>
            <a:ext cx="4005353" cy="3065056"/>
          </a:xfrm>
          <a:prstGeom prst="rect">
            <a:avLst/>
          </a:prstGeom>
        </p:spPr>
      </p:pic>
    </p:spTree>
    <p:extLst>
      <p:ext uri="{BB962C8B-B14F-4D97-AF65-F5344CB8AC3E}">
        <p14:creationId xmlns:p14="http://schemas.microsoft.com/office/powerpoint/2010/main" val="10545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Random Forests</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fontScale="85000" lnSpcReduction="10000"/>
          </a:bodyPr>
          <a:lstStyle/>
          <a:p>
            <a:r>
              <a:rPr lang="en-US" b="1" dirty="0">
                <a:solidFill>
                  <a:srgbClr val="FF0000"/>
                </a:solidFill>
              </a:rPr>
              <a:t>Random Forests </a:t>
            </a:r>
            <a:r>
              <a:rPr lang="en-US" dirty="0"/>
              <a:t>are a machine learning technique that generates hundreds of decision trees, where each one builds off partial random data and properties, rather than all the data. </a:t>
            </a:r>
          </a:p>
          <a:p>
            <a:pPr marL="285750" indent="-285750">
              <a:buFont typeface="Arial" panose="020B0604020202020204" pitchFamily="34" charset="0"/>
              <a:buChar char="•"/>
            </a:pPr>
            <a:r>
              <a:rPr lang="en-US" dirty="0"/>
              <a:t>Typically each decision tree will train with only 2/3 of the randomly sampled data, which is known as </a:t>
            </a:r>
            <a:r>
              <a:rPr lang="en-US" b="1" dirty="0">
                <a:solidFill>
                  <a:srgbClr val="FF0000"/>
                </a:solidFill>
              </a:rPr>
              <a:t>bootstrapping</a:t>
            </a:r>
            <a:r>
              <a:rPr lang="en-US" dirty="0"/>
              <a:t>. </a:t>
            </a:r>
          </a:p>
          <a:p>
            <a:pPr marL="285750" indent="-285750">
              <a:buFont typeface="Arial" panose="020B0604020202020204" pitchFamily="34" charset="0"/>
              <a:buChar char="•"/>
            </a:pPr>
            <a:r>
              <a:rPr lang="en-US" dirty="0"/>
              <a:t>You should also only consider a subset of variables when evaluating each node, forcing your decision tree to utilize other variables. </a:t>
            </a:r>
          </a:p>
          <a:p>
            <a:pPr marL="285750" indent="-285750">
              <a:buFont typeface="Arial" panose="020B0604020202020204" pitchFamily="34" charset="0"/>
              <a:buChar char="•"/>
            </a:pPr>
            <a:r>
              <a:rPr lang="en-US" dirty="0"/>
              <a:t>You can use the other 1/3 of the data (known as the </a:t>
            </a:r>
            <a:r>
              <a:rPr lang="en-US" b="1" dirty="0">
                <a:solidFill>
                  <a:srgbClr val="FF0000"/>
                </a:solidFill>
              </a:rPr>
              <a:t>“out-of-bag” data</a:t>
            </a:r>
            <a:r>
              <a:rPr lang="en-US" dirty="0"/>
              <a:t>) as the test data to evaluate prediction performance.</a:t>
            </a:r>
          </a:p>
          <a:p>
            <a:r>
              <a:rPr lang="en-US" dirty="0"/>
              <a:t>With these hundreds of decision trees built, you then have each tree “vote” on a prediction. The prediction with the highest votes wins. 	</a:t>
            </a:r>
          </a:p>
          <a:p>
            <a:pPr marL="285750" indent="-285750">
              <a:buFont typeface="Arial" panose="020B0604020202020204" pitchFamily="34" charset="0"/>
              <a:buChar char="•"/>
            </a:pPr>
            <a:endParaRPr lang="en-US" dirty="0"/>
          </a:p>
        </p:txBody>
      </p:sp>
      <p:pic>
        <p:nvPicPr>
          <p:cNvPr id="4" name="Picture 3" descr="A tree in a forest&#10;&#10;Description automatically generated">
            <a:extLst>
              <a:ext uri="{FF2B5EF4-FFF2-40B4-BE49-F238E27FC236}">
                <a16:creationId xmlns:a16="http://schemas.microsoft.com/office/drawing/2014/main" id="{CC5660D4-E86B-482F-8515-1067402DEBE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501271" y="1435607"/>
            <a:ext cx="4027966" cy="3020975"/>
          </a:xfrm>
          <a:prstGeom prst="rect">
            <a:avLst/>
          </a:prstGeom>
        </p:spPr>
      </p:pic>
    </p:spTree>
    <p:extLst>
      <p:ext uri="{BB962C8B-B14F-4D97-AF65-F5344CB8AC3E}">
        <p14:creationId xmlns:p14="http://schemas.microsoft.com/office/powerpoint/2010/main" val="282178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FF23-795F-4EF1-99CD-9CB7B726795C}"/>
              </a:ext>
            </a:extLst>
          </p:cNvPr>
          <p:cNvSpPr>
            <a:spLocks noGrp="1"/>
          </p:cNvSpPr>
          <p:nvPr>
            <p:ph type="title"/>
          </p:nvPr>
        </p:nvSpPr>
        <p:spPr/>
        <p:txBody>
          <a:bodyPr/>
          <a:lstStyle/>
          <a:p>
            <a:r>
              <a:rPr lang="en-US" dirty="0"/>
              <a:t>Fine-Tuning Random Forests</a:t>
            </a:r>
          </a:p>
        </p:txBody>
      </p:sp>
      <p:pic>
        <p:nvPicPr>
          <p:cNvPr id="5" name="Content Placeholder 4" descr="A tree in a forest&#10;&#10;Description automatically generated">
            <a:extLst>
              <a:ext uri="{FF2B5EF4-FFF2-40B4-BE49-F238E27FC236}">
                <a16:creationId xmlns:a16="http://schemas.microsoft.com/office/drawing/2014/main" id="{558BA240-D413-4225-A569-C53A999AA2D0}"/>
              </a:ext>
            </a:extLst>
          </p:cNvPr>
          <p:cNvPicPr>
            <a:picLocks noGrp="1" noChangeAspect="1"/>
          </p:cNvPicPr>
          <p:nvPr>
            <p:ph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7229608" y="1462973"/>
            <a:ext cx="4315246" cy="2880427"/>
          </a:xfrm>
        </p:spPr>
      </p:pic>
      <p:sp>
        <p:nvSpPr>
          <p:cNvPr id="7" name="Content Placeholder 2">
            <a:extLst>
              <a:ext uri="{FF2B5EF4-FFF2-40B4-BE49-F238E27FC236}">
                <a16:creationId xmlns:a16="http://schemas.microsoft.com/office/drawing/2014/main" id="{0B2DD9A9-1D6D-496B-BE15-244F4087924F}"/>
              </a:ext>
            </a:extLst>
          </p:cNvPr>
          <p:cNvSpPr txBox="1">
            <a:spLocks/>
          </p:cNvSpPr>
          <p:nvPr/>
        </p:nvSpPr>
        <p:spPr>
          <a:xfrm>
            <a:off x="539495" y="1435607"/>
            <a:ext cx="6499257" cy="5220373"/>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8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8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dirty="0"/>
              <a:t>Because each decision tree in a random forest uses only 2/3 of the data for training, you can use the other 1/3 as test data. </a:t>
            </a:r>
          </a:p>
          <a:p>
            <a:r>
              <a:rPr lang="en-US" dirty="0"/>
              <a:t>You can choose the number of variables that yields the best accuracy on that test data. </a:t>
            </a:r>
          </a:p>
          <a:p>
            <a:r>
              <a:rPr lang="en-US" dirty="0"/>
              <a:t>For this exercise, I’m just going to randomly sample 2-3 properties for each node and call it a day.</a:t>
            </a:r>
          </a:p>
          <a:p>
            <a:r>
              <a:rPr lang="en-US" dirty="0"/>
              <a:t> </a:t>
            </a:r>
          </a:p>
        </p:txBody>
      </p:sp>
    </p:spTree>
    <p:extLst>
      <p:ext uri="{BB962C8B-B14F-4D97-AF65-F5344CB8AC3E}">
        <p14:creationId xmlns:p14="http://schemas.microsoft.com/office/powerpoint/2010/main" val="15907782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09ED-DC86-4303-AE5D-C5072337A85E}"/>
              </a:ext>
            </a:extLst>
          </p:cNvPr>
          <p:cNvSpPr>
            <a:spLocks noGrp="1"/>
          </p:cNvSpPr>
          <p:nvPr>
            <p:ph type="title"/>
          </p:nvPr>
        </p:nvSpPr>
        <p:spPr/>
        <p:txBody>
          <a:bodyPr/>
          <a:lstStyle/>
          <a:p>
            <a:r>
              <a:rPr lang="en-US" dirty="0"/>
              <a:t>Hands-On: Random Forests</a:t>
            </a:r>
          </a:p>
        </p:txBody>
      </p:sp>
      <p:pic>
        <p:nvPicPr>
          <p:cNvPr id="5" name="Picture 4">
            <a:extLst>
              <a:ext uri="{FF2B5EF4-FFF2-40B4-BE49-F238E27FC236}">
                <a16:creationId xmlns:a16="http://schemas.microsoft.com/office/drawing/2014/main" id="{998FE28F-3C19-4016-8F63-68D811FD02F6}"/>
              </a:ext>
            </a:extLst>
          </p:cNvPr>
          <p:cNvPicPr>
            <a:picLocks noChangeAspect="1"/>
          </p:cNvPicPr>
          <p:nvPr/>
        </p:nvPicPr>
        <p:blipFill>
          <a:blip r:embed="rId2"/>
          <a:stretch>
            <a:fillRect/>
          </a:stretch>
        </p:blipFill>
        <p:spPr>
          <a:xfrm>
            <a:off x="2543602" y="1701210"/>
            <a:ext cx="6980763" cy="444972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4412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8162E-522F-4AB3-817D-01D88E41BF52}"/>
              </a:ext>
            </a:extLst>
          </p:cNvPr>
          <p:cNvSpPr>
            <a:spLocks noGrp="1"/>
          </p:cNvSpPr>
          <p:nvPr>
            <p:ph type="title"/>
          </p:nvPr>
        </p:nvSpPr>
        <p:spPr/>
        <p:txBody>
          <a:bodyPr/>
          <a:lstStyle/>
          <a:p>
            <a:r>
              <a:rPr lang="en-US" dirty="0"/>
              <a:t>Going Forward</a:t>
            </a:r>
          </a:p>
        </p:txBody>
      </p:sp>
      <p:sp>
        <p:nvSpPr>
          <p:cNvPr id="3" name="Content Placeholder 2">
            <a:extLst>
              <a:ext uri="{FF2B5EF4-FFF2-40B4-BE49-F238E27FC236}">
                <a16:creationId xmlns:a16="http://schemas.microsoft.com/office/drawing/2014/main" id="{9DCECC0C-17C3-493A-BA05-9EED4F1D3EC7}"/>
              </a:ext>
            </a:extLst>
          </p:cNvPr>
          <p:cNvSpPr>
            <a:spLocks noGrp="1"/>
          </p:cNvSpPr>
          <p:nvPr>
            <p:ph sz="quarter" idx="10"/>
          </p:nvPr>
        </p:nvSpPr>
        <p:spPr>
          <a:xfrm>
            <a:off x="539495" y="1435607"/>
            <a:ext cx="6499257" cy="5220373"/>
          </a:xfrm>
        </p:spPr>
        <p:txBody>
          <a:bodyPr>
            <a:normAutofit lnSpcReduction="10000"/>
          </a:bodyPr>
          <a:lstStyle/>
          <a:p>
            <a:r>
              <a:rPr lang="en-US" dirty="0"/>
              <a:t>Decision trees and random forests are a powerful and flexible tool in machine learning, and together work quite well for a lot of problems. </a:t>
            </a:r>
          </a:p>
          <a:p>
            <a:r>
              <a:rPr lang="en-US" dirty="0"/>
              <a:t>Decision trees can also be adapted to do regression with regression trees and enhanced with techniques like gradient boosting. </a:t>
            </a:r>
          </a:p>
          <a:p>
            <a:r>
              <a:rPr lang="en-US" dirty="0"/>
              <a:t>If I were to take one machine learning algorithm with me, it would be decision trees and all of its variants. </a:t>
            </a:r>
          </a:p>
          <a:p>
            <a:endParaRPr lang="en-US" dirty="0"/>
          </a:p>
          <a:p>
            <a:r>
              <a:rPr lang="en-US" dirty="0"/>
              <a:t>	</a:t>
            </a:r>
          </a:p>
          <a:p>
            <a:pPr marL="285750" indent="-285750">
              <a:buFont typeface="Arial" panose="020B0604020202020204" pitchFamily="34" charset="0"/>
              <a:buChar char="•"/>
            </a:pPr>
            <a:endParaRPr lang="en-US" dirty="0"/>
          </a:p>
        </p:txBody>
      </p:sp>
      <p:pic>
        <p:nvPicPr>
          <p:cNvPr id="6" name="Picture 5" descr="A tree in a forest&#10;&#10;Description automatically generated">
            <a:extLst>
              <a:ext uri="{FF2B5EF4-FFF2-40B4-BE49-F238E27FC236}">
                <a16:creationId xmlns:a16="http://schemas.microsoft.com/office/drawing/2014/main" id="{4F3125A7-4CFF-487F-95EA-5B0B9613589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8295610" y="1435607"/>
            <a:ext cx="3269511" cy="4359348"/>
          </a:xfrm>
          <a:prstGeom prst="rect">
            <a:avLst/>
          </a:prstGeom>
        </p:spPr>
      </p:pic>
      <p:sp>
        <p:nvSpPr>
          <p:cNvPr id="7" name="TextBox 6">
            <a:extLst>
              <a:ext uri="{FF2B5EF4-FFF2-40B4-BE49-F238E27FC236}">
                <a16:creationId xmlns:a16="http://schemas.microsoft.com/office/drawing/2014/main" id="{E7B58801-E131-4BF0-B889-ADBE13A23842}"/>
              </a:ext>
            </a:extLst>
          </p:cNvPr>
          <p:cNvSpPr txBox="1"/>
          <p:nvPr/>
        </p:nvSpPr>
        <p:spPr>
          <a:xfrm>
            <a:off x="3524250" y="6858000"/>
            <a:ext cx="5143500" cy="230832"/>
          </a:xfrm>
          <a:prstGeom prst="rect">
            <a:avLst/>
          </a:prstGeom>
        </p:spPr>
        <p:txBody>
          <a:bodyPr vert="horz" wrap="square" lIns="91440" tIns="45720" rIns="91440" bIns="45720" rtlCol="0">
            <a:spAutoFit/>
          </a:bodyPr>
          <a:lstStyle/>
          <a:p>
            <a:r>
              <a:rPr lang="en-US" sz="900">
                <a:hlinkClick r:id="rId3" tooltip="http://photoeverywhere.co.uk/britain/snowdonia/slides/trees4509.htm"/>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75075359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wrap="square" lIns="91440" tIns="45720" rIns="91440" bIns="45720" rtlCol="0">
        <a:normAutofit fontScale="92500" lnSpcReduction="20000"/>
      </a:bodyPr>
      <a:lstStyle>
        <a:defPPr algn="l">
          <a:spcAft>
            <a:spcPts val="2000"/>
          </a:spcAft>
          <a:defRPr sz="1600" dirty="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Welcome to PowerPoint_Win32_new.potx" id="{95F22252-1276-4CE0-B5B2-7173AC23E7C1}" vid="{5251F4FC-9BFF-4FAA-9D53-CA33255737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8007</TotalTime>
  <Words>7853</Words>
  <Application>Microsoft Office PowerPoint</Application>
  <PresentationFormat>Widescreen</PresentationFormat>
  <Paragraphs>1233</Paragraphs>
  <Slides>157</Slides>
  <Notes>10</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157</vt:i4>
      </vt:variant>
    </vt:vector>
  </HeadingPairs>
  <TitlesOfParts>
    <vt:vector size="171" baseType="lpstr">
      <vt:lpstr>Arial</vt:lpstr>
      <vt:lpstr>Calibri</vt:lpstr>
      <vt:lpstr>Cambria Math</vt:lpstr>
      <vt:lpstr>Consolas</vt:lpstr>
      <vt:lpstr>Courier New</vt:lpstr>
      <vt:lpstr>Segoe UI</vt:lpstr>
      <vt:lpstr>Segoe UI Light</vt:lpstr>
      <vt:lpstr>Segoe UI Semibold</vt:lpstr>
      <vt:lpstr>Tahoma</vt:lpstr>
      <vt:lpstr>Times New Roman</vt:lpstr>
      <vt:lpstr>Trebuchet MS</vt:lpstr>
      <vt:lpstr>Verdana</vt:lpstr>
      <vt:lpstr>WelcomeDoc</vt:lpstr>
      <vt:lpstr>Worksheet</vt:lpstr>
      <vt:lpstr>Machine Learning from Scratch</vt:lpstr>
      <vt:lpstr>Section I Overview</vt:lpstr>
      <vt:lpstr>Agenda</vt:lpstr>
      <vt:lpstr>What to Expect </vt:lpstr>
      <vt:lpstr>What Not to Expect </vt:lpstr>
      <vt:lpstr>What Not to Expect </vt:lpstr>
      <vt:lpstr>Machine Learning vs Optimization vs AI</vt:lpstr>
      <vt:lpstr>Programming Languages and Performance</vt:lpstr>
      <vt:lpstr>Programming Languages and Performance</vt:lpstr>
      <vt:lpstr>Section II Linear Regression and K-Means Clustering</vt:lpstr>
      <vt:lpstr>Simple Linear Regression</vt:lpstr>
      <vt:lpstr>Simple Linear Regression</vt:lpstr>
      <vt:lpstr>Simple Linear Regression</vt:lpstr>
      <vt:lpstr>Simple Linear Regression</vt:lpstr>
      <vt:lpstr>Sum of Least Squares</vt:lpstr>
      <vt:lpstr>Sum of Least Squares</vt:lpstr>
      <vt:lpstr>Calculating Sum of Squares </vt:lpstr>
      <vt:lpstr>Solving for a Fit</vt:lpstr>
      <vt:lpstr>Hill Climbing – A Simple Optimization Algorithm</vt:lpstr>
      <vt:lpstr>Hill Climbing to Find a Square Root</vt:lpstr>
      <vt:lpstr>Hands-On: Simple Linear Regression</vt:lpstr>
      <vt:lpstr>Multiple Linear Regression</vt:lpstr>
      <vt:lpstr>Hands-On: Multiple Linear Regression</vt:lpstr>
      <vt:lpstr>K-Means Clustering</vt:lpstr>
      <vt:lpstr>K-Means Clustering</vt:lpstr>
      <vt:lpstr>K-Means Clustering</vt:lpstr>
      <vt:lpstr>Hands-On: K-Means Clustering</vt:lpstr>
      <vt:lpstr>K-Means Clustering</vt:lpstr>
      <vt:lpstr>A Note About Overfitting</vt:lpstr>
      <vt:lpstr>A Note About Overfitting</vt:lpstr>
      <vt:lpstr>Quiz Time!</vt:lpstr>
      <vt:lpstr>Quiz Time!</vt:lpstr>
      <vt:lpstr>Quiz Time!</vt:lpstr>
      <vt:lpstr>Quiz Time!</vt:lpstr>
      <vt:lpstr>Section III Logistic Regression</vt:lpstr>
      <vt:lpstr>Classifying Things</vt:lpstr>
      <vt:lpstr>Classifying Things</vt:lpstr>
      <vt:lpstr>Logistic Regression Intuition</vt:lpstr>
      <vt:lpstr>Logistic Regression Intuition</vt:lpstr>
      <vt:lpstr>Logistic Regression Intuition</vt:lpstr>
      <vt:lpstr>Logistic Regression Intuition</vt:lpstr>
      <vt:lpstr>Logistic Regression</vt:lpstr>
      <vt:lpstr>When Not To Use Logistic Regression</vt:lpstr>
      <vt:lpstr>Just Show Me the Math!</vt:lpstr>
      <vt:lpstr>Just Show Me the Math!</vt:lpstr>
      <vt:lpstr>Just Show Me the Math!</vt:lpstr>
      <vt:lpstr>Just Show Me the Math!</vt:lpstr>
      <vt:lpstr>Maximum Likelihood</vt:lpstr>
      <vt:lpstr>Maximum Likelihood</vt:lpstr>
      <vt:lpstr>Maximum Likelihood – Avoiding Floating Point Underflow</vt:lpstr>
      <vt:lpstr>Maximum Likelihood – Avoiding Floating Point Underflow</vt:lpstr>
      <vt:lpstr>Maximum Likelihood</vt:lpstr>
      <vt:lpstr>Hands-On: Logistic Regression</vt:lpstr>
      <vt:lpstr>Multivariable Logistic Regression</vt:lpstr>
      <vt:lpstr>Multivariable Logistic Regression</vt:lpstr>
      <vt:lpstr>Hands-On: Multivariable Logistic Regression</vt:lpstr>
      <vt:lpstr>Using Logistic Regression for Classification</vt:lpstr>
      <vt:lpstr>Kind Of Similar – Fitting a Probability Distribution</vt:lpstr>
      <vt:lpstr>Quiz Time!</vt:lpstr>
      <vt:lpstr>Quiz Time!</vt:lpstr>
      <vt:lpstr>Quiz Time!</vt:lpstr>
      <vt:lpstr>Quiz Time!</vt:lpstr>
      <vt:lpstr>Section IV Naïve Bayes</vt:lpstr>
      <vt:lpstr>What is Naïve Bayes?</vt:lpstr>
      <vt:lpstr>Demo: Categorizing Bank Transactions</vt:lpstr>
      <vt:lpstr>How to Build a Naïve Bayes Text Classifier</vt:lpstr>
      <vt:lpstr>How to Build a Naïve Bayes Text Classifier</vt:lpstr>
      <vt:lpstr>Dealing with Floating Point Underflow</vt:lpstr>
      <vt:lpstr>Dealing with Floating Point Underflow</vt:lpstr>
      <vt:lpstr>One More Thing… </vt:lpstr>
      <vt:lpstr>Final Naïve Bayes Formulation</vt:lpstr>
      <vt:lpstr>Learn More about Bayesian Modeling</vt:lpstr>
      <vt:lpstr>Section V Decision Trees and Random Forests</vt:lpstr>
      <vt:lpstr>What Are Decision Trees?</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 Intuition</vt:lpstr>
      <vt:lpstr>Decision Trees – Getting to the “Decision” Part</vt:lpstr>
      <vt:lpstr>Gini Impurity</vt:lpstr>
      <vt:lpstr>Gini Impurity</vt:lpstr>
      <vt:lpstr>Gini Impurity</vt:lpstr>
      <vt:lpstr>Weighing Gini Impurities</vt:lpstr>
      <vt:lpstr>Building a Decision Tree with GINI </vt:lpstr>
      <vt:lpstr>How to Split Continuous Variables? </vt:lpstr>
      <vt:lpstr>How to Split Continuous Variables? </vt:lpstr>
      <vt:lpstr>Hands On: Decision Trees</vt:lpstr>
      <vt:lpstr>Decision Trees and Overfitting</vt:lpstr>
      <vt:lpstr>Random Forests</vt:lpstr>
      <vt:lpstr>Fine-Tuning Random Forests</vt:lpstr>
      <vt:lpstr>Hands-On: Random Forests</vt:lpstr>
      <vt:lpstr>Going Forward</vt:lpstr>
      <vt:lpstr>Quiz Time!</vt:lpstr>
      <vt:lpstr>Quiz Time!</vt:lpstr>
      <vt:lpstr>Quiz Time!</vt:lpstr>
      <vt:lpstr>Quiz Time!</vt:lpstr>
      <vt:lpstr>Quiz Time!</vt:lpstr>
      <vt:lpstr>Quiz Time!</vt:lpstr>
      <vt:lpstr>Section VI Neural Networks</vt:lpstr>
      <vt:lpstr>What Are Neural Networks?</vt:lpstr>
      <vt:lpstr>Neural Networks - Theoretical versus Practical Applications</vt:lpstr>
      <vt:lpstr>The Problem</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 Simple Neural Network</vt:lpstr>
      <vt:lpstr>Activation Functions</vt:lpstr>
      <vt:lpstr>Activation Functions</vt:lpstr>
      <vt:lpstr>Building Neural Networks with NumPy</vt:lpstr>
      <vt:lpstr>Resources to Learn Linear Algebra</vt:lpstr>
      <vt:lpstr>Building a Neural Network</vt:lpstr>
      <vt:lpstr>Building a Neural Network</vt:lpstr>
      <vt:lpstr>Building a Neural Network</vt:lpstr>
      <vt:lpstr>Alright, I’m going to save time</vt:lpstr>
      <vt:lpstr>Alright, I’m going to save time</vt:lpstr>
      <vt:lpstr>Demo: 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Convex versus Non-Convex</vt:lpstr>
      <vt:lpstr>Convex versus Non-Convex</vt:lpstr>
      <vt:lpstr>The Hard Part of Deep Learning</vt:lpstr>
      <vt:lpstr>Other Design Decisions</vt:lpstr>
      <vt:lpstr>The Practicality of Neural Networks</vt:lpstr>
      <vt:lpstr>Problems with Deep Learning</vt:lpstr>
      <vt:lpstr>Problems with Deep Learning</vt:lpstr>
      <vt:lpstr>Also Read My Blog Article</vt:lpstr>
      <vt:lpstr>PowerPoint Presentation</vt:lpstr>
      <vt:lpstr>Section VII Going Forward</vt:lpstr>
      <vt:lpstr>Final Thoughts</vt:lpstr>
      <vt:lpstr>Continuing Your Journey</vt:lpstr>
      <vt:lpstr>Homework Assignments (Answers Are In “code” Folder)</vt:lpstr>
      <vt:lpstr>Homework #1</vt:lpstr>
      <vt:lpstr>Homework #2</vt:lpstr>
      <vt:lpstr>Homework #3</vt:lpstr>
      <vt:lpstr>Homework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Thomas Nield</dc:creator>
  <cp:keywords/>
  <cp:lastModifiedBy>Thomas Nield</cp:lastModifiedBy>
  <cp:revision>285</cp:revision>
  <dcterms:created xsi:type="dcterms:W3CDTF">2019-03-03T21:22:54Z</dcterms:created>
  <dcterms:modified xsi:type="dcterms:W3CDTF">2019-11-19T19:49:01Z</dcterms:modified>
  <cp:version/>
</cp:coreProperties>
</file>